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4" r:id="rId1"/>
    <p:sldMasterId id="2147484380" r:id="rId2"/>
    <p:sldMasterId id="2147484392" r:id="rId3"/>
  </p:sldMasterIdLst>
  <p:notesMasterIdLst>
    <p:notesMasterId r:id="rId21"/>
  </p:notesMasterIdLst>
  <p:sldIdLst>
    <p:sldId id="757" r:id="rId4"/>
    <p:sldId id="780" r:id="rId5"/>
    <p:sldId id="781" r:id="rId6"/>
    <p:sldId id="782" r:id="rId7"/>
    <p:sldId id="792" r:id="rId8"/>
    <p:sldId id="771" r:id="rId9"/>
    <p:sldId id="774" r:id="rId10"/>
    <p:sldId id="790" r:id="rId11"/>
    <p:sldId id="791" r:id="rId12"/>
    <p:sldId id="777" r:id="rId13"/>
    <p:sldId id="783" r:id="rId14"/>
    <p:sldId id="786" r:id="rId15"/>
    <p:sldId id="793" r:id="rId16"/>
    <p:sldId id="788" r:id="rId17"/>
    <p:sldId id="789" r:id="rId18"/>
    <p:sldId id="785" r:id="rId19"/>
    <p:sldId id="773" r:id="rId20"/>
  </p:sldIdLst>
  <p:sldSz cx="9144000" cy="6858000" type="screen4x3"/>
  <p:notesSz cx="6797675" cy="9874250"/>
  <p:defaultTextStyle>
    <a:defPPr>
      <a:defRPr lang="ru-RU"/>
    </a:defPPr>
    <a:lvl1pPr marL="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A6FA9"/>
    <a:srgbClr val="096397"/>
    <a:srgbClr val="164B8D"/>
    <a:srgbClr val="205D94"/>
    <a:srgbClr val="125891"/>
    <a:srgbClr val="1F789F"/>
    <a:srgbClr val="134A63"/>
    <a:srgbClr val="195B79"/>
    <a:srgbClr val="3685A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6370" autoAdjust="0"/>
  </p:normalViewPr>
  <p:slideViewPr>
    <p:cSldViewPr>
      <p:cViewPr varScale="1">
        <p:scale>
          <a:sx n="88" d="100"/>
          <a:sy n="88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5427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5427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2C0F1280-B695-4FD9-B5E0-DB1C8B2B9367}" type="datetimeFigureOut">
              <a:rPr lang="ru-RU" smtClean="0"/>
              <a:pPr/>
              <a:t>09.12.2017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5426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16C6ECEB-4007-4A6D-B629-46825789BC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166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F2C93-EA73-48E0-A863-71D97048B50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111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76338" y="1233488"/>
            <a:ext cx="4445000" cy="3333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1026692">
              <a:defRPr/>
            </a:pPr>
            <a:r>
              <a:rPr lang="ru-RU" dirty="0"/>
              <a:t>В рамках проекта будут разработаны модели университетских центров инновационного, технологического и социального развития регионов, обеспечивающих капитализацию образовательных, научных и технологических результатов, с учетом стратегий развития регионов. Также будет распространен опыта по развитию ведущих университетов на более широкий круг вузов. </a:t>
            </a:r>
          </a:p>
          <a:p>
            <a:pPr defTabSz="1026692">
              <a:defRPr/>
            </a:pPr>
            <a:r>
              <a:rPr lang="ru-RU" dirty="0"/>
              <a:t>В данный проект интегрируется программа 5/100 и программа создания и развития опорных университетов. В него органично вписываются проекты создания инжиниринговых центров, проектная деятельность по созданию при вузах совместных с бизнесом предприятий, программа поддержки педагогических вузов, мероприятия по созданию базовых кафедр, а также иные ключевые проекты государственной программы развития образования.</a:t>
            </a:r>
          </a:p>
          <a:p>
            <a:pPr defTabSz="1026692">
              <a:defRPr/>
            </a:pPr>
            <a:r>
              <a:rPr lang="ru-RU" dirty="0"/>
              <a:t>По нашему мнению, ведущие университеты, имеющие достаточно развитую научно-исследовательскую, инновационную и социальную инфраструктуру, смогут и должны стать университетскими центрами в своих регионах.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D743-DB57-3745-901F-C0398563CD7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488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>
            <a:extLst>
              <a:ext uri="{FF2B5EF4-FFF2-40B4-BE49-F238E27FC236}">
                <a16:creationId xmlns="" xmlns:a16="http://schemas.microsoft.com/office/drawing/2014/main" id="{66F9A957-8221-4639-8D05-741299D1B7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>
            <a:extLst>
              <a:ext uri="{FF2B5EF4-FFF2-40B4-BE49-F238E27FC236}">
                <a16:creationId xmlns="" xmlns:a16="http://schemas.microsoft.com/office/drawing/2014/main" id="{8EF6D026-78FC-40C5-8B27-AA9492A495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7284" name="Номер слайда 3">
            <a:extLst>
              <a:ext uri="{FF2B5EF4-FFF2-40B4-BE49-F238E27FC236}">
                <a16:creationId xmlns="" xmlns:a16="http://schemas.microsoft.com/office/drawing/2014/main" id="{7CE05FE2-B779-42F9-9A05-FF0AD4922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F6518C8-3CC7-46BE-A3D1-A76F908A5370}" type="slidenum">
              <a:rPr lang="ru-RU" altLang="ru-RU" sz="1200">
                <a:solidFill>
                  <a:srgbClr val="000000"/>
                </a:solidFill>
              </a:rPr>
              <a:pPr/>
              <a:t>14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244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>
            <a:extLst>
              <a:ext uri="{FF2B5EF4-FFF2-40B4-BE49-F238E27FC236}">
                <a16:creationId xmlns="" xmlns:a16="http://schemas.microsoft.com/office/drawing/2014/main" id="{A373B093-9440-4F42-A130-5D799B803F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Заметки 2">
            <a:extLst>
              <a:ext uri="{FF2B5EF4-FFF2-40B4-BE49-F238E27FC236}">
                <a16:creationId xmlns="" xmlns:a16="http://schemas.microsoft.com/office/drawing/2014/main" id="{F24AFA74-1376-4042-846D-DFC1DA8176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9332" name="Номер слайда 3">
            <a:extLst>
              <a:ext uri="{FF2B5EF4-FFF2-40B4-BE49-F238E27FC236}">
                <a16:creationId xmlns="" xmlns:a16="http://schemas.microsoft.com/office/drawing/2014/main" id="{05562847-0661-4079-BDDC-B417B32A3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F1CABAD-53DB-49E8-A27A-65417DD9F43D}" type="slidenum">
              <a:rPr lang="ru-RU" altLang="ru-RU" sz="1200">
                <a:solidFill>
                  <a:srgbClr val="000000"/>
                </a:solidFill>
              </a:rPr>
              <a:pPr/>
              <a:t>15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3629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F2C93-EA73-48E0-A863-71D97048B50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328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452A-54B3-4FED-9EC9-611FD925FC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008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E33E-10AC-4B0D-99C0-5091E9F06D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363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F5DE8-8CC1-4745-8083-DA6163A7CD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4513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361B1-3B7C-411D-B071-FCB8604530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7525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D840-A9BB-4860-9AC9-9AEDE5C2DC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608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63B2D-6938-43D0-81E3-2C95A29D1A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6607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9993-F6EB-468C-90C6-5EF1CE9088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6282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CDCD-CE90-482E-BBA3-C1EF3D97AF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3472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534D3-F531-4445-BCA2-DE2703A5D0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6766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B26-E715-4588-ABE9-240F352722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1003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BE7B-BBA8-4A1D-8EB1-BA9B3F0B87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369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15C3-2CFA-445A-9CD5-1556F1EEC3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104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C951-1E8F-46A9-9D78-58BA2C281E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8936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DCF48-7004-44E9-88D2-EF41B4F179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0073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C7A1-CE3C-446C-8BFF-C4BF76BB93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00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5AA7-5E6C-471B-8339-53AAD90473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76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14F5-2A2D-46D7-92F9-9AD4FDA9A9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6388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0C36-4AE1-4B21-9CB1-A637A846D4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1705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24F5-8404-43F1-9344-EE976FAC25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9644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061B-D006-4358-8AB7-48A918E764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9388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10-DD6F-43F1-961A-1ABB3A27E5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334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C038-1C33-42FC-BEAE-5FF3239BB6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90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C0330-B254-4FB9-B87C-06DC17706F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8651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5621-E45C-4E31-9D22-1FC2EDE32C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0788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C11FE-C9B3-4599-84BF-0424DB6443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7246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7B498-2F27-4598-86BD-3C3E17DCC0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6175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05B8-74DF-46BE-B04E-79EFA124EB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E504-6AA4-473A-AEC3-751A886D74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44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091EA-7FD1-408D-B1EE-3227CCE451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060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1935-8801-41AF-9E4E-B10CB93D0F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69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0F27F-3BC1-42A0-83A6-256DEF99A3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525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56AC-2D4E-4429-92F5-E6BF6CF210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25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C4A9-E793-48DB-9FBD-93750A4682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3138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fld id="{37FBCEE1-60B2-4A29-9DFA-CDF64DFB93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528"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5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21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2086916F-465B-4E38-80D0-68395542C6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664"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66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09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2086916F-465B-4E38-80D0-68395542C6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664"/>
              <a:t>09.12.2017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F2139DE8-F19C-40D5-9713-564B1F3EB2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66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64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wp_01.jpg"/>
          <p:cNvPicPr>
            <a:picLocks noChangeAspect="1"/>
          </p:cNvPicPr>
          <p:nvPr/>
        </p:nvPicPr>
        <p:blipFill rotWithShape="1">
          <a:blip r:embed="rId3" cstate="print"/>
          <a:srcRect l="22136" r="2735"/>
          <a:stretch/>
        </p:blipFill>
        <p:spPr>
          <a:xfrm>
            <a:off x="0" y="884180"/>
            <a:ext cx="9144000" cy="40569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9246ED-C09C-4ADB-A872-7DD49DFAC1F4}"/>
              </a:ext>
            </a:extLst>
          </p:cNvPr>
          <p:cNvSpPr/>
          <p:nvPr/>
        </p:nvSpPr>
        <p:spPr>
          <a:xfrm>
            <a:off x="0" y="0"/>
            <a:ext cx="9144000" cy="885663"/>
          </a:xfrm>
          <a:prstGeom prst="rect">
            <a:avLst/>
          </a:prstGeom>
          <a:solidFill>
            <a:srgbClr val="164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2EB3E1D-421D-492A-A600-F906C507BFB9}"/>
              </a:ext>
            </a:extLst>
          </p:cNvPr>
          <p:cNvSpPr/>
          <p:nvPr/>
        </p:nvSpPr>
        <p:spPr>
          <a:xfrm>
            <a:off x="0" y="4941168"/>
            <a:ext cx="9144000" cy="1916832"/>
          </a:xfrm>
          <a:prstGeom prst="rect">
            <a:avLst/>
          </a:prstGeom>
          <a:solidFill>
            <a:srgbClr val="164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Text Box 9">
            <a:extLst>
              <a:ext uri="{FF2B5EF4-FFF2-40B4-BE49-F238E27FC236}">
                <a16:creationId xmlns="" xmlns:a16="http://schemas.microsoft.com/office/drawing/2014/main" id="{9AC1F49E-9DE0-49E0-ACD8-293DDE70C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11" y="5195808"/>
            <a:ext cx="8786506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US" sz="400" b="1" spc="300" dirty="0">
              <a:solidFill>
                <a:schemeClr val="bg1"/>
              </a:solidFill>
              <a:latin typeface="PT Sans Narrow" pitchFamily="34" charset="-52"/>
            </a:endParaRPr>
          </a:p>
          <a:p>
            <a:pPr algn="ctr">
              <a:spcAft>
                <a:spcPts val="600"/>
              </a:spcAft>
            </a:pPr>
            <a:r>
              <a:rPr lang="en-US" sz="2400" b="1" spc="300" dirty="0">
                <a:solidFill>
                  <a:schemeClr val="bg1"/>
                </a:solidFill>
                <a:latin typeface="PT Sans Narrow" pitchFamily="34" charset="-52"/>
              </a:rPr>
              <a:t>Altai State University</a:t>
            </a:r>
            <a:r>
              <a:rPr lang="ru-RU" sz="2400" b="1" spc="300" dirty="0">
                <a:solidFill>
                  <a:schemeClr val="bg1"/>
                </a:solidFill>
                <a:latin typeface="PT Sans Narrow" pitchFamily="34" charset="-52"/>
              </a:rPr>
              <a:t> –</a:t>
            </a:r>
            <a:r>
              <a:rPr lang="en-US" sz="2400" b="1" spc="300" dirty="0">
                <a:solidFill>
                  <a:schemeClr val="bg1"/>
                </a:solidFill>
                <a:latin typeface="PT Sans Narrow" pitchFamily="34" charset="-52"/>
              </a:rPr>
              <a:t/>
            </a:r>
            <a:br>
              <a:rPr lang="en-US" sz="2400" b="1" spc="300" dirty="0">
                <a:solidFill>
                  <a:schemeClr val="bg1"/>
                </a:solidFill>
                <a:latin typeface="PT Sans Narrow" pitchFamily="34" charset="-52"/>
              </a:rPr>
            </a:br>
            <a:r>
              <a:rPr lang="en-US" sz="2400" b="1" spc="300" dirty="0">
                <a:solidFill>
                  <a:schemeClr val="bg1"/>
                </a:solidFill>
                <a:latin typeface="PT Sans Narrow" pitchFamily="34" charset="-52"/>
              </a:rPr>
              <a:t>the flagship university of the Altai Region</a:t>
            </a:r>
            <a:endParaRPr lang="ru-RU" sz="2400" b="1" spc="300" dirty="0">
              <a:solidFill>
                <a:schemeClr val="bg1"/>
              </a:solidFill>
              <a:latin typeface="PT Sans Narrow" pitchFamily="34" charset="-52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D80BD5A1-4EA2-4883-9F2D-A9719E34713D}"/>
              </a:ext>
            </a:extLst>
          </p:cNvPr>
          <p:cNvCxnSpPr/>
          <p:nvPr/>
        </p:nvCxnSpPr>
        <p:spPr>
          <a:xfrm>
            <a:off x="0" y="884180"/>
            <a:ext cx="9144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 descr="E:\Working\Roma\2013-14\My_Papers\RKKL-2014\poster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3890" y="153697"/>
            <a:ext cx="1080120" cy="1204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Изображение выглядит как внешний, зна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7C2C59E-A03F-410F-AAC1-C3570330B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2" y="138233"/>
            <a:ext cx="1131799" cy="11305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28411BF0-DBCF-4B68-BE8D-295E69853598}"/>
              </a:ext>
            </a:extLst>
          </p:cNvPr>
          <p:cNvCxnSpPr/>
          <p:nvPr/>
        </p:nvCxnSpPr>
        <p:spPr>
          <a:xfrm>
            <a:off x="0" y="4941168"/>
            <a:ext cx="9144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831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5100" y="3002"/>
            <a:ext cx="2628900" cy="163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-83820" y="1700299"/>
            <a:ext cx="9296400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75" b="1" dirty="0">
                <a:solidFill>
                  <a:srgbClr val="00487E"/>
                </a:solidFill>
              </a:rPr>
              <a:t>More than 200 participants representing 27 universities from 8 countries, 5 sections, students festival, 15 projects-</a:t>
            </a:r>
            <a:r>
              <a:rPr lang="en-US" sz="1275" b="1" dirty="0" err="1">
                <a:solidFill>
                  <a:srgbClr val="00487E"/>
                </a:solidFill>
              </a:rPr>
              <a:t>laureats</a:t>
            </a:r>
            <a:endParaRPr lang="ru-RU" sz="1275" b="1" dirty="0">
              <a:solidFill>
                <a:srgbClr val="00487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2"/>
            <a:ext cx="6521958" cy="163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1" name="AutoShape 7" descr="http://www.asu.ru/files/images/2017/09/closing/10.jpg"/>
          <p:cNvSpPr>
            <a:spLocks noChangeAspect="1" noChangeArrowheads="1"/>
          </p:cNvSpPr>
          <p:nvPr/>
        </p:nvSpPr>
        <p:spPr bwMode="auto">
          <a:xfrm>
            <a:off x="47625" y="-99392"/>
            <a:ext cx="228600" cy="2286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425"/>
          </a:p>
        </p:txBody>
      </p:sp>
      <p:sp>
        <p:nvSpPr>
          <p:cNvPr id="1033" name="AutoShape 9" descr="http://www.asu.ru/files/images/2017/09/closing/64.jpg"/>
          <p:cNvSpPr>
            <a:spLocks noChangeAspect="1" noChangeArrowheads="1"/>
          </p:cNvSpPr>
          <p:nvPr/>
        </p:nvSpPr>
        <p:spPr bwMode="auto">
          <a:xfrm>
            <a:off x="47625" y="-99392"/>
            <a:ext cx="228600" cy="2286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425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AC58576-325A-4126-AF6B-D2D9D1AAEC77}"/>
              </a:ext>
            </a:extLst>
          </p:cNvPr>
          <p:cNvSpPr/>
          <p:nvPr/>
        </p:nvSpPr>
        <p:spPr>
          <a:xfrm>
            <a:off x="2483768" y="44624"/>
            <a:ext cx="6660232" cy="1569660"/>
          </a:xfrm>
          <a:prstGeom prst="rect">
            <a:avLst/>
          </a:prstGeom>
          <a:solidFill>
            <a:srgbClr val="0A6FA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en-US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41" name="Picture 17" descr="http://www.asu.ru/files/images.273/altayazia/VYASqwImVs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" y="3669759"/>
            <a:ext cx="2037922" cy="27115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7" name="Picture 23" descr="http://www.asu.ru/files/images/2017/09/aya/40.jpg"/>
          <p:cNvPicPr>
            <a:picLocks noChangeAspect="1" noChangeArrowheads="1"/>
          </p:cNvPicPr>
          <p:nvPr/>
        </p:nvPicPr>
        <p:blipFill>
          <a:blip r:embed="rId5" cstate="screen">
            <a:lum bright="25000" contrast="15000"/>
          </a:blip>
          <a:srcRect/>
          <a:stretch>
            <a:fillRect/>
          </a:stretch>
        </p:blipFill>
        <p:spPr bwMode="auto">
          <a:xfrm>
            <a:off x="971600" y="2318412"/>
            <a:ext cx="2685615" cy="17904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5" name="Picture 21" descr="http://www.asu.ru/files/images/2017/09/concert/32.jpg"/>
          <p:cNvPicPr>
            <a:picLocks noChangeAspect="1" noChangeArrowheads="1"/>
          </p:cNvPicPr>
          <p:nvPr/>
        </p:nvPicPr>
        <p:blipFill>
          <a:blip r:embed="rId6" cstate="screen">
            <a:lum bright="25000" contrast="12000"/>
          </a:blip>
          <a:srcRect/>
          <a:stretch>
            <a:fillRect/>
          </a:stretch>
        </p:blipFill>
        <p:spPr bwMode="auto">
          <a:xfrm>
            <a:off x="2276860" y="4063702"/>
            <a:ext cx="3374463" cy="23176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5" name="Picture 11" descr="http://www.asu.ru/files/images/2017/09/closing/30.jpg"/>
          <p:cNvPicPr>
            <a:picLocks noChangeAspect="1" noChangeArrowheads="1"/>
          </p:cNvPicPr>
          <p:nvPr/>
        </p:nvPicPr>
        <p:blipFill>
          <a:blip r:embed="rId7" cstate="screen">
            <a:lum bright="25000" contrast="12000"/>
          </a:blip>
          <a:srcRect/>
          <a:stretch>
            <a:fillRect/>
          </a:stretch>
        </p:blipFill>
        <p:spPr bwMode="auto">
          <a:xfrm>
            <a:off x="4211960" y="2313564"/>
            <a:ext cx="2760340" cy="18402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7" name="Picture 13" descr="http://www.asu.ru/files/images.273/altayazia/SBgHwnPVnt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4541" y="3841328"/>
            <a:ext cx="1905000" cy="25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9" name="Picture 15" descr="http://www.asu.ru/files/images.273/altayazia/gNOPANjIEqU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972" y="2313564"/>
            <a:ext cx="1891750" cy="25223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0783E3F-B91C-4329-8A38-AA75C592848D}"/>
              </a:ext>
            </a:extLst>
          </p:cNvPr>
          <p:cNvSpPr/>
          <p:nvPr/>
        </p:nvSpPr>
        <p:spPr>
          <a:xfrm>
            <a:off x="2689510" y="111710"/>
            <a:ext cx="38804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en-US" sz="2800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III Asian Students Forum</a:t>
            </a:r>
          </a:p>
          <a:p>
            <a:pPr algn="ctr"/>
            <a:endParaRPr lang="en-US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3681" y="148714"/>
            <a:ext cx="271119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5" b="1" dirty="0">
                <a:solidFill>
                  <a:schemeClr val="bg1"/>
                </a:solidFill>
              </a:rPr>
              <a:t>Co-organizers</a:t>
            </a:r>
            <a:r>
              <a:rPr lang="ru-RU" sz="1425" b="1" dirty="0">
                <a:solidFill>
                  <a:schemeClr val="bg1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1425" b="1" dirty="0">
                <a:solidFill>
                  <a:schemeClr val="bg1"/>
                </a:solidFill>
              </a:rPr>
              <a:t> </a:t>
            </a:r>
            <a:r>
              <a:rPr lang="en-US" sz="1425" b="1" dirty="0">
                <a:solidFill>
                  <a:schemeClr val="bg1"/>
                </a:solidFill>
              </a:rPr>
              <a:t>Altai State University (Russia)</a:t>
            </a:r>
            <a:endParaRPr lang="ru-RU" sz="1425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25" b="1" dirty="0">
                <a:solidFill>
                  <a:schemeClr val="bg1"/>
                </a:solidFill>
              </a:rPr>
              <a:t> </a:t>
            </a:r>
            <a:r>
              <a:rPr lang="en-US" sz="1425" b="1" dirty="0" err="1">
                <a:solidFill>
                  <a:schemeClr val="bg1"/>
                </a:solidFill>
              </a:rPr>
              <a:t>L.N.Gumilev</a:t>
            </a:r>
            <a:r>
              <a:rPr lang="en-US" sz="1425" b="1" dirty="0">
                <a:solidFill>
                  <a:schemeClr val="bg1"/>
                </a:solidFill>
              </a:rPr>
              <a:t> Eurasian National University</a:t>
            </a:r>
            <a:r>
              <a:rPr lang="ru-RU" sz="1425" b="1" dirty="0">
                <a:solidFill>
                  <a:schemeClr val="bg1"/>
                </a:solidFill>
              </a:rPr>
              <a:t> (</a:t>
            </a:r>
            <a:r>
              <a:rPr lang="en-US" sz="1425" b="1" dirty="0">
                <a:solidFill>
                  <a:schemeClr val="bg1"/>
                </a:solidFill>
              </a:rPr>
              <a:t>Astana, Kazakhstan</a:t>
            </a:r>
            <a:r>
              <a:rPr lang="ru-RU" sz="1425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91126" y="1312880"/>
            <a:ext cx="4341114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25" b="1" dirty="0">
                <a:solidFill>
                  <a:schemeClr val="bg1"/>
                </a:solidFill>
              </a:rPr>
              <a:t>14-18</a:t>
            </a:r>
            <a:r>
              <a:rPr lang="en-US" sz="1425" b="1" dirty="0" err="1">
                <a:solidFill>
                  <a:schemeClr val="bg1"/>
                </a:solidFill>
              </a:rPr>
              <a:t>th</a:t>
            </a:r>
            <a:r>
              <a:rPr lang="ru-RU" sz="1425" b="1" dirty="0">
                <a:solidFill>
                  <a:schemeClr val="bg1"/>
                </a:solidFill>
              </a:rPr>
              <a:t> </a:t>
            </a:r>
            <a:r>
              <a:rPr lang="en-US" sz="1425" b="1" dirty="0">
                <a:solidFill>
                  <a:schemeClr val="bg1"/>
                </a:solidFill>
              </a:rPr>
              <a:t>September</a:t>
            </a:r>
            <a:r>
              <a:rPr lang="ru-RU" sz="1425" b="1" dirty="0">
                <a:solidFill>
                  <a:schemeClr val="bg1"/>
                </a:solidFill>
              </a:rPr>
              <a:t> 2017. </a:t>
            </a:r>
            <a:r>
              <a:rPr lang="en-US" sz="1425" b="1" dirty="0">
                <a:solidFill>
                  <a:schemeClr val="bg1"/>
                </a:solidFill>
              </a:rPr>
              <a:t>Barnaul </a:t>
            </a:r>
            <a:r>
              <a:rPr lang="en-US" sz="1425" b="1" dirty="0" smtClean="0">
                <a:solidFill>
                  <a:schemeClr val="bg1"/>
                </a:solidFill>
              </a:rPr>
              <a:t>– Altai Mountains</a:t>
            </a:r>
            <a:endParaRPr lang="ru-RU" sz="1425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5342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1"/>
          <p:cNvGrpSpPr>
            <a:grpSpLocks/>
          </p:cNvGrpSpPr>
          <p:nvPr/>
        </p:nvGrpSpPr>
        <p:grpSpPr bwMode="auto">
          <a:xfrm>
            <a:off x="480261" y="1248184"/>
            <a:ext cx="2150080" cy="3116105"/>
            <a:chOff x="1372144" y="1929513"/>
            <a:chExt cx="5257889" cy="8109983"/>
          </a:xfrm>
        </p:grpSpPr>
        <p:pic>
          <p:nvPicPr>
            <p:cNvPr id="50" name="Изображение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845" y="5263309"/>
              <a:ext cx="4776188" cy="477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5"/>
            <p:cNvSpPr txBox="1">
              <a:spLocks noChangeArrowheads="1"/>
            </p:cNvSpPr>
            <p:nvPr/>
          </p:nvSpPr>
          <p:spPr bwMode="auto">
            <a:xfrm>
              <a:off x="1372144" y="1929513"/>
              <a:ext cx="4845238" cy="440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0843" tIns="15422" rIns="30843" bIns="15422">
              <a:spAutoFit/>
            </a:bodyPr>
            <a:lstStyle>
              <a:lvl1pPr marL="442913">
                <a:defRPr kumimoji="1" sz="7100">
                  <a:solidFill>
                    <a:srgbClr val="2C3E50"/>
                  </a:solidFill>
                  <a:latin typeface="Myriad Pro" charset="0"/>
                  <a:ea typeface="Arial" charset="0"/>
                  <a:cs typeface="Myriad Pro" charset="0"/>
                </a:defRPr>
              </a:lvl1pPr>
              <a:lvl2pPr marL="742950" indent="-285750">
                <a:defRPr kumimoji="1" sz="6200">
                  <a:solidFill>
                    <a:srgbClr val="2C3E50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>
                <a:defRPr kumimoji="1" sz="5300">
                  <a:solidFill>
                    <a:srgbClr val="2C3E50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>
                <a:defRPr kumimoji="1" sz="4400">
                  <a:solidFill>
                    <a:srgbClr val="2C3E50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057400" indent="-228600">
                <a:defRPr kumimoji="1" sz="4400">
                  <a:solidFill>
                    <a:srgbClr val="2C3E50"/>
                  </a:solidFill>
                  <a:latin typeface="Myriad Pro" charset="0"/>
                  <a:ea typeface="Myriad Pro" charset="0"/>
                  <a:cs typeface="Myriad Pro" charset="0"/>
                </a:defRPr>
              </a:lvl5pPr>
              <a:lvl6pPr marL="2514600" indent="-228600" defTabSz="1014413" eaLnBrk="0" fontAlgn="base" hangingPunct="0">
                <a:spcAft>
                  <a:spcPct val="0"/>
                </a:spcAft>
                <a:buFont typeface="Arial" charset="0"/>
                <a:buChar char="»"/>
                <a:defRPr kumimoji="1" sz="4400">
                  <a:solidFill>
                    <a:srgbClr val="2C3E50"/>
                  </a:solidFill>
                  <a:latin typeface="Myriad Pro" charset="0"/>
                  <a:ea typeface="Myriad Pro" charset="0"/>
                  <a:cs typeface="Myriad Pro" charset="0"/>
                </a:defRPr>
              </a:lvl6pPr>
              <a:lvl7pPr marL="2971800" indent="-228600" defTabSz="1014413" eaLnBrk="0" fontAlgn="base" hangingPunct="0">
                <a:spcAft>
                  <a:spcPct val="0"/>
                </a:spcAft>
                <a:buFont typeface="Arial" charset="0"/>
                <a:buChar char="»"/>
                <a:defRPr kumimoji="1" sz="4400">
                  <a:solidFill>
                    <a:srgbClr val="2C3E50"/>
                  </a:solidFill>
                  <a:latin typeface="Myriad Pro" charset="0"/>
                  <a:ea typeface="Myriad Pro" charset="0"/>
                  <a:cs typeface="Myriad Pro" charset="0"/>
                </a:defRPr>
              </a:lvl7pPr>
              <a:lvl8pPr marL="3429000" indent="-228600" defTabSz="1014413" eaLnBrk="0" fontAlgn="base" hangingPunct="0">
                <a:spcAft>
                  <a:spcPct val="0"/>
                </a:spcAft>
                <a:buFont typeface="Arial" charset="0"/>
                <a:buChar char="»"/>
                <a:defRPr kumimoji="1" sz="4400">
                  <a:solidFill>
                    <a:srgbClr val="2C3E50"/>
                  </a:solidFill>
                  <a:latin typeface="Myriad Pro" charset="0"/>
                  <a:ea typeface="Myriad Pro" charset="0"/>
                  <a:cs typeface="Myriad Pro" charset="0"/>
                </a:defRPr>
              </a:lvl8pPr>
              <a:lvl9pPr marL="3886200" indent="-228600" defTabSz="1014413" eaLnBrk="0" fontAlgn="base" hangingPunct="0">
                <a:spcAft>
                  <a:spcPct val="0"/>
                </a:spcAft>
                <a:buFont typeface="Arial" charset="0"/>
                <a:buChar char="»"/>
                <a:defRPr kumimoji="1" sz="4400">
                  <a:solidFill>
                    <a:srgbClr val="2C3E50"/>
                  </a:solidFill>
                  <a:latin typeface="Myriad Pro" charset="0"/>
                  <a:ea typeface="Myriad Pro" charset="0"/>
                  <a:cs typeface="Myriad Pro" charset="0"/>
                </a:defRPr>
              </a:lvl9pPr>
            </a:lstStyle>
            <a:p>
              <a:pPr marL="332185" algn="ctr" defTabSz="685426">
                <a:defRPr/>
              </a:pPr>
              <a:r>
                <a:rPr kumimoji="0" lang="en-US" sz="1800" b="1" kern="0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  <a:ea typeface="Myriad Pro" charset="0"/>
                  <a:cs typeface="Arial" charset="0"/>
                </a:rPr>
                <a:t>Mission</a:t>
              </a:r>
              <a:endParaRPr kumimoji="0" lang="ru-RU" sz="18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Myriad Pro" charset="0"/>
                <a:cs typeface="Arial" charset="0"/>
              </a:endParaRPr>
            </a:p>
            <a:p>
              <a:pPr marL="332185" algn="ctr" defTabSz="685426">
                <a:defRPr/>
              </a:pPr>
              <a:endParaRPr kumimoji="0" lang="ru-RU" sz="18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Myriad Pro" charset="0"/>
                <a:cs typeface="Arial" charset="0"/>
              </a:endParaRPr>
            </a:p>
            <a:p>
              <a:pPr marL="332185" algn="ctr" defTabSz="685426">
                <a:defRPr/>
              </a:pPr>
              <a:endParaRPr kumimoji="0" lang="ru-RU" sz="18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Myriad Pro" charset="0"/>
                <a:cs typeface="Arial" charset="0"/>
              </a:endParaRPr>
            </a:p>
            <a:p>
              <a:pPr marL="332185" algn="ctr" defTabSz="685426">
                <a:defRPr/>
              </a:pPr>
              <a:endParaRPr kumimoji="0" lang="ru-RU" sz="18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Myriad Pro" charset="0"/>
                <a:cs typeface="Arial" charset="0"/>
              </a:endParaRPr>
            </a:p>
            <a:p>
              <a:pPr marL="332185" algn="ctr" defTabSz="685426">
                <a:defRPr/>
              </a:pPr>
              <a:endParaRPr kumimoji="0" lang="ru-RU" sz="18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Myriad Pro" charset="0"/>
                <a:cs typeface="Arial" charset="0"/>
              </a:endParaRPr>
            </a:p>
            <a:p>
              <a:pPr marL="332185" algn="ctr" defTabSz="685426">
                <a:defRPr/>
              </a:pPr>
              <a:endParaRPr kumimoji="0" lang="ru-RU" sz="18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Myriad Pro" charset="0"/>
                <a:cs typeface="Arial" charset="0"/>
              </a:endParaRPr>
            </a:p>
          </p:txBody>
        </p:sp>
      </p:grpSp>
      <p:sp>
        <p:nvSpPr>
          <p:cNvPr id="38" name="TextBox 5"/>
          <p:cNvSpPr txBox="1">
            <a:spLocks noChangeArrowheads="1"/>
          </p:cNvSpPr>
          <p:nvPr/>
        </p:nvSpPr>
        <p:spPr bwMode="auto">
          <a:xfrm>
            <a:off x="483745" y="2834934"/>
            <a:ext cx="1981337" cy="94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0842" tIns="15422" rIns="30842" bIns="15422">
            <a:spAutoFit/>
          </a:bodyPr>
          <a:lstStyle>
            <a:lvl1pPr marL="442913">
              <a:defRPr kumimoji="1" sz="7100">
                <a:solidFill>
                  <a:srgbClr val="2C3E50"/>
                </a:solidFill>
                <a:latin typeface="Myriad Pro" charset="0"/>
                <a:ea typeface="Arial" charset="0"/>
                <a:cs typeface="Myriad Pro" charset="0"/>
              </a:defRPr>
            </a:lvl1pPr>
            <a:lvl2pPr marL="742950" indent="-285750">
              <a:defRPr kumimoji="1" sz="6200">
                <a:solidFill>
                  <a:srgbClr val="2C3E50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>
              <a:defRPr kumimoji="1" sz="5300">
                <a:solidFill>
                  <a:srgbClr val="2C3E50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>
              <a:defRPr kumimoji="1" sz="4400">
                <a:solidFill>
                  <a:srgbClr val="2C3E50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>
              <a:defRPr kumimoji="1" sz="4400">
                <a:solidFill>
                  <a:srgbClr val="2C3E50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defTabSz="1014413" eaLnBrk="0" fontAlgn="base" hangingPunct="0">
              <a:spcAft>
                <a:spcPct val="0"/>
              </a:spcAft>
              <a:buFont typeface="Arial" charset="0"/>
              <a:buChar char="»"/>
              <a:defRPr kumimoji="1" sz="4400">
                <a:solidFill>
                  <a:srgbClr val="2C3E50"/>
                </a:solidFill>
                <a:latin typeface="Myriad Pro" charset="0"/>
                <a:ea typeface="Myriad Pro" charset="0"/>
                <a:cs typeface="Myriad Pro" charset="0"/>
              </a:defRPr>
            </a:lvl6pPr>
            <a:lvl7pPr marL="2971800" indent="-228600" defTabSz="1014413" eaLnBrk="0" fontAlgn="base" hangingPunct="0">
              <a:spcAft>
                <a:spcPct val="0"/>
              </a:spcAft>
              <a:buFont typeface="Arial" charset="0"/>
              <a:buChar char="»"/>
              <a:defRPr kumimoji="1" sz="4400">
                <a:solidFill>
                  <a:srgbClr val="2C3E50"/>
                </a:solidFill>
                <a:latin typeface="Myriad Pro" charset="0"/>
                <a:ea typeface="Myriad Pro" charset="0"/>
                <a:cs typeface="Myriad Pro" charset="0"/>
              </a:defRPr>
            </a:lvl7pPr>
            <a:lvl8pPr marL="3429000" indent="-228600" defTabSz="1014413" eaLnBrk="0" fontAlgn="base" hangingPunct="0">
              <a:spcAft>
                <a:spcPct val="0"/>
              </a:spcAft>
              <a:buFont typeface="Arial" charset="0"/>
              <a:buChar char="»"/>
              <a:defRPr kumimoji="1" sz="4400">
                <a:solidFill>
                  <a:srgbClr val="2C3E50"/>
                </a:solidFill>
                <a:latin typeface="Myriad Pro" charset="0"/>
                <a:ea typeface="Myriad Pro" charset="0"/>
                <a:cs typeface="Myriad Pro" charset="0"/>
              </a:defRPr>
            </a:lvl8pPr>
            <a:lvl9pPr marL="3886200" indent="-228600" defTabSz="1014413" eaLnBrk="0" fontAlgn="base" hangingPunct="0">
              <a:spcAft>
                <a:spcPct val="0"/>
              </a:spcAft>
              <a:buFont typeface="Arial" charset="0"/>
              <a:buChar char="»"/>
              <a:defRPr kumimoji="1" sz="4400">
                <a:solidFill>
                  <a:srgbClr val="2C3E50"/>
                </a:solidFill>
                <a:latin typeface="Myriad Pro" charset="0"/>
                <a:ea typeface="Myriad Pro" charset="0"/>
                <a:cs typeface="Myriad Pro" charset="0"/>
              </a:defRPr>
            </a:lvl9pPr>
          </a:lstStyle>
          <a:p>
            <a:pPr marL="332185" algn="ctr" defTabSz="685426">
              <a:defRPr/>
            </a:pPr>
            <a:endParaRPr kumimoji="0" lang="ru-RU" sz="1125" b="1" kern="0" dirty="0">
              <a:solidFill>
                <a:srgbClr val="0070C0"/>
              </a:solidFill>
              <a:latin typeface="Calibri" pitchFamily="34" charset="0"/>
              <a:ea typeface="Myriad Pro" charset="0"/>
              <a:cs typeface="Arial" charset="0"/>
            </a:endParaRPr>
          </a:p>
          <a:p>
            <a:pPr marL="332185" algn="ctr" defTabSz="685426">
              <a:defRPr/>
            </a:pPr>
            <a:r>
              <a:rPr lang="en-US" sz="1200" b="1" kern="0" dirty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Modern</a:t>
            </a:r>
          </a:p>
          <a:p>
            <a:pPr marL="332185" algn="ctr" defTabSz="685426">
              <a:defRPr/>
            </a:pPr>
            <a:r>
              <a:rPr lang="en-US" sz="1200" b="1" kern="0" dirty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multidisciplinary</a:t>
            </a:r>
          </a:p>
          <a:p>
            <a:pPr marL="332185" algn="ctr" defTabSz="685426">
              <a:defRPr/>
            </a:pPr>
            <a:r>
              <a:rPr lang="en-US" sz="1200" b="1" kern="0" dirty="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rPr>
              <a:t>scientific and educational center</a:t>
            </a:r>
            <a:endParaRPr kumimoji="0" lang="ru-RU" sz="825" b="1" kern="0" dirty="0">
              <a:solidFill>
                <a:srgbClr val="0070C0"/>
              </a:solidFill>
              <a:latin typeface="Calibri" pitchFamily="34" charset="0"/>
              <a:ea typeface="Myriad Pro" charset="0"/>
              <a:cs typeface="Arial" charset="0"/>
            </a:endParaRPr>
          </a:p>
        </p:txBody>
      </p:sp>
      <p:sp>
        <p:nvSpPr>
          <p:cNvPr id="52" name="Прямоугольник 5"/>
          <p:cNvSpPr>
            <a:spLocks noChangeArrowheads="1"/>
          </p:cNvSpPr>
          <p:nvPr/>
        </p:nvSpPr>
        <p:spPr bwMode="auto">
          <a:xfrm>
            <a:off x="1342624" y="1779639"/>
            <a:ext cx="1933232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7" tIns="34289" rIns="68547" bIns="34289">
            <a:spAutoFit/>
          </a:bodyPr>
          <a:lstStyle/>
          <a:p>
            <a:pPr algn="r" defTabSz="685426"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to develop breakthrough directions of scientific research</a:t>
            </a:r>
            <a:endParaRPr lang="ru-RU" sz="1200" b="1" kern="0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3" name="Прямоугольник 32"/>
          <p:cNvSpPr>
            <a:spLocks noChangeArrowheads="1"/>
          </p:cNvSpPr>
          <p:nvPr/>
        </p:nvSpPr>
        <p:spPr bwMode="auto">
          <a:xfrm>
            <a:off x="1707796" y="4790040"/>
            <a:ext cx="1568060" cy="80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7" tIns="34289" rIns="68547" bIns="34289">
            <a:spAutoFit/>
          </a:bodyPr>
          <a:lstStyle/>
          <a:p>
            <a:pPr algn="r" defTabSz="685426"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to realize cultural and expert potential and make an impact on social development</a:t>
            </a:r>
            <a:endParaRPr lang="ru-RU" sz="1200" b="1" kern="0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4" name="Прямоугольник 33"/>
          <p:cNvSpPr>
            <a:spLocks noChangeArrowheads="1"/>
          </p:cNvSpPr>
          <p:nvPr/>
        </p:nvSpPr>
        <p:spPr bwMode="auto">
          <a:xfrm>
            <a:off x="143509" y="1838292"/>
            <a:ext cx="1560908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7" tIns="34289" rIns="68547" bIns="34289">
            <a:spAutoFit/>
          </a:bodyPr>
          <a:lstStyle/>
          <a:p>
            <a:pPr defTabSz="685426"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to create an intellectual elite</a:t>
            </a:r>
            <a:endParaRPr lang="ru-RU" sz="1200" b="1" kern="0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6" name="Прямоугольник 34"/>
          <p:cNvSpPr>
            <a:spLocks noChangeArrowheads="1"/>
          </p:cNvSpPr>
          <p:nvPr/>
        </p:nvSpPr>
        <p:spPr bwMode="auto">
          <a:xfrm>
            <a:off x="251523" y="4779153"/>
            <a:ext cx="1443094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7" tIns="34289" rIns="68547" bIns="34289">
            <a:spAutoFit/>
          </a:bodyPr>
          <a:lstStyle/>
          <a:p>
            <a:pPr defTabSz="685426">
              <a:defRPr/>
            </a:pP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to produce new </a:t>
            </a:r>
            <a:r>
              <a:rPr lang="en-US" sz="1200" b="1" kern="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knowledge, </a:t>
            </a:r>
            <a:r>
              <a:rPr lang="en-US" sz="1200" b="1" kern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integrate and disseminate best practices</a:t>
            </a:r>
            <a:endParaRPr lang="ru-RU" sz="1200" b="1" kern="0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2002804" y="3886672"/>
            <a:ext cx="655772" cy="766279"/>
          </a:xfrm>
          <a:prstGeom prst="line">
            <a:avLst/>
          </a:prstGeom>
          <a:ln w="28575">
            <a:solidFill>
              <a:srgbClr val="2C3E5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2002804" y="2454991"/>
            <a:ext cx="587405" cy="542156"/>
          </a:xfrm>
          <a:prstGeom prst="line">
            <a:avLst/>
          </a:prstGeom>
          <a:ln w="28575">
            <a:solidFill>
              <a:srgbClr val="2C3E5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737597" y="2454991"/>
            <a:ext cx="545473" cy="542156"/>
          </a:xfrm>
          <a:prstGeom prst="line">
            <a:avLst/>
          </a:prstGeom>
          <a:ln w="28575">
            <a:solidFill>
              <a:srgbClr val="2C3E5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>
            <a:off x="737576" y="3883249"/>
            <a:ext cx="564921" cy="797864"/>
          </a:xfrm>
          <a:prstGeom prst="line">
            <a:avLst/>
          </a:prstGeom>
          <a:ln w="28575">
            <a:solidFill>
              <a:srgbClr val="2C3E5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Овал 20"/>
          <p:cNvSpPr>
            <a:spLocks noChangeArrowheads="1"/>
          </p:cNvSpPr>
          <p:nvPr/>
        </p:nvSpPr>
        <p:spPr bwMode="auto">
          <a:xfrm>
            <a:off x="3383869" y="1700809"/>
            <a:ext cx="108206" cy="108206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7" tIns="34289" rIns="68547" bIns="34289" anchor="ctr"/>
          <a:lstStyle/>
          <a:p>
            <a:pPr algn="ctr" defTabSz="685426">
              <a:defRPr/>
            </a:pPr>
            <a:endParaRPr lang="ru-RU" sz="6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6" name="Овал 20"/>
          <p:cNvSpPr>
            <a:spLocks noChangeArrowheads="1"/>
          </p:cNvSpPr>
          <p:nvPr/>
        </p:nvSpPr>
        <p:spPr bwMode="auto">
          <a:xfrm>
            <a:off x="3384297" y="4900238"/>
            <a:ext cx="108206" cy="108206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7" tIns="34289" rIns="68547" bIns="34289" anchor="ctr"/>
          <a:lstStyle/>
          <a:p>
            <a:pPr algn="ctr" defTabSz="685426">
              <a:defRPr/>
            </a:pPr>
            <a:endParaRPr lang="ru-RU" sz="6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7" name="Овал 20"/>
          <p:cNvSpPr>
            <a:spLocks noChangeArrowheads="1"/>
          </p:cNvSpPr>
          <p:nvPr/>
        </p:nvSpPr>
        <p:spPr bwMode="auto">
          <a:xfrm>
            <a:off x="3383869" y="3772422"/>
            <a:ext cx="108206" cy="108206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7" tIns="34289" rIns="68547" bIns="34289" anchor="ctr"/>
          <a:lstStyle/>
          <a:p>
            <a:pPr algn="ctr" defTabSz="685426">
              <a:defRPr/>
            </a:pPr>
            <a:endParaRPr lang="ru-RU" sz="6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8" name="Овал 20"/>
          <p:cNvSpPr>
            <a:spLocks noChangeArrowheads="1"/>
          </p:cNvSpPr>
          <p:nvPr/>
        </p:nvSpPr>
        <p:spPr bwMode="auto">
          <a:xfrm>
            <a:off x="3383869" y="2618519"/>
            <a:ext cx="108206" cy="108206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7" tIns="34289" rIns="68547" bIns="34289" anchor="ctr"/>
          <a:lstStyle/>
          <a:p>
            <a:pPr algn="ctr" defTabSz="685426">
              <a:defRPr/>
            </a:pPr>
            <a:endParaRPr lang="ru-RU" sz="6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7" name="Прямоугольник 25"/>
          <p:cNvSpPr>
            <a:spLocks noChangeArrowheads="1"/>
          </p:cNvSpPr>
          <p:nvPr/>
        </p:nvSpPr>
        <p:spPr bwMode="auto">
          <a:xfrm>
            <a:off x="3491880" y="4797152"/>
            <a:ext cx="5551378" cy="7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7" tIns="34289" rIns="68547" bIns="34289">
            <a:spAutoFit/>
          </a:bodyPr>
          <a:lstStyle/>
          <a:p>
            <a:pPr lvl="0">
              <a:defRPr/>
            </a:pPr>
            <a:r>
              <a:rPr lang="en-US" sz="1425" i="1" dirty="0">
                <a:solidFill>
                  <a:prstClr val="black"/>
                </a:solidFill>
                <a:latin typeface="Calibri" pitchFamily="34" charset="0"/>
              </a:rPr>
              <a:t>Center for Social Development, ensuring the formation of personal qualities and values of the future political, economic, scientific and educational elite.</a:t>
            </a:r>
            <a:endParaRPr lang="ru-RU" sz="1425" b="1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9" name="Прямоугольник 16"/>
          <p:cNvSpPr>
            <a:spLocks noChangeArrowheads="1"/>
          </p:cNvSpPr>
          <p:nvPr/>
        </p:nvSpPr>
        <p:spPr bwMode="auto">
          <a:xfrm>
            <a:off x="3510400" y="1618935"/>
            <a:ext cx="5706116" cy="7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7" tIns="34289" rIns="68547" bIns="34289">
            <a:spAutoFit/>
          </a:bodyPr>
          <a:lstStyle/>
          <a:p>
            <a:pPr lvl="0">
              <a:defRPr/>
            </a:pPr>
            <a:r>
              <a:rPr lang="en-US" sz="1425" i="1" dirty="0">
                <a:solidFill>
                  <a:prstClr val="black"/>
                </a:solidFill>
                <a:latin typeface="Calibri" pitchFamily="34" charset="0"/>
              </a:rPr>
              <a:t>The leading center for the training of highly qualified specialists for the region, Russia and the countries of Central Asia, </a:t>
            </a:r>
            <a:r>
              <a:rPr lang="en-US" sz="1425" i="1" dirty="0" smtClean="0">
                <a:solidFill>
                  <a:prstClr val="black"/>
                </a:solidFill>
                <a:latin typeface="Calibri" pitchFamily="34" charset="0"/>
              </a:rPr>
              <a:t>competing at </a:t>
            </a:r>
            <a:r>
              <a:rPr lang="en-US" sz="1425" i="1" dirty="0">
                <a:solidFill>
                  <a:prstClr val="black"/>
                </a:solidFill>
                <a:latin typeface="Calibri" pitchFamily="34" charset="0"/>
              </a:rPr>
              <a:t>the world level.</a:t>
            </a:r>
            <a:endParaRPr lang="ru-RU" sz="1425" b="1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0" name="Прямоугольник 21"/>
          <p:cNvSpPr>
            <a:spLocks noChangeArrowheads="1"/>
          </p:cNvSpPr>
          <p:nvPr/>
        </p:nvSpPr>
        <p:spPr bwMode="auto">
          <a:xfrm>
            <a:off x="3491880" y="3717032"/>
            <a:ext cx="5677899" cy="9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7" tIns="34289" rIns="68547" bIns="34289">
            <a:spAutoFit/>
          </a:bodyPr>
          <a:lstStyle/>
          <a:p>
            <a:pPr lvl="0">
              <a:defRPr/>
            </a:pPr>
            <a:r>
              <a:rPr lang="en-US" sz="1425" i="1" dirty="0">
                <a:solidFill>
                  <a:prstClr val="black"/>
                </a:solidFill>
                <a:latin typeface="Calibri" pitchFamily="34" charset="0"/>
              </a:rPr>
              <a:t>The largest integration center with universities in Central Asia, </a:t>
            </a:r>
            <a:r>
              <a:rPr lang="en-US" sz="1425" i="1" dirty="0" smtClean="0">
                <a:solidFill>
                  <a:prstClr val="black"/>
                </a:solidFill>
                <a:latin typeface="Calibri" pitchFamily="34" charset="0"/>
              </a:rPr>
              <a:t>holding </a:t>
            </a:r>
            <a:r>
              <a:rPr lang="en-US" sz="1425" i="1" dirty="0">
                <a:solidFill>
                  <a:prstClr val="black"/>
                </a:solidFill>
                <a:latin typeface="Calibri" pitchFamily="34" charset="0"/>
              </a:rPr>
              <a:t>leading positions in the export of education and development and transfer of the best educational practices, advanced scientific developments and experience in humanitarian cooperation.</a:t>
            </a:r>
            <a:endParaRPr lang="ru-RU" sz="1425" b="1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2" name="Прямоугольник 19"/>
          <p:cNvSpPr>
            <a:spLocks noChangeArrowheads="1"/>
          </p:cNvSpPr>
          <p:nvPr/>
        </p:nvSpPr>
        <p:spPr bwMode="auto">
          <a:xfrm>
            <a:off x="3509963" y="2533329"/>
            <a:ext cx="5580460" cy="9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7" tIns="34289" rIns="68547" bIns="34289">
            <a:spAutoFit/>
          </a:bodyPr>
          <a:lstStyle/>
          <a:p>
            <a:r>
              <a:rPr lang="en-US" altLang="ru-RU" sz="1425" i="1" dirty="0">
                <a:solidFill>
                  <a:srgbClr val="000000"/>
                </a:solidFill>
              </a:rPr>
              <a:t>Center for concentration and transfer of advanced scientific </a:t>
            </a:r>
            <a:r>
              <a:rPr lang="en-US" altLang="ru-RU" sz="1425" i="1" dirty="0" smtClean="0">
                <a:solidFill>
                  <a:srgbClr val="000000"/>
                </a:solidFill>
              </a:rPr>
              <a:t>knowledge </a:t>
            </a:r>
            <a:r>
              <a:rPr lang="en-US" altLang="ru-RU" sz="1425" i="1" dirty="0">
                <a:solidFill>
                  <a:srgbClr val="000000"/>
                </a:solidFill>
              </a:rPr>
              <a:t>and technologies based on the development and use of modern research facilities, inviting leading scientists, attracting talented students, creating a creative atmosphere and </a:t>
            </a:r>
            <a:r>
              <a:rPr lang="en-US" altLang="ru-RU" sz="1425" i="1" dirty="0" smtClean="0">
                <a:solidFill>
                  <a:srgbClr val="000000"/>
                </a:solidFill>
              </a:rPr>
              <a:t>comprehensive </a:t>
            </a:r>
            <a:r>
              <a:rPr lang="en-US" altLang="ru-RU" sz="1425" i="1" dirty="0">
                <a:solidFill>
                  <a:srgbClr val="000000"/>
                </a:solidFill>
              </a:rPr>
              <a:t>management system.</a:t>
            </a:r>
            <a:endParaRPr lang="ru-RU" altLang="ru-RU" sz="1425" b="1" i="1" dirty="0">
              <a:solidFill>
                <a:srgbClr val="0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105110" y="5747445"/>
            <a:ext cx="2057400" cy="273844"/>
          </a:xfrm>
        </p:spPr>
        <p:txBody>
          <a:bodyPr/>
          <a:lstStyle/>
          <a:p>
            <a:pPr>
              <a:defRPr/>
            </a:pPr>
            <a:fld id="{D169A889-015F-455D-BD67-961447F4F9F5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DB610FA6-0BCA-4983-9267-0B5B27695791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33BC15C3-2BAF-4E05-891A-6177043FF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 Box 9">
            <a:extLst>
              <a:ext uri="{FF2B5EF4-FFF2-40B4-BE49-F238E27FC236}">
                <a16:creationId xmlns="" xmlns:a16="http://schemas.microsoft.com/office/drawing/2014/main" id="{EEA84BF5-730E-489A-AAC3-7C80B280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31" y="107921"/>
            <a:ext cx="83764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 2017 ASU BECAME THE WINNER OF CONTEST OF MINISTRY OF EDUCATION AND SCIENCE OF THE RUSSIAN FEDERATION AND </a:t>
            </a:r>
            <a:r>
              <a:rPr lang="en-US" sz="1600" b="1" dirty="0" smtClean="0">
                <a:solidFill>
                  <a:schemeClr val="bg1"/>
                </a:solidFill>
              </a:rPr>
              <a:t>RECEIVED </a:t>
            </a:r>
            <a:r>
              <a:rPr lang="en-US" sz="1600" b="1" dirty="0">
                <a:solidFill>
                  <a:schemeClr val="bg1"/>
                </a:solidFill>
              </a:rPr>
              <a:t>THE STATUS OF FLAGSHIP UNIVERSITY OF RUSSIA</a:t>
            </a:r>
            <a:endParaRPr lang="en-US" sz="16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3437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http://vladnews.ru/uploads/news/2012/11/13/149ba2d1e2b220ffc674e999fc809f9a.jpg">
            <a:extLst>
              <a:ext uri="{FF2B5EF4-FFF2-40B4-BE49-F238E27FC236}">
                <a16:creationId xmlns="" xmlns:a16="http://schemas.microsoft.com/office/drawing/2014/main" id="{FA942453-2C0F-48B2-B310-037DFE75F57F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60" t="20496" r="10378" b="14941"/>
          <a:stretch>
            <a:fillRect/>
          </a:stretch>
        </p:blipFill>
        <p:spPr bwMode="auto">
          <a:xfrm>
            <a:off x="7623573" y="5261373"/>
            <a:ext cx="1206103" cy="49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https://adsl.zveronline.ru/projects/articles/2009/02/03/it_graphane/11193900.jpg">
            <a:extLst>
              <a:ext uri="{FF2B5EF4-FFF2-40B4-BE49-F238E27FC236}">
                <a16:creationId xmlns="" xmlns:a16="http://schemas.microsoft.com/office/drawing/2014/main" id="{CD58AB78-0E5D-4392-966F-A7B55208F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" b="40674"/>
          <a:stretch>
            <a:fillRect/>
          </a:stretch>
        </p:blipFill>
        <p:spPr bwMode="auto">
          <a:xfrm>
            <a:off x="7639051" y="4666060"/>
            <a:ext cx="118467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2" descr="http://img-fotki.yandex.ru/get/6501/77491430.0/0_619a4_13217441_orig.jpg">
            <a:extLst>
              <a:ext uri="{FF2B5EF4-FFF2-40B4-BE49-F238E27FC236}">
                <a16:creationId xmlns="" xmlns:a16="http://schemas.microsoft.com/office/drawing/2014/main" id="{5D58A585-16BB-4539-9BE1-D5F17735E45D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886"/>
          <a:stretch>
            <a:fillRect/>
          </a:stretch>
        </p:blipFill>
        <p:spPr bwMode="auto">
          <a:xfrm>
            <a:off x="7639050" y="1865710"/>
            <a:ext cx="1162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10" descr="http://www.asu.ru/files/images/editor/2014-09/biomed/volob94.jpg">
            <a:extLst>
              <a:ext uri="{FF2B5EF4-FFF2-40B4-BE49-F238E27FC236}">
                <a16:creationId xmlns="" xmlns:a16="http://schemas.microsoft.com/office/drawing/2014/main" id="{03A12AE0-9373-437C-9C97-5E1375F4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" b="31354"/>
          <a:stretch>
            <a:fillRect/>
          </a:stretch>
        </p:blipFill>
        <p:spPr bwMode="auto">
          <a:xfrm>
            <a:off x="7639050" y="2401491"/>
            <a:ext cx="1162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3" descr="D:\планшет\Рисунок7.jpg">
            <a:extLst>
              <a:ext uri="{FF2B5EF4-FFF2-40B4-BE49-F238E27FC236}">
                <a16:creationId xmlns="" xmlns:a16="http://schemas.microsoft.com/office/drawing/2014/main" id="{0AFDDBB4-A6AF-4EDE-9342-759F94941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193" b="23112"/>
          <a:stretch>
            <a:fillRect/>
          </a:stretch>
        </p:blipFill>
        <p:spPr bwMode="auto">
          <a:xfrm>
            <a:off x="7639050" y="3563541"/>
            <a:ext cx="1170385" cy="51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BBC72D-C5FD-4EFE-B37C-12DF898E1759}"/>
              </a:ext>
            </a:extLst>
          </p:cNvPr>
          <p:cNvSpPr/>
          <p:nvPr/>
        </p:nvSpPr>
        <p:spPr>
          <a:xfrm>
            <a:off x="1457325" y="969169"/>
            <a:ext cx="662582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algn="ctr" defTabSz="909978">
              <a:defRPr/>
            </a:pPr>
            <a:r>
              <a:rPr lang="en-US" sz="2025" b="1" dirty="0">
                <a:solidFill>
                  <a:srgbClr val="002060"/>
                </a:solidFill>
              </a:rPr>
              <a:t>Priority research directions</a:t>
            </a:r>
            <a:endParaRPr lang="ru-RU" sz="2025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DA4ADB5-F718-441B-8E06-9BECE954844B}"/>
              </a:ext>
            </a:extLst>
          </p:cNvPr>
          <p:cNvSpPr/>
          <p:nvPr/>
        </p:nvSpPr>
        <p:spPr>
          <a:xfrm>
            <a:off x="1163241" y="1844279"/>
            <a:ext cx="6432947" cy="54054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defRPr/>
            </a:pPr>
            <a:r>
              <a:rPr lang="en-US" sz="1575" dirty="0">
                <a:solidFill>
                  <a:prstClr val="white"/>
                </a:solidFill>
              </a:rPr>
              <a:t>Agrobiotechnology</a:t>
            </a:r>
            <a:endParaRPr lang="ru-RU" sz="1575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545646B1-D0B1-4472-B667-B8EA409B2345}"/>
              </a:ext>
            </a:extLst>
          </p:cNvPr>
          <p:cNvSpPr/>
          <p:nvPr/>
        </p:nvSpPr>
        <p:spPr>
          <a:xfrm>
            <a:off x="1163241" y="5229225"/>
            <a:ext cx="6432947" cy="5393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lnSpc>
                <a:spcPct val="75000"/>
              </a:lnSpc>
              <a:defRPr/>
            </a:pPr>
            <a:r>
              <a:rPr lang="en-US" sz="1425" dirty="0">
                <a:solidFill>
                  <a:prstClr val="white"/>
                </a:solidFill>
              </a:rPr>
              <a:t>Analysis and forecasting of ethnocultural, socio-economic, humanitarian and geopolitical processes in the transboundary space of Russia and Central Asia</a:t>
            </a:r>
            <a:endParaRPr lang="ru-RU" sz="1425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CB487CD-33A7-4E32-91F0-30454F4025BD}"/>
              </a:ext>
            </a:extLst>
          </p:cNvPr>
          <p:cNvSpPr/>
          <p:nvPr/>
        </p:nvSpPr>
        <p:spPr>
          <a:xfrm>
            <a:off x="1158479" y="4638675"/>
            <a:ext cx="6437709" cy="58221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lnSpc>
                <a:spcPct val="80000"/>
              </a:lnSpc>
              <a:defRPr/>
            </a:pPr>
            <a:r>
              <a:rPr lang="en-US" sz="1575" dirty="0">
                <a:solidFill>
                  <a:prstClr val="white"/>
                </a:solidFill>
              </a:rPr>
              <a:t>Material Science and the Creation of New Materials with Specified Properties</a:t>
            </a:r>
            <a:endParaRPr lang="ru-RU" sz="1575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F1CC45CC-43F3-49FA-AE02-532AD6C626D2}"/>
              </a:ext>
            </a:extLst>
          </p:cNvPr>
          <p:cNvSpPr/>
          <p:nvPr/>
        </p:nvSpPr>
        <p:spPr>
          <a:xfrm>
            <a:off x="1158479" y="2924175"/>
            <a:ext cx="6437709" cy="6096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defRPr/>
            </a:pPr>
            <a:r>
              <a:rPr lang="en-US" sz="1575" dirty="0" err="1">
                <a:solidFill>
                  <a:prstClr val="white"/>
                </a:solidFill>
              </a:rPr>
              <a:t>Geoecological</a:t>
            </a:r>
            <a:r>
              <a:rPr lang="en-US" sz="1575" dirty="0">
                <a:solidFill>
                  <a:prstClr val="white"/>
                </a:solidFill>
              </a:rPr>
              <a:t> monitoring and environmental management</a:t>
            </a:r>
            <a:endParaRPr lang="ru-RU" sz="1575" dirty="0">
              <a:solidFill>
                <a:prstClr val="white"/>
              </a:solidFill>
            </a:endParaRPr>
          </a:p>
        </p:txBody>
      </p:sp>
      <p:cxnSp>
        <p:nvCxnSpPr>
          <p:cNvPr id="13" name="Соединительная линия уступом 12">
            <a:extLst>
              <a:ext uri="{FF2B5EF4-FFF2-40B4-BE49-F238E27FC236}">
                <a16:creationId xmlns="" xmlns:a16="http://schemas.microsoft.com/office/drawing/2014/main" id="{B32D548E-5D63-4050-A72A-1E66C1190F92}"/>
              </a:ext>
            </a:extLst>
          </p:cNvPr>
          <p:cNvCxnSpPr>
            <a:endCxn id="17" idx="1"/>
          </p:cNvCxnSpPr>
          <p:nvPr/>
        </p:nvCxnSpPr>
        <p:spPr>
          <a:xfrm>
            <a:off x="827485" y="1901428"/>
            <a:ext cx="335756" cy="213122"/>
          </a:xfrm>
          <a:prstGeom prst="bentConnector3">
            <a:avLst>
              <a:gd name="adj1" fmla="val 1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>
            <a:extLst>
              <a:ext uri="{FF2B5EF4-FFF2-40B4-BE49-F238E27FC236}">
                <a16:creationId xmlns="" xmlns:a16="http://schemas.microsoft.com/office/drawing/2014/main" id="{CF97780B-1945-4526-B526-5C094BB46E76}"/>
              </a:ext>
            </a:extLst>
          </p:cNvPr>
          <p:cNvCxnSpPr>
            <a:endCxn id="18" idx="1"/>
          </p:cNvCxnSpPr>
          <p:nvPr/>
        </p:nvCxnSpPr>
        <p:spPr>
          <a:xfrm rot="16200000" flipH="1">
            <a:off x="536973" y="2027635"/>
            <a:ext cx="916781" cy="335756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>
            <a:extLst>
              <a:ext uri="{FF2B5EF4-FFF2-40B4-BE49-F238E27FC236}">
                <a16:creationId xmlns="" xmlns:a16="http://schemas.microsoft.com/office/drawing/2014/main" id="{0A3DBD11-917D-42F2-BBB8-35264D27145E}"/>
              </a:ext>
            </a:extLst>
          </p:cNvPr>
          <p:cNvCxnSpPr>
            <a:endCxn id="23" idx="1"/>
          </p:cNvCxnSpPr>
          <p:nvPr/>
        </p:nvCxnSpPr>
        <p:spPr>
          <a:xfrm rot="16200000" flipH="1">
            <a:off x="599481" y="2669977"/>
            <a:ext cx="787003" cy="330994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>
            <a:extLst>
              <a:ext uri="{FF2B5EF4-FFF2-40B4-BE49-F238E27FC236}">
                <a16:creationId xmlns="" xmlns:a16="http://schemas.microsoft.com/office/drawing/2014/main" id="{AA1587A1-22FE-44DA-9DCD-680F8139161A}"/>
              </a:ext>
            </a:extLst>
          </p:cNvPr>
          <p:cNvCxnSpPr/>
          <p:nvPr/>
        </p:nvCxnSpPr>
        <p:spPr>
          <a:xfrm rot="16200000" flipH="1">
            <a:off x="536377" y="3272434"/>
            <a:ext cx="917972" cy="335756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>
            <a:extLst>
              <a:ext uri="{FF2B5EF4-FFF2-40B4-BE49-F238E27FC236}">
                <a16:creationId xmlns="" xmlns:a16="http://schemas.microsoft.com/office/drawing/2014/main" id="{DC0D0D93-AC45-4DC2-86CC-0B14200EAE9D}"/>
              </a:ext>
            </a:extLst>
          </p:cNvPr>
          <p:cNvCxnSpPr>
            <a:stCxn id="93202" idx="2"/>
            <a:endCxn id="20" idx="1"/>
          </p:cNvCxnSpPr>
          <p:nvPr/>
        </p:nvCxnSpPr>
        <p:spPr>
          <a:xfrm rot="16200000" flipH="1">
            <a:off x="-741164" y="3595093"/>
            <a:ext cx="3479006" cy="329804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>
            <a:extLst>
              <a:ext uri="{FF2B5EF4-FFF2-40B4-BE49-F238E27FC236}">
                <a16:creationId xmlns="" xmlns:a16="http://schemas.microsoft.com/office/drawing/2014/main" id="{45C2AE39-5BA7-4087-88F6-0C36A9D7C722}"/>
              </a:ext>
            </a:extLst>
          </p:cNvPr>
          <p:cNvCxnSpPr>
            <a:endCxn id="22" idx="1"/>
          </p:cNvCxnSpPr>
          <p:nvPr/>
        </p:nvCxnSpPr>
        <p:spPr>
          <a:xfrm rot="16200000" flipH="1">
            <a:off x="253009" y="4023717"/>
            <a:ext cx="1479947" cy="330994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202" name="Picture 3" descr="C:\Users\butina\Desktop\header_logo.png">
            <a:extLst>
              <a:ext uri="{FF2B5EF4-FFF2-40B4-BE49-F238E27FC236}">
                <a16:creationId xmlns="" xmlns:a16="http://schemas.microsoft.com/office/drawing/2014/main" id="{40CAFBD4-D0EB-433F-88CE-BE29F988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" y="965598"/>
            <a:ext cx="997744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B144E41-39F0-42E6-BE09-3F370C6E07DC}"/>
              </a:ext>
            </a:extLst>
          </p:cNvPr>
          <p:cNvSpPr/>
          <p:nvPr/>
        </p:nvSpPr>
        <p:spPr>
          <a:xfrm>
            <a:off x="1163241" y="2384823"/>
            <a:ext cx="6432947" cy="53935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defRPr/>
            </a:pPr>
            <a:r>
              <a:rPr lang="en-US" sz="1575" dirty="0">
                <a:solidFill>
                  <a:prstClr val="white"/>
                </a:solidFill>
              </a:rPr>
              <a:t>Biological medicine and chemical-pharmaceutical technologies</a:t>
            </a:r>
            <a:endParaRPr lang="ru-RU" sz="1575" dirty="0">
              <a:solidFill>
                <a:prstClr val="white"/>
              </a:solidFill>
            </a:endParaRPr>
          </a:p>
        </p:txBody>
      </p:sp>
      <p:pic>
        <p:nvPicPr>
          <p:cNvPr id="93204" name="Picture 2" descr="https://im1-tub-ru.yandex.net/i?id=fbd605b361d7f4745147c60974cd2a08&amp;n=33&amp;h=215&amp;w=349">
            <a:extLst>
              <a:ext uri="{FF2B5EF4-FFF2-40B4-BE49-F238E27FC236}">
                <a16:creationId xmlns="" xmlns:a16="http://schemas.microsoft.com/office/drawing/2014/main" id="{ADC77C5D-11BC-41AE-8276-0E97B8D2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910" b="16003"/>
          <a:stretch>
            <a:fillRect/>
          </a:stretch>
        </p:blipFill>
        <p:spPr bwMode="auto">
          <a:xfrm>
            <a:off x="7639050" y="4114800"/>
            <a:ext cx="117038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D5C06BD-ACF5-4B8F-B7AF-04C9ED6D25DF}"/>
              </a:ext>
            </a:extLst>
          </p:cNvPr>
          <p:cNvSpPr/>
          <p:nvPr/>
        </p:nvSpPr>
        <p:spPr>
          <a:xfrm>
            <a:off x="1162050" y="4090987"/>
            <a:ext cx="6434138" cy="53935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lnSpc>
                <a:spcPct val="80000"/>
              </a:lnSpc>
              <a:defRPr/>
            </a:pPr>
            <a:r>
              <a:rPr lang="en-US" sz="1575" dirty="0">
                <a:solidFill>
                  <a:prstClr val="white"/>
                </a:solidFill>
              </a:rPr>
              <a:t>IT and mathematical modelling</a:t>
            </a:r>
            <a:endParaRPr lang="ru-RU" sz="1575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3DA6EFFA-2B6E-4B27-8A4F-6FD265190B35}"/>
              </a:ext>
            </a:extLst>
          </p:cNvPr>
          <p:cNvSpPr/>
          <p:nvPr/>
        </p:nvSpPr>
        <p:spPr>
          <a:xfrm>
            <a:off x="1163241" y="3537348"/>
            <a:ext cx="6432947" cy="53935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lnSpc>
                <a:spcPct val="80000"/>
              </a:lnSpc>
              <a:defRPr/>
            </a:pPr>
            <a:r>
              <a:rPr lang="en-US" sz="1575" dirty="0">
                <a:solidFill>
                  <a:prstClr val="white"/>
                </a:solidFill>
              </a:rPr>
              <a:t>Biological diversity studies and protection</a:t>
            </a:r>
            <a:endParaRPr lang="ru-RU" sz="1575" dirty="0">
              <a:solidFill>
                <a:prstClr val="white"/>
              </a:solidFill>
            </a:endParaRPr>
          </a:p>
        </p:txBody>
      </p:sp>
      <p:cxnSp>
        <p:nvCxnSpPr>
          <p:cNvPr id="28" name="Соединительная линия уступом 27">
            <a:extLst>
              <a:ext uri="{FF2B5EF4-FFF2-40B4-BE49-F238E27FC236}">
                <a16:creationId xmlns="" xmlns:a16="http://schemas.microsoft.com/office/drawing/2014/main" id="{6CC90BA5-0884-4C8B-94B9-E9EA212F03AC}"/>
              </a:ext>
            </a:extLst>
          </p:cNvPr>
          <p:cNvCxnSpPr>
            <a:stCxn id="93202" idx="2"/>
            <a:endCxn id="21" idx="1"/>
          </p:cNvCxnSpPr>
          <p:nvPr/>
        </p:nvCxnSpPr>
        <p:spPr>
          <a:xfrm rot="16200000" flipH="1">
            <a:off x="-172641" y="3026569"/>
            <a:ext cx="2340769" cy="328613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208" name="Picture 2" descr="http://zoozel.ru/gallery/images/692412_meteorologiya-pribory.jpg">
            <a:extLst>
              <a:ext uri="{FF2B5EF4-FFF2-40B4-BE49-F238E27FC236}">
                <a16:creationId xmlns="" xmlns:a16="http://schemas.microsoft.com/office/drawing/2014/main" id="{2B6A65EA-5E83-4C88-96CC-652CF928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127"/>
          <a:stretch>
            <a:fillRect/>
          </a:stretch>
        </p:blipFill>
        <p:spPr bwMode="auto">
          <a:xfrm>
            <a:off x="7639050" y="2961085"/>
            <a:ext cx="117038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1857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http://vladnews.ru/uploads/news/2012/11/13/149ba2d1e2b220ffc674e999fc809f9a.jpg">
            <a:extLst>
              <a:ext uri="{FF2B5EF4-FFF2-40B4-BE49-F238E27FC236}">
                <a16:creationId xmlns="" xmlns:a16="http://schemas.microsoft.com/office/drawing/2014/main" id="{FA942453-2C0F-48B2-B310-037DFE75F57F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60" t="20496" r="10378" b="14941"/>
          <a:stretch>
            <a:fillRect/>
          </a:stretch>
        </p:blipFill>
        <p:spPr bwMode="auto">
          <a:xfrm>
            <a:off x="7617023" y="3568304"/>
            <a:ext cx="1206103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2" descr="http://img-fotki.yandex.ru/get/6501/77491430.0/0_619a4_13217441_orig.jpg">
            <a:extLst>
              <a:ext uri="{FF2B5EF4-FFF2-40B4-BE49-F238E27FC236}">
                <a16:creationId xmlns="" xmlns:a16="http://schemas.microsoft.com/office/drawing/2014/main" id="{5D58A585-16BB-4539-9BE1-D5F17735E45D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886"/>
          <a:stretch>
            <a:fillRect/>
          </a:stretch>
        </p:blipFill>
        <p:spPr bwMode="auto">
          <a:xfrm>
            <a:off x="7639050" y="1865710"/>
            <a:ext cx="1162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10" descr="http://www.asu.ru/files/images/editor/2014-09/biomed/volob94.jpg">
            <a:extLst>
              <a:ext uri="{FF2B5EF4-FFF2-40B4-BE49-F238E27FC236}">
                <a16:creationId xmlns="" xmlns:a16="http://schemas.microsoft.com/office/drawing/2014/main" id="{03A12AE0-9373-437C-9C97-5E1375F4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" b="31354"/>
          <a:stretch>
            <a:fillRect/>
          </a:stretch>
        </p:blipFill>
        <p:spPr bwMode="auto">
          <a:xfrm>
            <a:off x="7639050" y="2401491"/>
            <a:ext cx="1162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BBC72D-C5FD-4EFE-B37C-12DF898E1759}"/>
              </a:ext>
            </a:extLst>
          </p:cNvPr>
          <p:cNvSpPr/>
          <p:nvPr/>
        </p:nvSpPr>
        <p:spPr>
          <a:xfrm>
            <a:off x="1457325" y="969169"/>
            <a:ext cx="662582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algn="ctr" defTabSz="909978">
              <a:defRPr/>
            </a:pPr>
            <a:r>
              <a:rPr lang="en-US" sz="2025" b="1" dirty="0">
                <a:solidFill>
                  <a:srgbClr val="002060"/>
                </a:solidFill>
              </a:rPr>
              <a:t>Directions for new educational programs</a:t>
            </a:r>
            <a:r>
              <a:rPr lang="ru-RU" sz="2025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8DA4ADB5-F718-441B-8E06-9BECE954844B}"/>
              </a:ext>
            </a:extLst>
          </p:cNvPr>
          <p:cNvSpPr/>
          <p:nvPr/>
        </p:nvSpPr>
        <p:spPr>
          <a:xfrm>
            <a:off x="1163241" y="1844279"/>
            <a:ext cx="6432947" cy="54054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>
              <a:lnSpc>
                <a:spcPct val="107000"/>
              </a:lnSpc>
            </a:pPr>
            <a:r>
              <a:rPr lang="en-US" sz="1600" dirty="0"/>
              <a:t>Agrobiotechnologies and environmental management</a:t>
            </a:r>
            <a:endParaRPr lang="ru-RU" sz="16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545646B1-D0B1-4472-B667-B8EA409B2345}"/>
              </a:ext>
            </a:extLst>
          </p:cNvPr>
          <p:cNvSpPr/>
          <p:nvPr/>
        </p:nvSpPr>
        <p:spPr>
          <a:xfrm>
            <a:off x="1158479" y="3527930"/>
            <a:ext cx="6432947" cy="56782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lnSpc>
                <a:spcPct val="75000"/>
              </a:lnSpc>
              <a:defRPr/>
            </a:pPr>
            <a:r>
              <a:rPr lang="en-US" sz="1425" dirty="0">
                <a:solidFill>
                  <a:prstClr val="white"/>
                </a:solidFill>
              </a:rPr>
              <a:t>Analysis and forecasting of ethnocultural, socio-economic, humanitarian and geopolitical processes in the transboundary space of Russia and Central Asia</a:t>
            </a:r>
            <a:endParaRPr lang="ru-RU" sz="1425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F1CC45CC-43F3-49FA-AE02-532AD6C626D2}"/>
              </a:ext>
            </a:extLst>
          </p:cNvPr>
          <p:cNvSpPr/>
          <p:nvPr/>
        </p:nvSpPr>
        <p:spPr>
          <a:xfrm>
            <a:off x="1158479" y="2924175"/>
            <a:ext cx="6437709" cy="6096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defRPr/>
            </a:pPr>
            <a:r>
              <a:rPr lang="en-US" sz="1600" dirty="0"/>
              <a:t>Resort and tourism development</a:t>
            </a:r>
            <a:endParaRPr lang="ru-RU" sz="16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Соединительная линия уступом 12">
            <a:extLst>
              <a:ext uri="{FF2B5EF4-FFF2-40B4-BE49-F238E27FC236}">
                <a16:creationId xmlns="" xmlns:a16="http://schemas.microsoft.com/office/drawing/2014/main" id="{B32D548E-5D63-4050-A72A-1E66C1190F92}"/>
              </a:ext>
            </a:extLst>
          </p:cNvPr>
          <p:cNvCxnSpPr>
            <a:endCxn id="17" idx="1"/>
          </p:cNvCxnSpPr>
          <p:nvPr/>
        </p:nvCxnSpPr>
        <p:spPr>
          <a:xfrm>
            <a:off x="827485" y="1901428"/>
            <a:ext cx="335756" cy="213122"/>
          </a:xfrm>
          <a:prstGeom prst="bentConnector3">
            <a:avLst>
              <a:gd name="adj1" fmla="val 1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>
            <a:extLst>
              <a:ext uri="{FF2B5EF4-FFF2-40B4-BE49-F238E27FC236}">
                <a16:creationId xmlns="" xmlns:a16="http://schemas.microsoft.com/office/drawing/2014/main" id="{CF97780B-1945-4526-B526-5C094BB46E76}"/>
              </a:ext>
            </a:extLst>
          </p:cNvPr>
          <p:cNvCxnSpPr>
            <a:endCxn id="18" idx="1"/>
          </p:cNvCxnSpPr>
          <p:nvPr/>
        </p:nvCxnSpPr>
        <p:spPr>
          <a:xfrm rot="16200000" flipH="1">
            <a:off x="536973" y="2027635"/>
            <a:ext cx="916781" cy="335756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>
            <a:extLst>
              <a:ext uri="{FF2B5EF4-FFF2-40B4-BE49-F238E27FC236}">
                <a16:creationId xmlns="" xmlns:a16="http://schemas.microsoft.com/office/drawing/2014/main" id="{0A3DBD11-917D-42F2-BBB8-35264D27145E}"/>
              </a:ext>
            </a:extLst>
          </p:cNvPr>
          <p:cNvCxnSpPr>
            <a:endCxn id="23" idx="1"/>
          </p:cNvCxnSpPr>
          <p:nvPr/>
        </p:nvCxnSpPr>
        <p:spPr>
          <a:xfrm rot="16200000" flipH="1">
            <a:off x="599481" y="2669977"/>
            <a:ext cx="787003" cy="330994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>
            <a:extLst>
              <a:ext uri="{FF2B5EF4-FFF2-40B4-BE49-F238E27FC236}">
                <a16:creationId xmlns="" xmlns:a16="http://schemas.microsoft.com/office/drawing/2014/main" id="{AA1587A1-22FE-44DA-9DCD-680F8139161A}"/>
              </a:ext>
            </a:extLst>
          </p:cNvPr>
          <p:cNvCxnSpPr>
            <a:cxnSpLocks/>
            <a:endCxn id="20" idx="1"/>
          </p:cNvCxnSpPr>
          <p:nvPr/>
        </p:nvCxnSpPr>
        <p:spPr>
          <a:xfrm rot="16200000" flipH="1">
            <a:off x="577724" y="3231086"/>
            <a:ext cx="830516" cy="330993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>
            <a:extLst>
              <a:ext uri="{FF2B5EF4-FFF2-40B4-BE49-F238E27FC236}">
                <a16:creationId xmlns="" xmlns:a16="http://schemas.microsoft.com/office/drawing/2014/main" id="{DC0D0D93-AC45-4DC2-86CC-0B14200EAE9D}"/>
              </a:ext>
            </a:extLst>
          </p:cNvPr>
          <p:cNvCxnSpPr>
            <a:cxnSpLocks/>
            <a:stCxn id="93202" idx="2"/>
            <a:endCxn id="20" idx="1"/>
          </p:cNvCxnSpPr>
          <p:nvPr/>
        </p:nvCxnSpPr>
        <p:spPr>
          <a:xfrm rot="16200000" flipH="1">
            <a:off x="100284" y="2753645"/>
            <a:ext cx="1791349" cy="325041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>
            <a:extLst>
              <a:ext uri="{FF2B5EF4-FFF2-40B4-BE49-F238E27FC236}">
                <a16:creationId xmlns="" xmlns:a16="http://schemas.microsoft.com/office/drawing/2014/main" id="{45C2AE39-5BA7-4087-88F6-0C36A9D7C722}"/>
              </a:ext>
            </a:extLst>
          </p:cNvPr>
          <p:cNvCxnSpPr>
            <a:cxnSpLocks/>
            <a:endCxn id="20" idx="1"/>
          </p:cNvCxnSpPr>
          <p:nvPr/>
        </p:nvCxnSpPr>
        <p:spPr>
          <a:xfrm rot="16200000" flipH="1">
            <a:off x="811681" y="3465043"/>
            <a:ext cx="362602" cy="330993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202" name="Picture 3" descr="C:\Users\butina\Desktop\header_logo.png">
            <a:extLst>
              <a:ext uri="{FF2B5EF4-FFF2-40B4-BE49-F238E27FC236}">
                <a16:creationId xmlns="" xmlns:a16="http://schemas.microsoft.com/office/drawing/2014/main" id="{40CAFBD4-D0EB-433F-88CE-BE29F988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" y="965598"/>
            <a:ext cx="997744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B144E41-39F0-42E6-BE09-3F370C6E07DC}"/>
              </a:ext>
            </a:extLst>
          </p:cNvPr>
          <p:cNvSpPr/>
          <p:nvPr/>
        </p:nvSpPr>
        <p:spPr>
          <a:xfrm>
            <a:off x="1163241" y="2384823"/>
            <a:ext cx="6432947" cy="53935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594" rIns="91188" bIns="45594" anchor="ctr"/>
          <a:lstStyle/>
          <a:p>
            <a:pPr defTabSz="909978">
              <a:defRPr/>
            </a:pPr>
            <a:r>
              <a:rPr lang="en-US" sz="1600" dirty="0"/>
              <a:t>Biomedicine and chemical-pharmaceutical</a:t>
            </a:r>
            <a:endParaRPr lang="ru-RU" sz="1575" dirty="0">
              <a:solidFill>
                <a:prstClr val="white"/>
              </a:solidFill>
            </a:endParaRPr>
          </a:p>
        </p:txBody>
      </p:sp>
      <p:cxnSp>
        <p:nvCxnSpPr>
          <p:cNvPr id="28" name="Соединительная линия уступом 27">
            <a:extLst>
              <a:ext uri="{FF2B5EF4-FFF2-40B4-BE49-F238E27FC236}">
                <a16:creationId xmlns="" xmlns:a16="http://schemas.microsoft.com/office/drawing/2014/main" id="{6CC90BA5-0884-4C8B-94B9-E9EA212F03AC}"/>
              </a:ext>
            </a:extLst>
          </p:cNvPr>
          <p:cNvCxnSpPr>
            <a:cxnSpLocks/>
            <a:stCxn id="93202" idx="2"/>
            <a:endCxn id="20" idx="1"/>
          </p:cNvCxnSpPr>
          <p:nvPr/>
        </p:nvCxnSpPr>
        <p:spPr>
          <a:xfrm rot="16200000" flipH="1">
            <a:off x="100284" y="2753645"/>
            <a:ext cx="1791349" cy="325041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208" name="Picture 2" descr="http://zoozel.ru/gallery/images/692412_meteorologiya-pribory.jpg">
            <a:extLst>
              <a:ext uri="{FF2B5EF4-FFF2-40B4-BE49-F238E27FC236}">
                <a16:creationId xmlns="" xmlns:a16="http://schemas.microsoft.com/office/drawing/2014/main" id="{2B6A65EA-5E83-4C88-96CC-652CF928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127"/>
          <a:stretch>
            <a:fillRect/>
          </a:stretch>
        </p:blipFill>
        <p:spPr bwMode="auto">
          <a:xfrm>
            <a:off x="7639050" y="2961085"/>
            <a:ext cx="117038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51948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Прямоугольник 3">
            <a:extLst>
              <a:ext uri="{FF2B5EF4-FFF2-40B4-BE49-F238E27FC236}">
                <a16:creationId xmlns="" xmlns:a16="http://schemas.microsoft.com/office/drawing/2014/main" id="{32F1E3EE-0FC6-49E4-9845-E55010CF7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785" y="981075"/>
            <a:ext cx="7848600" cy="36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4438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44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4438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96259" name="Прямоугольник 24">
            <a:extLst>
              <a:ext uri="{FF2B5EF4-FFF2-40B4-BE49-F238E27FC236}">
                <a16:creationId xmlns="" xmlns:a16="http://schemas.microsoft.com/office/drawing/2014/main" id="{BDB70C2F-9695-42ED-A27B-CF02F666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691" y="838200"/>
            <a:ext cx="5895975" cy="6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4438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44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4438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50" b="1">
                <a:solidFill>
                  <a:srgbClr val="FFFFFF"/>
                </a:solidFill>
              </a:rPr>
              <a:t>Внедрение инновационных методов получения и использования лекарственного сырья природного происхождения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50" b="1">
                <a:solidFill>
                  <a:srgbClr val="FFFFFF"/>
                </a:solidFill>
              </a:rPr>
              <a:t>и лекарственных средств на его основе</a:t>
            </a:r>
          </a:p>
        </p:txBody>
      </p:sp>
      <p:sp>
        <p:nvSpPr>
          <p:cNvPr id="96260" name="Прямоугольник 40">
            <a:extLst>
              <a:ext uri="{FF2B5EF4-FFF2-40B4-BE49-F238E27FC236}">
                <a16:creationId xmlns="" xmlns:a16="http://schemas.microsoft.com/office/drawing/2014/main" id="{0CFD79DA-75E6-48E6-ABA2-977090B36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04" y="1628775"/>
            <a:ext cx="8741569" cy="57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4438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44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4438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ru-RU" sz="1575" dirty="0">
                <a:solidFill>
                  <a:srgbClr val="000000"/>
                </a:solidFill>
              </a:rPr>
              <a:t>The goal: to create innovative methods for the production and use of medicinal natural raw materials and products based on modern achievements in chemistry, biotechnology and bioengineering</a:t>
            </a:r>
            <a:endParaRPr lang="ru-RU" altLang="ru-RU" sz="1575" dirty="0">
              <a:solidFill>
                <a:srgbClr val="000000"/>
              </a:solidFill>
            </a:endParaRPr>
          </a:p>
        </p:txBody>
      </p:sp>
      <p:sp>
        <p:nvSpPr>
          <p:cNvPr id="96261" name="TextBox 3">
            <a:extLst>
              <a:ext uri="{FF2B5EF4-FFF2-40B4-BE49-F238E27FC236}">
                <a16:creationId xmlns="" xmlns:a16="http://schemas.microsoft.com/office/drawing/2014/main" id="{953EE13D-3FFE-4761-B766-823407C9A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435" y="3068241"/>
            <a:ext cx="2847975" cy="10732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4" rIns="91348" bIns="45674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Expressing </a:t>
            </a:r>
            <a:r>
              <a:rPr lang="en-US" altLang="ru-RU" sz="1275" dirty="0">
                <a:solidFill>
                  <a:srgbClr val="000000"/>
                </a:solidFill>
              </a:rPr>
              <a:t>methods for determining the species composition of plant components that are part of food and dietary supplements, as well as raw </a:t>
            </a:r>
            <a:r>
              <a:rPr lang="en-US" altLang="ru-RU" sz="1275" dirty="0" smtClean="0">
                <a:solidFill>
                  <a:srgbClr val="000000"/>
                </a:solidFill>
              </a:rPr>
              <a:t>materials</a:t>
            </a:r>
            <a:endParaRPr lang="ru-RU" altLang="ru-RU" sz="1275" dirty="0">
              <a:solidFill>
                <a:srgbClr val="000000"/>
              </a:solidFill>
            </a:endParaRPr>
          </a:p>
        </p:txBody>
      </p:sp>
      <p:sp>
        <p:nvSpPr>
          <p:cNvPr id="96262" name="TextBox 33">
            <a:extLst>
              <a:ext uri="{FF2B5EF4-FFF2-40B4-BE49-F238E27FC236}">
                <a16:creationId xmlns="" xmlns:a16="http://schemas.microsoft.com/office/drawing/2014/main" id="{3C2E866A-99D9-4557-BB48-7536E3E17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54" y="3051573"/>
            <a:ext cx="3007519" cy="48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Introducing new </a:t>
            </a:r>
            <a:r>
              <a:rPr lang="en-US" altLang="ru-RU" sz="1275" dirty="0">
                <a:solidFill>
                  <a:srgbClr val="000000"/>
                </a:solidFill>
              </a:rPr>
              <a:t>species and selection of medicinal plants</a:t>
            </a:r>
            <a:endParaRPr lang="ru-RU" altLang="ru-RU" sz="1275" dirty="0">
              <a:solidFill>
                <a:srgbClr val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08263FB-57D7-4322-B425-B1F4B90D9409}"/>
              </a:ext>
            </a:extLst>
          </p:cNvPr>
          <p:cNvSpPr txBox="1"/>
          <p:nvPr/>
        </p:nvSpPr>
        <p:spPr>
          <a:xfrm>
            <a:off x="153591" y="2458641"/>
            <a:ext cx="3024188" cy="461572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48" tIns="45674" rIns="91348" bIns="45674">
            <a:spAutoFit/>
          </a:bodyPr>
          <a:lstStyle/>
          <a:p>
            <a:pPr algn="r" defTabSz="913365">
              <a:defRPr/>
            </a:pPr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Getting high-quality</a:t>
            </a:r>
            <a:br>
              <a:rPr lang="en-US" sz="1200" b="1" dirty="0">
                <a:solidFill>
                  <a:prstClr val="black"/>
                </a:solidFill>
              </a:rPr>
            </a:br>
            <a:r>
              <a:rPr lang="en-US" sz="1200" b="1" dirty="0">
                <a:solidFill>
                  <a:prstClr val="black"/>
                </a:solidFill>
              </a:rPr>
              <a:t>medicinal raw materials</a:t>
            </a:r>
            <a:endParaRPr lang="ru-RU" sz="1200" b="1" dirty="0">
              <a:solidFill>
                <a:srgbClr val="5757B5"/>
              </a:solidFill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E49731A5-8A69-4BFF-B996-46C1B37ED69B}"/>
              </a:ext>
            </a:extLst>
          </p:cNvPr>
          <p:cNvCxnSpPr/>
          <p:nvPr/>
        </p:nvCxnSpPr>
        <p:spPr>
          <a:xfrm flipH="1" flipV="1">
            <a:off x="227410" y="2981325"/>
            <a:ext cx="1190" cy="7893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EF1BB62D-0050-4E2C-9B56-7BB7DF911336}"/>
              </a:ext>
            </a:extLst>
          </p:cNvPr>
          <p:cNvCxnSpPr/>
          <p:nvPr/>
        </p:nvCxnSpPr>
        <p:spPr>
          <a:xfrm>
            <a:off x="227410" y="3196829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FD37155C-1B43-4AEF-8050-1C6FC1800134}"/>
              </a:ext>
            </a:extLst>
          </p:cNvPr>
          <p:cNvCxnSpPr/>
          <p:nvPr/>
        </p:nvCxnSpPr>
        <p:spPr>
          <a:xfrm>
            <a:off x="222648" y="3770710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132E313-69E7-4A51-AECF-0BEA3FF4E69D}"/>
              </a:ext>
            </a:extLst>
          </p:cNvPr>
          <p:cNvSpPr txBox="1"/>
          <p:nvPr/>
        </p:nvSpPr>
        <p:spPr>
          <a:xfrm>
            <a:off x="3242072" y="2465785"/>
            <a:ext cx="3024188" cy="438489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48" tIns="45674" rIns="91348" bIns="45674">
            <a:spAutoFit/>
          </a:bodyPr>
          <a:lstStyle/>
          <a:p>
            <a:pPr algn="r" defTabSz="913365">
              <a:defRPr/>
            </a:pPr>
            <a:r>
              <a:rPr lang="ru-RU" sz="1125" b="1" dirty="0">
                <a:solidFill>
                  <a:prstClr val="black"/>
                </a:solidFill>
              </a:rPr>
              <a:t> </a:t>
            </a:r>
            <a:r>
              <a:rPr lang="en-US" sz="1125" b="1" dirty="0">
                <a:solidFill>
                  <a:prstClr val="black"/>
                </a:solidFill>
              </a:rPr>
              <a:t>Creation of methods for quality control</a:t>
            </a:r>
            <a:br>
              <a:rPr lang="en-US" sz="1125" b="1" dirty="0">
                <a:solidFill>
                  <a:prstClr val="black"/>
                </a:solidFill>
              </a:rPr>
            </a:br>
            <a:r>
              <a:rPr lang="en-US" sz="1125" b="1" dirty="0">
                <a:solidFill>
                  <a:prstClr val="black"/>
                </a:solidFill>
              </a:rPr>
              <a:t>of medicines and dietary supplements</a:t>
            </a:r>
            <a:endParaRPr lang="ru-RU" sz="1125" b="1" dirty="0">
              <a:solidFill>
                <a:srgbClr val="5757B5"/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FAB6DCE0-6508-4345-9324-03B4B61D7F06}"/>
              </a:ext>
            </a:extLst>
          </p:cNvPr>
          <p:cNvCxnSpPr/>
          <p:nvPr/>
        </p:nvCxnSpPr>
        <p:spPr>
          <a:xfrm flipV="1">
            <a:off x="3309937" y="2994423"/>
            <a:ext cx="4763" cy="215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="" xmlns:a16="http://schemas.microsoft.com/office/drawing/2014/main" id="{D47BDC45-99C2-4BA8-9C3F-BC0C2FCC24E8}"/>
              </a:ext>
            </a:extLst>
          </p:cNvPr>
          <p:cNvCxnSpPr/>
          <p:nvPr/>
        </p:nvCxnSpPr>
        <p:spPr>
          <a:xfrm>
            <a:off x="3314701" y="3209925"/>
            <a:ext cx="16549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95DCD5E-A1B3-4BE6-8B43-081A04D797DC}"/>
              </a:ext>
            </a:extLst>
          </p:cNvPr>
          <p:cNvSpPr txBox="1"/>
          <p:nvPr/>
        </p:nvSpPr>
        <p:spPr>
          <a:xfrm>
            <a:off x="6347223" y="2471738"/>
            <a:ext cx="2640806" cy="461572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48" tIns="45674" rIns="91348" bIns="45674">
            <a:spAutoFit/>
          </a:bodyPr>
          <a:lstStyle/>
          <a:p>
            <a:pPr algn="r" defTabSz="91336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200" b="1" dirty="0">
                <a:solidFill>
                  <a:prstClr val="black"/>
                </a:solidFill>
              </a:rPr>
              <a:t>Creation of medicines from</a:t>
            </a:r>
            <a:br>
              <a:rPr lang="en-US" sz="1200" b="1" dirty="0">
                <a:solidFill>
                  <a:prstClr val="black"/>
                </a:solidFill>
              </a:rPr>
            </a:br>
            <a:r>
              <a:rPr lang="en-US" sz="1200" b="1" dirty="0">
                <a:solidFill>
                  <a:prstClr val="black"/>
                </a:solidFill>
              </a:rPr>
              <a:t>natural raw materials</a:t>
            </a:r>
            <a:endParaRPr lang="ru-RU" sz="1200" b="1" dirty="0">
              <a:solidFill>
                <a:srgbClr val="5757B5"/>
              </a:solidFill>
            </a:endParaRPr>
          </a:p>
        </p:txBody>
      </p:sp>
      <p:sp>
        <p:nvSpPr>
          <p:cNvPr id="96271" name="TextBox 3">
            <a:extLst>
              <a:ext uri="{FF2B5EF4-FFF2-40B4-BE49-F238E27FC236}">
                <a16:creationId xmlns="" xmlns:a16="http://schemas.microsoft.com/office/drawing/2014/main" id="{E98E629A-618B-4AB0-8635-551E1595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966" y="3052763"/>
            <a:ext cx="2452688" cy="131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Stimulating regeneration </a:t>
            </a:r>
            <a:r>
              <a:rPr lang="en-US" altLang="ru-RU" sz="1275" dirty="0">
                <a:solidFill>
                  <a:srgbClr val="000000"/>
                </a:solidFill>
              </a:rPr>
              <a:t>processes</a:t>
            </a:r>
            <a:endParaRPr lang="en-US" altLang="ru-RU" sz="675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4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4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275" dirty="0">
                <a:solidFill>
                  <a:srgbClr val="000000"/>
                </a:solidFill>
              </a:rPr>
              <a:t>Preventing acute cardiovascular events</a:t>
            </a:r>
            <a:endParaRPr lang="en-US" altLang="ru-RU" sz="675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4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4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275" dirty="0">
                <a:solidFill>
                  <a:srgbClr val="000000"/>
                </a:solidFill>
              </a:rPr>
              <a:t>Adaptogens</a:t>
            </a:r>
            <a:endParaRPr lang="ru-RU" altLang="ru-RU" sz="1275" dirty="0">
              <a:solidFill>
                <a:srgbClr val="000000"/>
              </a:solidFill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="" xmlns:a16="http://schemas.microsoft.com/office/drawing/2014/main" id="{2A58B74E-249D-4743-9FA5-8F6880D09997}"/>
              </a:ext>
            </a:extLst>
          </p:cNvPr>
          <p:cNvCxnSpPr/>
          <p:nvPr/>
        </p:nvCxnSpPr>
        <p:spPr>
          <a:xfrm flipV="1">
            <a:off x="6413897" y="2980135"/>
            <a:ext cx="4763" cy="122396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="" xmlns:a16="http://schemas.microsoft.com/office/drawing/2014/main" id="{64C45E36-FDA5-4201-873F-1386AE855323}"/>
              </a:ext>
            </a:extLst>
          </p:cNvPr>
          <p:cNvCxnSpPr/>
          <p:nvPr/>
        </p:nvCxnSpPr>
        <p:spPr>
          <a:xfrm>
            <a:off x="6423423" y="3194447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="" xmlns:a16="http://schemas.microsoft.com/office/drawing/2014/main" id="{1D074A44-F24E-4B5A-9661-56BC0DD88622}"/>
              </a:ext>
            </a:extLst>
          </p:cNvPr>
          <p:cNvCxnSpPr/>
          <p:nvPr/>
        </p:nvCxnSpPr>
        <p:spPr>
          <a:xfrm>
            <a:off x="6418660" y="3713560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2" descr="&amp;Kcy;&amp;acy;&amp;rcy;&amp;tcy;&amp;icy;&amp;ncy;&amp;kcy;&amp;icy; &amp;pcy;&amp;ocy; &amp;zcy;&amp;acy;&amp;pcy;&amp;rcy;&amp;ocy;&amp;scy;&amp;ucy; &amp;rcy;&amp;acy;&amp;scy;&amp;tcy;&amp;iecy;&amp;ncy;&amp;icy;&amp;iecy;">
            <a:extLst>
              <a:ext uri="{FF2B5EF4-FFF2-40B4-BE49-F238E27FC236}">
                <a16:creationId xmlns="" xmlns:a16="http://schemas.microsoft.com/office/drawing/2014/main" id="{5EE17CA5-4C0A-4029-B293-CA35D192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6" y="2465390"/>
            <a:ext cx="490109" cy="490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81" name="Picture 6" descr="&amp;Kcy;&amp;acy;&amp;rcy;&amp;tcy;&amp;icy;&amp;ncy;&amp;kcy;&amp;icy; &amp;pcy;&amp;ocy; &amp;zcy;&amp;acy;&amp;pcy;&amp;rcy;&amp;ocy;&amp;scy;&amp;ucy; &amp;mcy;&amp;ocy;&amp;lcy;&amp;iecy;&amp;kcy;&amp;ucy;&amp;lcy;&amp;acy;">
            <a:extLst>
              <a:ext uri="{FF2B5EF4-FFF2-40B4-BE49-F238E27FC236}">
                <a16:creationId xmlns="" xmlns:a16="http://schemas.microsoft.com/office/drawing/2014/main" id="{68EAC1AF-BD6D-429E-9574-8E12C1E7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29" y="2520704"/>
            <a:ext cx="540544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Прямая соединительная линия 55">
            <a:extLst>
              <a:ext uri="{FF2B5EF4-FFF2-40B4-BE49-F238E27FC236}">
                <a16:creationId xmlns="" xmlns:a16="http://schemas.microsoft.com/office/drawing/2014/main" id="{D2AF5058-7C35-4970-900A-533FC0A2C250}"/>
              </a:ext>
            </a:extLst>
          </p:cNvPr>
          <p:cNvCxnSpPr>
            <a:cxnSpLocks/>
          </p:cNvCxnSpPr>
          <p:nvPr/>
        </p:nvCxnSpPr>
        <p:spPr>
          <a:xfrm>
            <a:off x="6430566" y="4204097"/>
            <a:ext cx="16549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283" name="Picture 32" descr="&amp;Kcy;&amp;acy;&amp;rcy;&amp;tcy;&amp;icy;&amp;ncy;&amp;kcy;&amp;icy; &amp;pcy;&amp;ocy; &amp;zcy;&amp;acy;&amp;pcy;&amp;rcy;&amp;ocy;&amp;scy;&amp;ucy; &amp;shcy;&amp;pcy;&amp;rcy;&amp;icy;&amp;tscy; &amp;icy;&amp;kcy;&amp;ocy;&amp;ncy;&amp;kcy;&amp;acy;">
            <a:extLst>
              <a:ext uri="{FF2B5EF4-FFF2-40B4-BE49-F238E27FC236}">
                <a16:creationId xmlns="" xmlns:a16="http://schemas.microsoft.com/office/drawing/2014/main" id="{6BAF3516-8CF0-437E-A143-4004377D8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98" y="2547937"/>
            <a:ext cx="339328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4" name="Прямоугольник 57">
            <a:extLst>
              <a:ext uri="{FF2B5EF4-FFF2-40B4-BE49-F238E27FC236}">
                <a16:creationId xmlns="" xmlns:a16="http://schemas.microsoft.com/office/drawing/2014/main" id="{CB7F4F47-4A06-41D6-89BE-F7BF29E4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627835"/>
            <a:ext cx="2914650" cy="75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1425" dirty="0">
                <a:solidFill>
                  <a:srgbClr val="000000"/>
                </a:solidFill>
              </a:rPr>
              <a:t>Improving </a:t>
            </a:r>
            <a:r>
              <a:rPr lang="en-US" altLang="ru-RU" sz="1425" dirty="0" smtClean="0">
                <a:solidFill>
                  <a:srgbClr val="000000"/>
                </a:solidFill>
              </a:rPr>
              <a:t>biotechnological </a:t>
            </a:r>
            <a:r>
              <a:rPr lang="en-US" altLang="ru-RU" sz="1425" dirty="0">
                <a:solidFill>
                  <a:srgbClr val="000000"/>
                </a:solidFill>
              </a:rPr>
              <a:t>methods of obtaining medicinal plant raw materials</a:t>
            </a:r>
            <a:endParaRPr lang="ru-RU" altLang="ru-RU" sz="1425" dirty="0">
              <a:solidFill>
                <a:srgbClr val="000000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7DBC569C-E5A8-4EE0-A8F9-2CFEC35019E9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1D7728CE-5FDE-447B-8156-432A576A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 Box 9">
            <a:extLst>
              <a:ext uri="{FF2B5EF4-FFF2-40B4-BE49-F238E27FC236}">
                <a16:creationId xmlns="" xmlns:a16="http://schemas.microsoft.com/office/drawing/2014/main" id="{93150B34-FA74-407F-863A-9FEC0D39B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8064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spc="300" dirty="0">
                <a:solidFill>
                  <a:schemeClr val="bg1"/>
                </a:solidFill>
                <a:latin typeface="PT Sans Narrow" pitchFamily="34" charset="-52"/>
              </a:rPr>
              <a:t>Biological medicine</a:t>
            </a:r>
            <a:br>
              <a:rPr lang="en-US" sz="1800" b="1" spc="300" dirty="0">
                <a:solidFill>
                  <a:schemeClr val="bg1"/>
                </a:solidFill>
                <a:latin typeface="PT Sans Narrow" pitchFamily="34" charset="-52"/>
              </a:rPr>
            </a:br>
            <a:r>
              <a:rPr lang="en-US" sz="1800" b="1" spc="300" dirty="0">
                <a:solidFill>
                  <a:schemeClr val="bg1"/>
                </a:solidFill>
                <a:latin typeface="PT Sans Narrow" pitchFamily="34" charset="-52"/>
              </a:rPr>
              <a:t>and chemical-pharmaceutical technologies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1018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Прямоугольник 24">
            <a:extLst>
              <a:ext uri="{FF2B5EF4-FFF2-40B4-BE49-F238E27FC236}">
                <a16:creationId xmlns="" xmlns:a16="http://schemas.microsoft.com/office/drawing/2014/main" id="{F3527359-0D66-4062-9AF7-6003ECB6B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891778"/>
            <a:ext cx="5157788" cy="57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4438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44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4438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575">
                <a:solidFill>
                  <a:srgbClr val="FFFFFF"/>
                </a:solidFill>
              </a:rPr>
              <a:t>Создание и внедрение инновационных средств диагностики и лечения онкологических заболеваний</a:t>
            </a:r>
          </a:p>
        </p:txBody>
      </p:sp>
      <p:sp>
        <p:nvSpPr>
          <p:cNvPr id="98308" name="TextBox 3">
            <a:extLst>
              <a:ext uri="{FF2B5EF4-FFF2-40B4-BE49-F238E27FC236}">
                <a16:creationId xmlns="" xmlns:a16="http://schemas.microsoft.com/office/drawing/2014/main" id="{D45D1FE7-008C-4217-910C-008220122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435" y="2727722"/>
            <a:ext cx="2726531" cy="2104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4" rIns="91348" bIns="45674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1275" dirty="0">
                <a:solidFill>
                  <a:srgbClr val="000000"/>
                </a:solidFill>
              </a:rPr>
              <a:t>Obtaining </a:t>
            </a:r>
            <a:r>
              <a:rPr lang="en-US" altLang="ru-RU" sz="1275" dirty="0" err="1">
                <a:solidFill>
                  <a:srgbClr val="000000"/>
                </a:solidFill>
              </a:rPr>
              <a:t>immunosignature</a:t>
            </a:r>
            <a:r>
              <a:rPr lang="en-US" altLang="ru-RU" sz="1275" dirty="0">
                <a:solidFill>
                  <a:srgbClr val="000000"/>
                </a:solidFill>
              </a:rPr>
              <a:t> for the diagnosis of malignant </a:t>
            </a:r>
            <a:r>
              <a:rPr lang="en-US" altLang="ru-RU" sz="1275" dirty="0" smtClean="0">
                <a:solidFill>
                  <a:srgbClr val="000000"/>
                </a:solidFill>
              </a:rPr>
              <a:t>breast and  lung  </a:t>
            </a:r>
            <a:r>
              <a:rPr lang="en-US" altLang="ru-RU" sz="1275" dirty="0" err="1" smtClean="0">
                <a:solidFill>
                  <a:srgbClr val="000000"/>
                </a:solidFill>
              </a:rPr>
              <a:t>neoplasms</a:t>
            </a:r>
            <a:endParaRPr lang="en-US" altLang="ru-RU" sz="1275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8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Creating a hardware-software </a:t>
            </a:r>
            <a:r>
              <a:rPr lang="en-US" altLang="ru-RU" sz="1275" dirty="0">
                <a:solidFill>
                  <a:srgbClr val="000000"/>
                </a:solidFill>
              </a:rPr>
              <a:t>complex for the analysis of </a:t>
            </a:r>
            <a:r>
              <a:rPr lang="en-US" altLang="ru-RU" sz="1275" dirty="0" err="1" smtClean="0">
                <a:solidFill>
                  <a:srgbClr val="000000"/>
                </a:solidFill>
              </a:rPr>
              <a:t>immunosignature</a:t>
            </a:r>
            <a:endParaRPr lang="en-US" altLang="ru-RU" sz="1275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8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Creating </a:t>
            </a:r>
            <a:r>
              <a:rPr lang="en-US" altLang="ru-RU" sz="1275" dirty="0">
                <a:solidFill>
                  <a:srgbClr val="000000"/>
                </a:solidFill>
              </a:rPr>
              <a:t>a prototype diagnostic test.</a:t>
            </a:r>
          </a:p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Forming the </a:t>
            </a:r>
            <a:r>
              <a:rPr lang="en-US" altLang="ru-RU" sz="1275" dirty="0" err="1" smtClean="0">
                <a:solidFill>
                  <a:srgbClr val="000000"/>
                </a:solidFill>
              </a:rPr>
              <a:t>biobank</a:t>
            </a:r>
            <a:r>
              <a:rPr lang="en-US" altLang="ru-RU" sz="1275" dirty="0" smtClean="0">
                <a:solidFill>
                  <a:srgbClr val="000000"/>
                </a:solidFill>
              </a:rPr>
              <a:t> </a:t>
            </a:r>
            <a:r>
              <a:rPr lang="en-US" altLang="ru-RU" sz="1275" dirty="0">
                <a:solidFill>
                  <a:srgbClr val="000000"/>
                </a:solidFill>
              </a:rPr>
              <a:t>serum samples for validation of </a:t>
            </a:r>
            <a:r>
              <a:rPr lang="en-US" altLang="ru-RU" sz="1275" dirty="0" smtClean="0">
                <a:solidFill>
                  <a:srgbClr val="000000"/>
                </a:solidFill>
              </a:rPr>
              <a:t>tests</a:t>
            </a:r>
            <a:endParaRPr lang="ru-RU" altLang="ru-RU" sz="1275" dirty="0">
              <a:solidFill>
                <a:srgbClr val="000000"/>
              </a:solidFill>
            </a:endParaRPr>
          </a:p>
        </p:txBody>
      </p:sp>
      <p:sp>
        <p:nvSpPr>
          <p:cNvPr id="98309" name="TextBox 45">
            <a:extLst>
              <a:ext uri="{FF2B5EF4-FFF2-40B4-BE49-F238E27FC236}">
                <a16:creationId xmlns="" xmlns:a16="http://schemas.microsoft.com/office/drawing/2014/main" id="{B3475978-6260-438B-9441-AFEFF5760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340" y="2739845"/>
            <a:ext cx="3007519" cy="13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1425" dirty="0" smtClean="0">
                <a:solidFill>
                  <a:srgbClr val="000000"/>
                </a:solidFill>
              </a:rPr>
              <a:t>Forming </a:t>
            </a:r>
            <a:r>
              <a:rPr lang="en-US" altLang="ru-RU" sz="1425" dirty="0" err="1" smtClean="0">
                <a:solidFill>
                  <a:srgbClr val="000000"/>
                </a:solidFill>
              </a:rPr>
              <a:t>oncological</a:t>
            </a:r>
            <a:r>
              <a:rPr lang="en-US" altLang="ru-RU" sz="1425" dirty="0" smtClean="0">
                <a:solidFill>
                  <a:srgbClr val="000000"/>
                </a:solidFill>
              </a:rPr>
              <a:t> </a:t>
            </a:r>
            <a:r>
              <a:rPr lang="en-US" altLang="ru-RU" sz="1425" dirty="0">
                <a:solidFill>
                  <a:srgbClr val="000000"/>
                </a:solidFill>
              </a:rPr>
              <a:t>risk </a:t>
            </a:r>
            <a:r>
              <a:rPr lang="en-US" altLang="ru-RU" sz="1425" dirty="0" smtClean="0">
                <a:solidFill>
                  <a:srgbClr val="000000"/>
                </a:solidFill>
              </a:rPr>
              <a:t>groups using modern </a:t>
            </a:r>
            <a:r>
              <a:rPr lang="en-US" altLang="ru-RU" sz="1425" dirty="0">
                <a:solidFill>
                  <a:srgbClr val="000000"/>
                </a:solidFill>
              </a:rPr>
              <a:t>information </a:t>
            </a:r>
            <a:r>
              <a:rPr lang="en-US" altLang="ru-RU" sz="1425" dirty="0" smtClean="0">
                <a:solidFill>
                  <a:srgbClr val="000000"/>
                </a:solidFill>
              </a:rPr>
              <a:t>technologies</a:t>
            </a:r>
            <a:endParaRPr lang="en-US" altLang="ru-RU" sz="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425" dirty="0" smtClean="0">
                <a:solidFill>
                  <a:srgbClr val="000000"/>
                </a:solidFill>
              </a:rPr>
              <a:t>Personalized </a:t>
            </a:r>
            <a:r>
              <a:rPr lang="en-US" altLang="ru-RU" sz="1425" dirty="0">
                <a:solidFill>
                  <a:srgbClr val="000000"/>
                </a:solidFill>
              </a:rPr>
              <a:t>approaches to </a:t>
            </a:r>
            <a:r>
              <a:rPr lang="en-US" altLang="ru-RU" sz="1425" dirty="0" smtClean="0">
                <a:solidFill>
                  <a:srgbClr val="000000"/>
                </a:solidFill>
              </a:rPr>
              <a:t>the prevention of </a:t>
            </a:r>
            <a:r>
              <a:rPr lang="en-US" altLang="ru-RU" sz="1425" dirty="0">
                <a:solidFill>
                  <a:srgbClr val="000000"/>
                </a:solidFill>
              </a:rPr>
              <a:t>malignant </a:t>
            </a:r>
            <a:r>
              <a:rPr lang="en-US" altLang="ru-RU" sz="1425" dirty="0" err="1" smtClean="0">
                <a:solidFill>
                  <a:srgbClr val="000000"/>
                </a:solidFill>
              </a:rPr>
              <a:t>neoplasms</a:t>
            </a:r>
            <a:r>
              <a:rPr lang="en-US" altLang="ru-RU" sz="1425" dirty="0" smtClean="0">
                <a:solidFill>
                  <a:srgbClr val="000000"/>
                </a:solidFill>
              </a:rPr>
              <a:t/>
            </a:r>
            <a:br>
              <a:rPr lang="en-US" altLang="ru-RU" sz="1425" dirty="0" smtClean="0">
                <a:solidFill>
                  <a:srgbClr val="000000"/>
                </a:solidFill>
              </a:rPr>
            </a:br>
            <a:r>
              <a:rPr lang="en-US" altLang="ru-RU" sz="1425" dirty="0" smtClean="0">
                <a:solidFill>
                  <a:srgbClr val="000000"/>
                </a:solidFill>
              </a:rPr>
              <a:t>in </a:t>
            </a:r>
            <a:r>
              <a:rPr lang="en-US" altLang="ru-RU" sz="1425" dirty="0">
                <a:solidFill>
                  <a:srgbClr val="000000"/>
                </a:solidFill>
              </a:rPr>
              <a:t>risk groups</a:t>
            </a:r>
            <a:endParaRPr lang="ru-RU" altLang="ru-RU" sz="1425" dirty="0">
              <a:solidFill>
                <a:srgbClr val="00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F904DE48-32B2-4F3D-9049-7EBCB301ACA3}"/>
              </a:ext>
            </a:extLst>
          </p:cNvPr>
          <p:cNvSpPr txBox="1"/>
          <p:nvPr/>
        </p:nvSpPr>
        <p:spPr>
          <a:xfrm>
            <a:off x="153591" y="2109788"/>
            <a:ext cx="3024188" cy="507738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48" tIns="45674" rIns="91348" bIns="45674">
            <a:spAutoFit/>
          </a:bodyPr>
          <a:lstStyle/>
          <a:p>
            <a:pPr algn="r" defTabSz="913365">
              <a:defRPr/>
            </a:pPr>
            <a:r>
              <a:rPr lang="en-US" sz="1350" b="1" dirty="0">
                <a:solidFill>
                  <a:prstClr val="black"/>
                </a:solidFill>
              </a:rPr>
              <a:t>New approaches</a:t>
            </a:r>
            <a:br>
              <a:rPr lang="en-US" sz="1350" b="1" dirty="0">
                <a:solidFill>
                  <a:prstClr val="black"/>
                </a:solidFill>
              </a:rPr>
            </a:br>
            <a:r>
              <a:rPr lang="en-US" sz="1350" b="1" dirty="0">
                <a:solidFill>
                  <a:prstClr val="black"/>
                </a:solidFill>
              </a:rPr>
              <a:t>to the formation of risk groups</a:t>
            </a:r>
            <a:endParaRPr lang="ru-RU" sz="1350" b="1" dirty="0">
              <a:solidFill>
                <a:srgbClr val="5757B5"/>
              </a:solidFill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="" xmlns:a16="http://schemas.microsoft.com/office/drawing/2014/main" id="{4925E756-22A3-4228-BAE7-038A801BB08F}"/>
              </a:ext>
            </a:extLst>
          </p:cNvPr>
          <p:cNvCxnSpPr/>
          <p:nvPr/>
        </p:nvCxnSpPr>
        <p:spPr>
          <a:xfrm flipV="1">
            <a:off x="222647" y="2639616"/>
            <a:ext cx="4763" cy="8096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69B6417-06EE-4096-80AA-A389B358EB23}"/>
              </a:ext>
            </a:extLst>
          </p:cNvPr>
          <p:cNvCxnSpPr/>
          <p:nvPr/>
        </p:nvCxnSpPr>
        <p:spPr>
          <a:xfrm>
            <a:off x="227410" y="2853929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="" xmlns:a16="http://schemas.microsoft.com/office/drawing/2014/main" id="{255FD102-A3F4-485C-9F2F-CAADADE56DD8}"/>
              </a:ext>
            </a:extLst>
          </p:cNvPr>
          <p:cNvCxnSpPr/>
          <p:nvPr/>
        </p:nvCxnSpPr>
        <p:spPr>
          <a:xfrm>
            <a:off x="222648" y="3465910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33" descr="&amp;Kcy;&amp;acy;&amp;rcy;&amp;tcy;&amp;icy;&amp;ncy;&amp;kcy;&amp;icy; &amp;pcy;&amp;ocy; &amp;zcy;&amp;acy;&amp;pcy;&amp;rcy;&amp;ocy;&amp;scy;&amp;ucy; &amp;lcy;&amp;yucy;&amp;dcy;&amp;icy; &amp;icy;&amp;kcy;&amp;ocy;&amp;ncy;&amp;kcy;&amp;acy;">
            <a:extLst>
              <a:ext uri="{FF2B5EF4-FFF2-40B4-BE49-F238E27FC236}">
                <a16:creationId xmlns="" xmlns:a16="http://schemas.microsoft.com/office/drawing/2014/main" id="{DD8DF478-750B-4E7C-AA82-57F855B3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6" y="2151630"/>
            <a:ext cx="444034" cy="444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2D66CFFA-0515-4959-BB0C-05421F5EB981}"/>
              </a:ext>
            </a:extLst>
          </p:cNvPr>
          <p:cNvSpPr txBox="1"/>
          <p:nvPr/>
        </p:nvSpPr>
        <p:spPr>
          <a:xfrm>
            <a:off x="3242072" y="2124076"/>
            <a:ext cx="3024188" cy="530822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48" tIns="45674" rIns="91348" bIns="45674">
            <a:spAutoFit/>
          </a:bodyPr>
          <a:lstStyle/>
          <a:p>
            <a:pPr algn="ctr" defTabSz="913365">
              <a:defRPr/>
            </a:pPr>
            <a:r>
              <a:rPr lang="en-US" sz="1425" b="1" dirty="0">
                <a:solidFill>
                  <a:prstClr val="black"/>
                </a:solidFill>
              </a:rPr>
              <a:t>Early diagnosis of malignant neoplasms</a:t>
            </a:r>
            <a:endParaRPr lang="ru-RU" sz="1125" b="1" dirty="0">
              <a:solidFill>
                <a:srgbClr val="5757B5"/>
              </a:solidFill>
            </a:endParaRPr>
          </a:p>
        </p:txBody>
      </p:sp>
      <p:cxnSp>
        <p:nvCxnSpPr>
          <p:cNvPr id="88" name="Прямая соединительная линия 87">
            <a:extLst>
              <a:ext uri="{FF2B5EF4-FFF2-40B4-BE49-F238E27FC236}">
                <a16:creationId xmlns="" xmlns:a16="http://schemas.microsoft.com/office/drawing/2014/main" id="{AD4B4289-A7BB-47C8-9FA8-5F211B973897}"/>
              </a:ext>
            </a:extLst>
          </p:cNvPr>
          <p:cNvCxnSpPr/>
          <p:nvPr/>
        </p:nvCxnSpPr>
        <p:spPr>
          <a:xfrm flipV="1">
            <a:off x="3309937" y="2652713"/>
            <a:ext cx="4763" cy="200382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="" xmlns:a16="http://schemas.microsoft.com/office/drawing/2014/main" id="{161BED3B-5240-4A34-8D58-87786D408ECE}"/>
              </a:ext>
            </a:extLst>
          </p:cNvPr>
          <p:cNvCxnSpPr/>
          <p:nvPr/>
        </p:nvCxnSpPr>
        <p:spPr>
          <a:xfrm>
            <a:off x="3314701" y="2868216"/>
            <a:ext cx="16549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="" xmlns:a16="http://schemas.microsoft.com/office/drawing/2014/main" id="{CD741E9B-4627-4F98-960F-FD2D09036ED4}"/>
              </a:ext>
            </a:extLst>
          </p:cNvPr>
          <p:cNvCxnSpPr/>
          <p:nvPr/>
        </p:nvCxnSpPr>
        <p:spPr>
          <a:xfrm>
            <a:off x="3309938" y="3651647"/>
            <a:ext cx="16549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792CD741-B5E9-40B1-847C-4F137B1B0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10" y="2063254"/>
            <a:ext cx="645668" cy="645668"/>
          </a:xfrm>
          <a:prstGeom prst="rect">
            <a:avLst/>
          </a:prstGeom>
        </p:spPr>
      </p:pic>
      <p:cxnSp>
        <p:nvCxnSpPr>
          <p:cNvPr id="92" name="Прямая соединительная линия 91">
            <a:extLst>
              <a:ext uri="{FF2B5EF4-FFF2-40B4-BE49-F238E27FC236}">
                <a16:creationId xmlns="" xmlns:a16="http://schemas.microsoft.com/office/drawing/2014/main" id="{AA162069-B588-438A-A2B2-BFF3B2CAAD20}"/>
              </a:ext>
            </a:extLst>
          </p:cNvPr>
          <p:cNvCxnSpPr/>
          <p:nvPr/>
        </p:nvCxnSpPr>
        <p:spPr>
          <a:xfrm>
            <a:off x="3323035" y="4248150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Левая фигурная скобка 93">
            <a:extLst>
              <a:ext uri="{FF2B5EF4-FFF2-40B4-BE49-F238E27FC236}">
                <a16:creationId xmlns="" xmlns:a16="http://schemas.microsoft.com/office/drawing/2014/main" id="{D60104D6-2D4A-4C50-838A-4173EE478543}"/>
              </a:ext>
            </a:extLst>
          </p:cNvPr>
          <p:cNvSpPr/>
          <p:nvPr/>
        </p:nvSpPr>
        <p:spPr>
          <a:xfrm rot="16200000">
            <a:off x="6053733" y="2230637"/>
            <a:ext cx="72628" cy="5695950"/>
          </a:xfrm>
          <a:prstGeom prst="leftBrace">
            <a:avLst>
              <a:gd name="adj1" fmla="val 8333"/>
              <a:gd name="adj2" fmla="val 49907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48" tIns="45674" rIns="91348" bIns="45674" anchor="ctr"/>
          <a:lstStyle/>
          <a:p>
            <a:pPr algn="ctr" defTabSz="913365">
              <a:defRPr/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02504CB2-4AA7-474D-8CB9-E511BC0B9586}"/>
              </a:ext>
            </a:extLst>
          </p:cNvPr>
          <p:cNvSpPr txBox="1"/>
          <p:nvPr/>
        </p:nvSpPr>
        <p:spPr>
          <a:xfrm>
            <a:off x="6347223" y="2128838"/>
            <a:ext cx="2640806" cy="530822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48" tIns="45674" rIns="91348" bIns="45674">
            <a:spAutoFit/>
          </a:bodyPr>
          <a:lstStyle/>
          <a:p>
            <a:pPr algn="r" defTabSz="913365">
              <a:defRPr/>
            </a:pPr>
            <a:r>
              <a:rPr lang="en-US" sz="1425" b="1" dirty="0">
                <a:solidFill>
                  <a:prstClr val="black"/>
                </a:solidFill>
              </a:rPr>
              <a:t>Therapeutic</a:t>
            </a:r>
            <a:br>
              <a:rPr lang="en-US" sz="1425" b="1" dirty="0">
                <a:solidFill>
                  <a:prstClr val="black"/>
                </a:solidFill>
              </a:rPr>
            </a:br>
            <a:r>
              <a:rPr lang="en-US" sz="1425" b="1" dirty="0">
                <a:solidFill>
                  <a:prstClr val="black"/>
                </a:solidFill>
              </a:rPr>
              <a:t>peptides</a:t>
            </a:r>
            <a:endParaRPr lang="ru-RU" sz="1125" b="1" dirty="0">
              <a:solidFill>
                <a:srgbClr val="5757B5"/>
              </a:solidFill>
            </a:endParaRPr>
          </a:p>
        </p:txBody>
      </p:sp>
      <p:pic>
        <p:nvPicPr>
          <p:cNvPr id="44" name="Picture 33" descr="&amp;Kcy;&amp;acy;&amp;rcy;&amp;tcy;&amp;icy;&amp;ncy;&amp;kcy;&amp;icy; &amp;pcy;&amp;ocy; &amp;zcy;&amp;acy;&amp;pcy;&amp;rcy;&amp;ocy;&amp;scy;&amp;ucy; &amp;shcy;&amp;pcy;&amp;rcy;&amp;icy;&amp;tscy; &amp;icy;&amp;kcy;&amp;ocy;&amp;ncy;&amp;kcy;&amp;acy;">
            <a:extLst>
              <a:ext uri="{FF2B5EF4-FFF2-40B4-BE49-F238E27FC236}">
                <a16:creationId xmlns="" xmlns:a16="http://schemas.microsoft.com/office/drawing/2014/main" id="{08441570-BAD0-49AF-956D-1066FF924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7235">
            <a:off x="6434683" y="2117866"/>
            <a:ext cx="551792" cy="551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5" name="TextBox 3">
            <a:extLst>
              <a:ext uri="{FF2B5EF4-FFF2-40B4-BE49-F238E27FC236}">
                <a16:creationId xmlns="" xmlns:a16="http://schemas.microsoft.com/office/drawing/2014/main" id="{18ECFD54-F632-4127-9E10-C06E53456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966" y="2711054"/>
            <a:ext cx="2452688" cy="204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Determining peptides </a:t>
            </a:r>
            <a:r>
              <a:rPr lang="en-US" altLang="ru-RU" sz="1275" dirty="0">
                <a:solidFill>
                  <a:srgbClr val="000000"/>
                </a:solidFill>
              </a:rPr>
              <a:t>with affinity for receptors of immune </a:t>
            </a:r>
            <a:r>
              <a:rPr lang="en-US" altLang="ru-RU" sz="1275" dirty="0" smtClean="0">
                <a:solidFill>
                  <a:srgbClr val="000000"/>
                </a:solidFill>
              </a:rPr>
              <a:t>cells</a:t>
            </a:r>
            <a:endParaRPr lang="en-US" altLang="ru-RU" sz="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US" altLang="ru-RU" sz="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Evaluating </a:t>
            </a:r>
            <a:r>
              <a:rPr lang="en-US" altLang="ru-RU" sz="1275" dirty="0">
                <a:solidFill>
                  <a:srgbClr val="000000"/>
                </a:solidFill>
              </a:rPr>
              <a:t>immunomodulating and antitumor properties of </a:t>
            </a:r>
            <a:r>
              <a:rPr lang="en-US" altLang="ru-RU" sz="1275" dirty="0" smtClean="0">
                <a:solidFill>
                  <a:srgbClr val="000000"/>
                </a:solidFill>
              </a:rPr>
              <a:t>peptides</a:t>
            </a:r>
          </a:p>
          <a:p>
            <a:pPr>
              <a:spcBef>
                <a:spcPct val="0"/>
              </a:spcBef>
              <a:buNone/>
            </a:pPr>
            <a:endParaRPr lang="en-US" altLang="ru-RU" sz="8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275" dirty="0" smtClean="0">
                <a:solidFill>
                  <a:srgbClr val="000000"/>
                </a:solidFill>
              </a:rPr>
              <a:t>Developing an </a:t>
            </a:r>
            <a:r>
              <a:rPr lang="en-US" altLang="ru-RU" sz="1275" dirty="0">
                <a:solidFill>
                  <a:srgbClr val="000000"/>
                </a:solidFill>
              </a:rPr>
              <a:t>immunomodulating drug for the treatment of patients with malignant neoplasms</a:t>
            </a:r>
            <a:endParaRPr lang="ru-RU" altLang="ru-RU" sz="1275" b="1" dirty="0">
              <a:solidFill>
                <a:srgbClr val="000000"/>
              </a:solidFill>
            </a:endParaRP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="" xmlns:a16="http://schemas.microsoft.com/office/drawing/2014/main" id="{7673750C-04AC-4B3E-AE28-AB50B4B1CDBD}"/>
              </a:ext>
            </a:extLst>
          </p:cNvPr>
          <p:cNvCxnSpPr/>
          <p:nvPr/>
        </p:nvCxnSpPr>
        <p:spPr>
          <a:xfrm flipH="1" flipV="1">
            <a:off x="6418660" y="2637235"/>
            <a:ext cx="4763" cy="14013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="" xmlns:a16="http://schemas.microsoft.com/office/drawing/2014/main" id="{FDFA45A3-5334-4AC6-AE88-20A5BDA2C28B}"/>
              </a:ext>
            </a:extLst>
          </p:cNvPr>
          <p:cNvCxnSpPr/>
          <p:nvPr/>
        </p:nvCxnSpPr>
        <p:spPr>
          <a:xfrm>
            <a:off x="6423423" y="2852738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="" xmlns:a16="http://schemas.microsoft.com/office/drawing/2014/main" id="{F5B73EDA-F4FC-4039-9A62-4BBABE368A6E}"/>
              </a:ext>
            </a:extLst>
          </p:cNvPr>
          <p:cNvCxnSpPr/>
          <p:nvPr/>
        </p:nvCxnSpPr>
        <p:spPr>
          <a:xfrm>
            <a:off x="6418660" y="3449241"/>
            <a:ext cx="16430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="" xmlns:a16="http://schemas.microsoft.com/office/drawing/2014/main" id="{0907C822-6CF6-41C3-8EE7-CFED8539BDB1}"/>
              </a:ext>
            </a:extLst>
          </p:cNvPr>
          <p:cNvCxnSpPr/>
          <p:nvPr/>
        </p:nvCxnSpPr>
        <p:spPr>
          <a:xfrm>
            <a:off x="6430566" y="4038600"/>
            <a:ext cx="16549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330" name="Прямоугольник 13">
            <a:extLst>
              <a:ext uri="{FF2B5EF4-FFF2-40B4-BE49-F238E27FC236}">
                <a16:creationId xmlns="" xmlns:a16="http://schemas.microsoft.com/office/drawing/2014/main" id="{EEC49805-8CB2-414A-BC36-A16CAA388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047" y="5066110"/>
            <a:ext cx="4572000" cy="31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4438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44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4438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ru-RU" sz="1425" i="1" dirty="0">
                <a:solidFill>
                  <a:srgbClr val="000000"/>
                </a:solidFill>
              </a:rPr>
              <a:t>Modern proteomic technologies</a:t>
            </a:r>
            <a:endParaRPr lang="ru-RU" altLang="ru-RU" sz="1425" i="1" dirty="0">
              <a:solidFill>
                <a:srgbClr val="000000"/>
              </a:solidFill>
            </a:endParaRPr>
          </a:p>
        </p:txBody>
      </p:sp>
      <p:sp>
        <p:nvSpPr>
          <p:cNvPr id="98338" name="Прямоугольник 5">
            <a:extLst>
              <a:ext uri="{FF2B5EF4-FFF2-40B4-BE49-F238E27FC236}">
                <a16:creationId xmlns="" xmlns:a16="http://schemas.microsoft.com/office/drawing/2014/main" id="{7082C7CA-4567-4BE6-B1BF-D375D56C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47" y="1596629"/>
            <a:ext cx="8810625" cy="5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4" rIns="91348" bIns="45674">
            <a:spAutoFit/>
          </a:bodyPr>
          <a:lstStyle>
            <a:lvl1pPr defTabSz="1214438">
              <a:spcBef>
                <a:spcPct val="20000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44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4438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4438">
              <a:spcBef>
                <a:spcPct val="20000"/>
              </a:spcBef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443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ru-RU" sz="1575" dirty="0">
                <a:solidFill>
                  <a:srgbClr val="000000"/>
                </a:solidFill>
              </a:rPr>
              <a:t>The goal: to create innovative diagnostic tools and treatment of oncological diseases </a:t>
            </a:r>
            <a:r>
              <a:rPr lang="en-US" altLang="ru-RU" sz="1575" dirty="0" smtClean="0">
                <a:solidFill>
                  <a:srgbClr val="000000"/>
                </a:solidFill>
              </a:rPr>
              <a:t>based </a:t>
            </a:r>
            <a:r>
              <a:rPr lang="en-US" altLang="ru-RU" sz="1575" dirty="0">
                <a:solidFill>
                  <a:srgbClr val="000000"/>
                </a:solidFill>
              </a:rPr>
              <a:t>on proteomic technologies</a:t>
            </a:r>
            <a:endParaRPr lang="ru-RU" altLang="ru-RU" sz="1575" dirty="0">
              <a:solidFill>
                <a:srgbClr val="000000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331CA73F-2214-4C4C-BE2D-4BA2E4CE1929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A9E53540-C73C-405C-8527-B9FE02D33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 Box 9">
            <a:extLst>
              <a:ext uri="{FF2B5EF4-FFF2-40B4-BE49-F238E27FC236}">
                <a16:creationId xmlns="" xmlns:a16="http://schemas.microsoft.com/office/drawing/2014/main" id="{1345653E-AD89-46E5-997A-A01A55094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8064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spc="300" dirty="0">
                <a:solidFill>
                  <a:schemeClr val="bg1"/>
                </a:solidFill>
                <a:latin typeface="PT Sans Narrow" pitchFamily="34" charset="-52"/>
              </a:rPr>
              <a:t>Biological medicine</a:t>
            </a:r>
            <a:br>
              <a:rPr lang="en-US" sz="1800" b="1" spc="300" dirty="0">
                <a:solidFill>
                  <a:schemeClr val="bg1"/>
                </a:solidFill>
                <a:latin typeface="PT Sans Narrow" pitchFamily="34" charset="-52"/>
              </a:rPr>
            </a:br>
            <a:r>
              <a:rPr lang="en-US" sz="1800" b="1" spc="300" dirty="0">
                <a:solidFill>
                  <a:schemeClr val="bg1"/>
                </a:solidFill>
                <a:latin typeface="PT Sans Narrow" pitchFamily="34" charset="-52"/>
              </a:rPr>
              <a:t>and chemical-pharmaceutical technologies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5248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2BBEA54-ECCB-4A7E-BFD1-5A87415A9349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E3516101-565C-4950-8232-86646FF0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Box 9">
            <a:extLst>
              <a:ext uri="{FF2B5EF4-FFF2-40B4-BE49-F238E27FC236}">
                <a16:creationId xmlns="" xmlns:a16="http://schemas.microsoft.com/office/drawing/2014/main" id="{56BAEE3B-9CAB-4786-A2FB-BA4923D80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8064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spc="300" dirty="0">
                <a:solidFill>
                  <a:schemeClr val="bg1"/>
                </a:solidFill>
                <a:latin typeface="PT Sans Narrow" pitchFamily="34" charset="-52"/>
              </a:rPr>
              <a:t>Perspective directions of cooperation of ASU </a:t>
            </a:r>
            <a:r>
              <a:rPr lang="en-US" sz="1800" b="1" spc="300">
                <a:solidFill>
                  <a:schemeClr val="bg1"/>
                </a:solidFill>
                <a:latin typeface="PT Sans Narrow" pitchFamily="34" charset="-52"/>
              </a:rPr>
              <a:t>with universities of India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D1A6F22-4613-4869-8D2C-B54A3F54F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86" y="1525934"/>
            <a:ext cx="8394523" cy="4351338"/>
          </a:xfrm>
        </p:spPr>
        <p:txBody>
          <a:bodyPr>
            <a:noAutofit/>
          </a:bodyPr>
          <a:lstStyle/>
          <a:p>
            <a:pPr marL="396000" indent="-3960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</a:rPr>
              <a:t>Training of specialists in biomedicine and the whole range of chemical-pharmaceutical field</a:t>
            </a:r>
          </a:p>
          <a:p>
            <a:pPr marL="396000" indent="-3960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</a:rPr>
              <a:t>Expert and analytical work on the problems of Central Asia</a:t>
            </a:r>
          </a:p>
          <a:p>
            <a:pPr marL="396000" indent="-3960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</a:rPr>
              <a:t>Joint scientific projects:</a:t>
            </a:r>
          </a:p>
          <a:p>
            <a:pPr marL="853200" lvl="1" indent="-3960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research and creation of medicines based on natural plants</a:t>
            </a:r>
          </a:p>
          <a:p>
            <a:pPr marL="853200" lvl="1" indent="-3960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</a:rPr>
              <a:t>early diagnosis of cancer by </a:t>
            </a:r>
            <a:r>
              <a:rPr lang="en-US" sz="2000" b="1" dirty="0" err="1">
                <a:solidFill>
                  <a:srgbClr val="002060"/>
                </a:solidFill>
              </a:rPr>
              <a:t>immunosignature</a:t>
            </a:r>
            <a:r>
              <a:rPr lang="en-US" sz="2000" b="1" dirty="0">
                <a:solidFill>
                  <a:srgbClr val="002060"/>
                </a:solidFill>
              </a:rPr>
              <a:t> and the creation of new generation peptide drugs</a:t>
            </a:r>
          </a:p>
          <a:p>
            <a:pPr marL="396000" indent="-3960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2060"/>
                </a:solidFill>
              </a:rPr>
              <a:t>Youth cooperation under the aegis of the Association of Asian Universities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6618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колково">
            <a:extLst>
              <a:ext uri="{FF2B5EF4-FFF2-40B4-BE49-F238E27FC236}">
                <a16:creationId xmlns="" xmlns:a16="http://schemas.microsoft.com/office/drawing/2014/main" id="{C392A40B-D4B5-48ED-B12D-CD59B979B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116632"/>
            <a:ext cx="9378788" cy="6255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9246ED-C09C-4ADB-A872-7DD49DFAC1F4}"/>
              </a:ext>
            </a:extLst>
          </p:cNvPr>
          <p:cNvSpPr/>
          <p:nvPr/>
        </p:nvSpPr>
        <p:spPr>
          <a:xfrm>
            <a:off x="0" y="1"/>
            <a:ext cx="9144000" cy="476671"/>
          </a:xfrm>
          <a:prstGeom prst="rect">
            <a:avLst/>
          </a:prstGeom>
          <a:solidFill>
            <a:srgbClr val="164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2EB3E1D-421D-492A-A600-F906C507BFB9}"/>
              </a:ext>
            </a:extLst>
          </p:cNvPr>
          <p:cNvSpPr/>
          <p:nvPr/>
        </p:nvSpPr>
        <p:spPr>
          <a:xfrm>
            <a:off x="-54260" y="5447648"/>
            <a:ext cx="9378788" cy="1410352"/>
          </a:xfrm>
          <a:prstGeom prst="rect">
            <a:avLst/>
          </a:prstGeom>
          <a:solidFill>
            <a:srgbClr val="164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Text Box 9">
            <a:extLst>
              <a:ext uri="{FF2B5EF4-FFF2-40B4-BE49-F238E27FC236}">
                <a16:creationId xmlns="" xmlns:a16="http://schemas.microsoft.com/office/drawing/2014/main" id="{9AC1F49E-9DE0-49E0-ACD8-293DDE70C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526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spc="300" dirty="0">
                <a:solidFill>
                  <a:schemeClr val="bg1"/>
                </a:solidFill>
                <a:latin typeface="PT Sans Narrow" pitchFamily="34" charset="-52"/>
              </a:rPr>
              <a:t>Altai State University</a:t>
            </a:r>
            <a:endParaRPr lang="ru-RU" sz="1600" b="1" spc="300" dirty="0">
              <a:solidFill>
                <a:schemeClr val="bg1"/>
              </a:solidFill>
              <a:latin typeface="PT Sans Narrow" pitchFamily="34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880E62E-B9A7-4812-BF86-D61AB235419C}"/>
              </a:ext>
            </a:extLst>
          </p:cNvPr>
          <p:cNvSpPr/>
          <p:nvPr/>
        </p:nvSpPr>
        <p:spPr>
          <a:xfrm>
            <a:off x="25192" y="563740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T Sans Narrow"/>
                <a:cs typeface="Arial" pitchFamily="34" charset="0"/>
              </a:rPr>
              <a:t>Thank you!</a:t>
            </a:r>
            <a:endParaRPr lang="ru-RU" sz="4400" spc="3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T Sans Narrow"/>
              <a:cs typeface="Arial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4E8E66DA-20E6-4455-B06E-0F80AE53671D}"/>
              </a:ext>
            </a:extLst>
          </p:cNvPr>
          <p:cNvCxnSpPr/>
          <p:nvPr/>
        </p:nvCxnSpPr>
        <p:spPr>
          <a:xfrm>
            <a:off x="0" y="482666"/>
            <a:ext cx="9144000" cy="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8" descr="E:\Working\Roma\2013-14\My_Papers\RKKL-2014\poster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798" y="174379"/>
            <a:ext cx="601433" cy="670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82995FB-14F1-4550-8C59-0890184C7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455271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275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FE7F61A3-ED73-4DD6-8AFD-B017E8EF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3D4E-E2EE-43DF-84ED-A02ADF1C3A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5D5385B-5DD7-4C65-9321-916C021008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DAFF349-83AC-4D94-9E26-8EB6975B5CDA}"/>
              </a:ext>
            </a:extLst>
          </p:cNvPr>
          <p:cNvSpPr/>
          <p:nvPr/>
        </p:nvSpPr>
        <p:spPr>
          <a:xfrm>
            <a:off x="3419872" y="2420888"/>
            <a:ext cx="1944216" cy="1944216"/>
          </a:xfrm>
          <a:prstGeom prst="rect">
            <a:avLst/>
          </a:prstGeom>
          <a:solidFill>
            <a:srgbClr val="205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66D4C50-C9ED-4FB9-9419-ECAD49D4EA5A}"/>
              </a:ext>
            </a:extLst>
          </p:cNvPr>
          <p:cNvSpPr/>
          <p:nvPr/>
        </p:nvSpPr>
        <p:spPr>
          <a:xfrm>
            <a:off x="4171764" y="2708920"/>
            <a:ext cx="800472" cy="1944216"/>
          </a:xfrm>
          <a:prstGeom prst="rect">
            <a:avLst/>
          </a:prstGeom>
          <a:solidFill>
            <a:srgbClr val="205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9801449-7380-4F77-92B1-39FB9CB10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56031" b="4738"/>
          <a:stretch/>
        </p:blipFill>
        <p:spPr>
          <a:xfrm>
            <a:off x="0" y="4839019"/>
            <a:ext cx="9144000" cy="201684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C06F41A-DDFA-46D0-B304-9A8D54D86EAF}"/>
              </a:ext>
            </a:extLst>
          </p:cNvPr>
          <p:cNvSpPr/>
          <p:nvPr/>
        </p:nvSpPr>
        <p:spPr>
          <a:xfrm>
            <a:off x="4171764" y="1598387"/>
            <a:ext cx="800472" cy="1944216"/>
          </a:xfrm>
          <a:prstGeom prst="rect">
            <a:avLst/>
          </a:prstGeom>
          <a:solidFill>
            <a:srgbClr val="205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8E2E8C4-4F3F-490E-89FC-0C7C7706F54D}"/>
              </a:ext>
            </a:extLst>
          </p:cNvPr>
          <p:cNvSpPr/>
          <p:nvPr/>
        </p:nvSpPr>
        <p:spPr>
          <a:xfrm>
            <a:off x="0" y="172817"/>
            <a:ext cx="9144000" cy="853567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ASU at a glance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general idea of the current state of the flagship university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949C17C-69E6-4102-B3DE-C6D2414F4978}"/>
              </a:ext>
            </a:extLst>
          </p:cNvPr>
          <p:cNvSpPr/>
          <p:nvPr/>
        </p:nvSpPr>
        <p:spPr>
          <a:xfrm>
            <a:off x="163828" y="1124158"/>
            <a:ext cx="3844108" cy="3600986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 faculties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13 representative centers in foreign countries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en-US" b="1" dirty="0">
                <a:solidFill>
                  <a:schemeClr val="bg1"/>
                </a:solidFill>
              </a:rPr>
              <a:t>3 branches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- college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- institute of additional vocational education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4 bases of educational practices, South-Siberian Botanical Garden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3AB03B1-179F-4548-B44D-C49F451EAD30}"/>
              </a:ext>
            </a:extLst>
          </p:cNvPr>
          <p:cNvSpPr/>
          <p:nvPr/>
        </p:nvSpPr>
        <p:spPr>
          <a:xfrm>
            <a:off x="5381806" y="1124158"/>
            <a:ext cx="3510674" cy="3600986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4 research institutes</a:t>
            </a:r>
            <a:endParaRPr lang="ru-RU" b="1" dirty="0">
              <a:solidFill>
                <a:schemeClr val="bg1"/>
              </a:solidFill>
            </a:endParaRPr>
          </a:p>
          <a:p>
            <a:pPr algn="r"/>
            <a:endParaRPr lang="ru-RU" b="1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16 joint laboratories and centers with the Siberian Branch </a:t>
            </a:r>
            <a:r>
              <a:rPr lang="en-US" b="1" dirty="0" smtClean="0">
                <a:solidFill>
                  <a:schemeClr val="bg1"/>
                </a:solidFill>
              </a:rPr>
              <a:t>of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the Russian </a:t>
            </a:r>
            <a:r>
              <a:rPr lang="en-US" b="1" dirty="0">
                <a:solidFill>
                  <a:schemeClr val="bg1"/>
                </a:solidFill>
              </a:rPr>
              <a:t>Academy of </a:t>
            </a:r>
            <a:r>
              <a:rPr lang="en-US" b="1" dirty="0" smtClean="0">
                <a:solidFill>
                  <a:schemeClr val="bg1"/>
                </a:solidFill>
              </a:rPr>
              <a:t>Science</a:t>
            </a:r>
            <a:endParaRPr lang="en-US" b="1" dirty="0">
              <a:solidFill>
                <a:schemeClr val="bg1"/>
              </a:solidFill>
            </a:endParaRPr>
          </a:p>
          <a:p>
            <a:pPr algn="r"/>
            <a:endParaRPr lang="en-US" b="1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4 centers for shared use of equipment</a:t>
            </a:r>
          </a:p>
          <a:p>
            <a:pPr algn="r"/>
            <a:endParaRPr lang="ru-RU" b="1" dirty="0">
              <a:solidFill>
                <a:schemeClr val="bg1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4 megaprojects supported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by the Government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of the Russian Federation</a:t>
            </a:r>
            <a:endParaRPr lang="ru-R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710E7E11-F850-4271-82AE-2EC42F4A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257" y="2060848"/>
            <a:ext cx="1709666" cy="1906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17AE7D1-24FF-4E0D-A9DF-2EB754FF0701}"/>
              </a:ext>
            </a:extLst>
          </p:cNvPr>
          <p:cNvSpPr/>
          <p:nvPr/>
        </p:nvSpPr>
        <p:spPr>
          <a:xfrm>
            <a:off x="0" y="5282044"/>
            <a:ext cx="3619257" cy="523220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basic departments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at the enterprises of the region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66EA545-A2A5-4C9C-9707-357254FA23D0}"/>
              </a:ext>
            </a:extLst>
          </p:cNvPr>
          <p:cNvSpPr/>
          <p:nvPr/>
        </p:nvSpPr>
        <p:spPr>
          <a:xfrm>
            <a:off x="5107827" y="5282385"/>
            <a:ext cx="4028979" cy="523220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small innovative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companies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D31D1845-151D-4F3B-87C4-7A9E2427C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0765880"/>
              </p:ext>
            </p:extLst>
          </p:nvPr>
        </p:nvGraphicFramePr>
        <p:xfrm>
          <a:off x="251520" y="5877272"/>
          <a:ext cx="8414517" cy="8611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93238">
                  <a:extLst>
                    <a:ext uri="{9D8B030D-6E8A-4147-A177-3AD203B41FA5}">
                      <a16:colId xmlns="" xmlns:a16="http://schemas.microsoft.com/office/drawing/2014/main" val="376262196"/>
                    </a:ext>
                  </a:extLst>
                </a:gridCol>
                <a:gridCol w="2863367">
                  <a:extLst>
                    <a:ext uri="{9D8B030D-6E8A-4147-A177-3AD203B41FA5}">
                      <a16:colId xmlns="" xmlns:a16="http://schemas.microsoft.com/office/drawing/2014/main" val="3985961328"/>
                    </a:ext>
                  </a:extLst>
                </a:gridCol>
                <a:gridCol w="2957912">
                  <a:extLst>
                    <a:ext uri="{9D8B030D-6E8A-4147-A177-3AD203B41FA5}">
                      <a16:colId xmlns="" xmlns:a16="http://schemas.microsoft.com/office/drawing/2014/main" val="1659917159"/>
                    </a:ext>
                  </a:extLst>
                </a:gridCol>
              </a:tblGrid>
              <a:tr h="8611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Engineering center "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</a:rPr>
                        <a:t>Prombiotech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"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Business incubator of innovative projects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Center for Youth Innovations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9660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8854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304AAFD-3045-4CD4-9CDE-505F3636DB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05E7DF0-8CA5-4455-8BC7-86329CB722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7010"/>
            <a:ext cx="9144000" cy="514099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42ED838-CB8D-472A-A2E6-78962C43D1E9}"/>
              </a:ext>
            </a:extLst>
          </p:cNvPr>
          <p:cNvSpPr/>
          <p:nvPr/>
        </p:nvSpPr>
        <p:spPr>
          <a:xfrm>
            <a:off x="395536" y="284455"/>
            <a:ext cx="2520280" cy="1200329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27 implemented enlarged groups of specialties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14 thousand of students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19.2% of Master’s degree students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11.3% of international students,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international </a:t>
            </a:r>
            <a:r>
              <a:rPr lang="en-US" sz="1200" b="1" dirty="0">
                <a:solidFill>
                  <a:schemeClr val="bg1"/>
                </a:solidFill>
              </a:rPr>
              <a:t>students center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88D9CB8-C350-40A4-8BC0-86481A9E46DD}"/>
              </a:ext>
            </a:extLst>
          </p:cNvPr>
          <p:cNvSpPr/>
          <p:nvPr/>
        </p:nvSpPr>
        <p:spPr>
          <a:xfrm>
            <a:off x="3059832" y="99789"/>
            <a:ext cx="2736304" cy="1569660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1,8 thousand employees, incl.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1 thousand scientific and pedagogical staff, including: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3 academicians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2 corresponding members of the Russian Academy of Sciences,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144 Doctors of Sciences,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82.7% have a degree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1A0A05D-7B57-4401-99FB-D2CC361D67A7}"/>
              </a:ext>
            </a:extLst>
          </p:cNvPr>
          <p:cNvSpPr/>
          <p:nvPr/>
        </p:nvSpPr>
        <p:spPr>
          <a:xfrm>
            <a:off x="6012160" y="260648"/>
            <a:ext cx="2524956" cy="1300997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chemeClr val="bg1"/>
                </a:solidFill>
              </a:rPr>
              <a:t>82 H-index (Russian Science Citation Index)</a:t>
            </a:r>
            <a:endParaRPr lang="ru-RU" sz="12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chemeClr val="bg1"/>
                </a:solidFill>
              </a:rPr>
              <a:t>&gt; 2 thousand publications </a:t>
            </a:r>
            <a:r>
              <a:rPr lang="en-US" sz="1200" b="1" dirty="0" smtClean="0">
                <a:solidFill>
                  <a:schemeClr val="bg1"/>
                </a:solidFill>
              </a:rPr>
              <a:t>indexed </a:t>
            </a:r>
            <a:r>
              <a:rPr lang="en-US" sz="1200" b="1" dirty="0">
                <a:solidFill>
                  <a:schemeClr val="bg1"/>
                </a:solidFill>
              </a:rPr>
              <a:t>in Web of Science and Scopus</a:t>
            </a:r>
            <a:endParaRPr lang="ru-RU" sz="12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200" b="1" dirty="0">
                <a:solidFill>
                  <a:schemeClr val="bg1"/>
                </a:solidFill>
              </a:rPr>
              <a:t>2.5 million rubles. – Income per 1 employee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B7B55B1-C974-4C34-ABAA-64A397BB4A4F}"/>
              </a:ext>
            </a:extLst>
          </p:cNvPr>
          <p:cNvSpPr/>
          <p:nvPr/>
        </p:nvSpPr>
        <p:spPr>
          <a:xfrm>
            <a:off x="179512" y="2204864"/>
            <a:ext cx="1800200" cy="2308324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IN 2017 ASU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BECAME THE WINNER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OF CONTEST OF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MINISTRY OF EDUCATION AND SCIENCE OF THE RUSSIAN FEDERATION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AND HAS RECEIVED THE STATUS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OF FLAGSHIP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UNIVERSITY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OF RUSSIA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D87840-216D-4A64-AA71-EFA1C16E5C15}"/>
              </a:ext>
            </a:extLst>
          </p:cNvPr>
          <p:cNvSpPr/>
          <p:nvPr/>
        </p:nvSpPr>
        <p:spPr>
          <a:xfrm>
            <a:off x="7020272" y="2476634"/>
            <a:ext cx="1743661" cy="1600438"/>
          </a:xfrm>
          <a:prstGeom prst="rect">
            <a:avLst/>
          </a:prstGeom>
          <a:solidFill>
            <a:srgbClr val="205D94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More than 200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agreements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on cooperation with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foreign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scientific and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educational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organizations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8A236A55-9883-4D37-A0A3-36440491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03971325"/>
              </p:ext>
            </p:extLst>
          </p:nvPr>
        </p:nvGraphicFramePr>
        <p:xfrm>
          <a:off x="179513" y="5373216"/>
          <a:ext cx="8584421" cy="11742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45398">
                  <a:extLst>
                    <a:ext uri="{9D8B030D-6E8A-4147-A177-3AD203B41FA5}">
                      <a16:colId xmlns="" xmlns:a16="http://schemas.microsoft.com/office/drawing/2014/main" val="1586770416"/>
                    </a:ext>
                  </a:extLst>
                </a:gridCol>
                <a:gridCol w="1488223">
                  <a:extLst>
                    <a:ext uri="{9D8B030D-6E8A-4147-A177-3AD203B41FA5}">
                      <a16:colId xmlns="" xmlns:a16="http://schemas.microsoft.com/office/drawing/2014/main" val="4044676098"/>
                    </a:ext>
                  </a:extLst>
                </a:gridCol>
                <a:gridCol w="1559048">
                  <a:extLst>
                    <a:ext uri="{9D8B030D-6E8A-4147-A177-3AD203B41FA5}">
                      <a16:colId xmlns="" xmlns:a16="http://schemas.microsoft.com/office/drawing/2014/main" val="1806206941"/>
                    </a:ext>
                  </a:extLst>
                </a:gridCol>
                <a:gridCol w="1559048">
                  <a:extLst>
                    <a:ext uri="{9D8B030D-6E8A-4147-A177-3AD203B41FA5}">
                      <a16:colId xmlns="" xmlns:a16="http://schemas.microsoft.com/office/drawing/2014/main" val="2063571478"/>
                    </a:ext>
                  </a:extLst>
                </a:gridCol>
                <a:gridCol w="1463390">
                  <a:extLst>
                    <a:ext uri="{9D8B030D-6E8A-4147-A177-3AD203B41FA5}">
                      <a16:colId xmlns="" xmlns:a16="http://schemas.microsoft.com/office/drawing/2014/main" val="357641829"/>
                    </a:ext>
                  </a:extLst>
                </a:gridCol>
                <a:gridCol w="1269314">
                  <a:extLst>
                    <a:ext uri="{9D8B030D-6E8A-4147-A177-3AD203B41FA5}">
                      <a16:colId xmlns="" xmlns:a16="http://schemas.microsoft.com/office/drawing/2014/main" val="6562546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Honorary department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“The </a:t>
                      </a:r>
                      <a:r>
                        <a:rPr lang="en-US" sz="1200" b="1" dirty="0" err="1" smtClean="0">
                          <a:solidFill>
                            <a:schemeClr val="bg1"/>
                          </a:solidFill>
                          <a:effectLst/>
                        </a:rPr>
                        <a:t>Kazahstan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way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Named after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N.Nazarbayev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”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Center of Language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and Culture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of the Republic of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Tajikistan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Center of Language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and Culture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of the Republic of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Kyrgyzstan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Russian-Chinese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Center of Education,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Culture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and Academic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Exchanges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Asian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Expert and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Analytical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</a:rPr>
                        <a:t>Centre</a:t>
                      </a:r>
                      <a:endParaRPr lang="ru-RU" sz="12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Association of International Students “AIST”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205D9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8158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09473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F57350E-A845-471E-99F8-F17DB7A05235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07E51ED8-969A-4A83-8C25-96212A30F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66F080EE-5A2D-490F-A5E6-F09BF7D7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8064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COMPETITIVE ADVANTAGES OF THE ALTAI STATE UNIVERSITY</a:t>
            </a:r>
            <a:endParaRPr lang="en-US" sz="2000" b="1" spc="1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105B12D-F7F6-445A-AA30-35D1B893838C}"/>
              </a:ext>
            </a:extLst>
          </p:cNvPr>
          <p:cNvSpPr/>
          <p:nvPr/>
        </p:nvSpPr>
        <p:spPr>
          <a:xfrm>
            <a:off x="539552" y="1556792"/>
            <a:ext cx="8064896" cy="4206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Noto Sans Symbols"/>
                <a:ea typeface="Noto Sans Symbols"/>
                <a:cs typeface="Noto Sans Symbols"/>
              </a:rPr>
              <a:t>The unique geographical location of the Altai Territory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the center of Eurasia, at the junction of the borders of Kazakhstan, China, Mongolia and Russia in direct contact with the historically close to Russia countries of Central Asia.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Noto Sans Symbols"/>
                <a:ea typeface="Noto Sans Symbols"/>
                <a:cs typeface="Noto Sans Symbols"/>
              </a:rPr>
              <a:t>The largest integration center in the scientific and educational space of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Central Asia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holding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leading position in the export of education, development and transfer of the best educational practices, advanced scientific developments and expert-analytical potential.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b="1" dirty="0">
                <a:latin typeface="Noto Sans Symbols"/>
                <a:ea typeface="Noto Sans Symbols"/>
                <a:cs typeface="Noto Sans Symbols"/>
              </a:rPr>
              <a:t>Leading center for promoting the Russian language, culture and education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</a:rPr>
              <a:t>in the Central Asian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</a:rPr>
              <a:t>Macroregion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55901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25F8316-0FD7-458C-8B09-9D7F4A563826}"/>
              </a:ext>
            </a:extLst>
          </p:cNvPr>
          <p:cNvGrpSpPr/>
          <p:nvPr/>
        </p:nvGrpSpPr>
        <p:grpSpPr>
          <a:xfrm>
            <a:off x="-252536" y="917825"/>
            <a:ext cx="9961360" cy="5728832"/>
            <a:chOff x="1230134" y="907850"/>
            <a:chExt cx="9961360" cy="5728832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F5270FB7-98CF-4CA2-B5DD-7DF0410B5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632" y="1052736"/>
              <a:ext cx="9931862" cy="558394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43A0BE7C-246C-4372-A1A4-E712DE384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37950" b="38838"/>
            <a:stretch/>
          </p:blipFill>
          <p:spPr>
            <a:xfrm>
              <a:off x="1230134" y="907850"/>
              <a:ext cx="9931862" cy="129614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FEA8889A-C111-49B8-B2DD-6243564B4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b="62753"/>
            <a:stretch/>
          </p:blipFill>
          <p:spPr>
            <a:xfrm>
              <a:off x="1259632" y="2348880"/>
              <a:ext cx="9931862" cy="2079848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F57350E-A845-471E-99F8-F17DB7A05235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07E51ED8-969A-4A83-8C25-96212A30F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66F080EE-5A2D-490F-A5E6-F09BF7D7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spc="100" dirty="0" smtClean="0">
                <a:solidFill>
                  <a:schemeClr val="bg1"/>
                </a:solidFill>
                <a:latin typeface="PT Sans Narrow" pitchFamily="34" charset="-52"/>
              </a:rPr>
              <a:t>ASU positions in International Rankings</a:t>
            </a:r>
            <a:endParaRPr lang="en-US" sz="1800" b="1" spc="1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5E95D91-0D2C-4F7E-A083-6A078999CF82}"/>
              </a:ext>
            </a:extLst>
          </p:cNvPr>
          <p:cNvSpPr/>
          <p:nvPr/>
        </p:nvSpPr>
        <p:spPr>
          <a:xfrm>
            <a:off x="3563888" y="1284224"/>
            <a:ext cx="5760640" cy="7046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World Ranking RUR (Round University Ranking) 2017</a:t>
            </a:r>
            <a:endParaRPr lang="ru-RU" sz="1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25 place among the universities of Russia</a:t>
            </a:r>
            <a:endParaRPr lang="ru-RU" sz="16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4533B2E-A687-4465-98D6-162758C76A88}"/>
              </a:ext>
            </a:extLst>
          </p:cNvPr>
          <p:cNvSpPr/>
          <p:nvPr/>
        </p:nvSpPr>
        <p:spPr>
          <a:xfrm>
            <a:off x="3563888" y="2420888"/>
            <a:ext cx="57606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</a:rPr>
              <a:t>International rating of QS-BRICS 2016</a:t>
            </a:r>
            <a:endParaRPr lang="ru-RU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</a:rPr>
              <a:t>28 place among the universities of Russia</a:t>
            </a:r>
            <a:endParaRPr lang="ru-RU" sz="1600" b="1" dirty="0">
              <a:latin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3264CA8-B86C-45D4-A0A7-D906F3802ACB}"/>
              </a:ext>
            </a:extLst>
          </p:cNvPr>
          <p:cNvSpPr/>
          <p:nvPr/>
        </p:nvSpPr>
        <p:spPr>
          <a:xfrm>
            <a:off x="3563888" y="3524864"/>
            <a:ext cx="57606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</a:rPr>
              <a:t>QS-Development Europe and Central Asia 2016</a:t>
            </a:r>
            <a:endParaRPr lang="ru-RU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</a:rPr>
              <a:t>32 place among the universities of Russia</a:t>
            </a:r>
            <a:endParaRPr lang="ru-RU" sz="1600" b="1" dirty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9315127-B335-4B6E-AEBF-983C3BC7FD6D}"/>
              </a:ext>
            </a:extLst>
          </p:cNvPr>
          <p:cNvSpPr/>
          <p:nvPr/>
        </p:nvSpPr>
        <p:spPr>
          <a:xfrm>
            <a:off x="3563888" y="4664800"/>
            <a:ext cx="57606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</a:rPr>
              <a:t>National University Ranking (IA "Interfax") 2017</a:t>
            </a:r>
            <a:endParaRPr lang="ru-RU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</a:rPr>
              <a:t>25 place among the universities of Russia</a:t>
            </a:r>
            <a:endParaRPr lang="ru-RU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</a:rPr>
              <a:t>20 place on the criterion of "internationalization"</a:t>
            </a:r>
            <a:endParaRPr lang="ru-RU" sz="1600" b="1" dirty="0">
              <a:latin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0F19909-12BB-4162-9964-44A58949B2D7}"/>
              </a:ext>
            </a:extLst>
          </p:cNvPr>
          <p:cNvSpPr/>
          <p:nvPr/>
        </p:nvSpPr>
        <p:spPr>
          <a:xfrm>
            <a:off x="3563888" y="5934027"/>
            <a:ext cx="57606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</a:rPr>
              <a:t>International rating of universities "</a:t>
            </a:r>
            <a:r>
              <a:rPr lang="en-US" sz="1600" b="1" dirty="0" err="1">
                <a:latin typeface="Calibri" panose="020F0502020204030204" pitchFamily="34" charset="0"/>
              </a:rPr>
              <a:t>Vebometriks</a:t>
            </a:r>
            <a:r>
              <a:rPr lang="en-US" sz="1600" b="1" dirty="0">
                <a:latin typeface="Calibri" panose="020F0502020204030204" pitchFamily="34" charset="0"/>
              </a:rPr>
              <a:t>" 2017</a:t>
            </a:r>
            <a:endParaRPr lang="ru-RU" sz="1600" b="1" dirty="0">
              <a:latin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</a:rPr>
              <a:t>36 place among Russian universities</a:t>
            </a:r>
            <a:endParaRPr lang="ru-RU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858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82F0746-2165-4A91-B1E4-CA0237C76B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286" t="1852" r="11908"/>
          <a:stretch/>
        </p:blipFill>
        <p:spPr>
          <a:xfrm>
            <a:off x="3851920" y="836712"/>
            <a:ext cx="5309386" cy="3816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99" y="2132856"/>
            <a:ext cx="387430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/>
            </a:lvl1pPr>
          </a:lstStyle>
          <a:p>
            <a:r>
              <a:rPr lang="en-US" dirty="0"/>
              <a:t>NETWORK COOPERATION</a:t>
            </a:r>
            <a:endParaRPr lang="ru-RU" dirty="0"/>
          </a:p>
          <a:p>
            <a:r>
              <a:rPr lang="en-US" b="0" dirty="0"/>
              <a:t>Association of Asian Universities</a:t>
            </a:r>
            <a:br>
              <a:rPr lang="en-US" b="0" dirty="0"/>
            </a:br>
            <a:r>
              <a:rPr lang="en-US" b="0" dirty="0"/>
              <a:t>(42 universities from 8 countries)</a:t>
            </a:r>
            <a:endParaRPr lang="ru-RU" b="0" dirty="0"/>
          </a:p>
          <a:p>
            <a:r>
              <a:rPr lang="en-US" b="0" dirty="0"/>
              <a:t>University of SCO (base university in 4 directions)</a:t>
            </a:r>
            <a:endParaRPr lang="ru-RU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778189" y="908720"/>
            <a:ext cx="363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INTERNATIONALIZATION OF EDUCATION AND ACADEMIC EXCHANGE</a:t>
            </a:r>
            <a:endParaRPr lang="ru-RU" sz="1200" dirty="0"/>
          </a:p>
          <a:p>
            <a:pPr lvl="0"/>
            <a:r>
              <a:rPr lang="en-US" sz="1200" dirty="0"/>
              <a:t>11.3% of international students.</a:t>
            </a:r>
            <a:endParaRPr lang="ru-RU" sz="1200" dirty="0"/>
          </a:p>
          <a:p>
            <a:pPr lvl="0"/>
            <a:r>
              <a:rPr lang="en-US" sz="1200" dirty="0"/>
              <a:t>30 joint educational programs</a:t>
            </a:r>
            <a:endParaRPr lang="ru-RU" sz="1200" dirty="0"/>
          </a:p>
          <a:p>
            <a:pPr lvl="0"/>
            <a:r>
              <a:rPr lang="en-US" sz="1200" dirty="0"/>
              <a:t>International internships and specialized summer schools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9699" y="289703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/>
              <a:t>International scientific projects in the field of archeology and ethnography, biomedicine and biotechnology, astrophysics, rational nature </a:t>
            </a:r>
            <a:r>
              <a:rPr lang="en-US" sz="1200" dirty="0" smtClean="0"/>
              <a:t>management and </a:t>
            </a:r>
            <a:r>
              <a:rPr lang="en-US" sz="1200" dirty="0" err="1"/>
              <a:t>zoosystematics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42840" y="3719934"/>
            <a:ext cx="40451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/>
            </a:lvl1pPr>
          </a:lstStyle>
          <a:p>
            <a:r>
              <a:rPr lang="en-US" dirty="0"/>
              <a:t>EXPERT-ANALYTICAL ACTIVITY</a:t>
            </a:r>
            <a:endParaRPr lang="ru-RU" dirty="0"/>
          </a:p>
          <a:p>
            <a:r>
              <a:rPr lang="en-US" b="0" dirty="0"/>
              <a:t>Asian Expert and Analytical Center, Institute of Interaction </a:t>
            </a:r>
            <a:endParaRPr lang="ru-RU" b="0" dirty="0"/>
          </a:p>
          <a:p>
            <a:r>
              <a:rPr lang="en-US" b="0" dirty="0"/>
              <a:t>with the countries of Asia (the amount of financing of projects for 5 years - 40 million rubles.)</a:t>
            </a:r>
            <a:endParaRPr lang="ru-RU" b="0" dirty="0"/>
          </a:p>
          <a:p>
            <a:r>
              <a:rPr lang="en-US" b="0" dirty="0"/>
              <a:t>Asian Educational Forum (2012, 2014, 2016)</a:t>
            </a:r>
            <a:endParaRPr lang="ru-RU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5436096" y="4725144"/>
            <a:ext cx="3762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/>
            </a:lvl1pPr>
          </a:lstStyle>
          <a:p>
            <a:r>
              <a:rPr lang="en-US" dirty="0"/>
              <a:t>PROMOTION OF THE RUSSIAN LANGUAGE, CULTURE AND EDUCATION ABROAD</a:t>
            </a:r>
            <a:endParaRPr lang="ru-RU" dirty="0"/>
          </a:p>
          <a:p>
            <a:r>
              <a:rPr lang="en-US" b="0" dirty="0"/>
              <a:t>7 foreign centers and basic schools (Kazakhstan, Kyrgyzstan, Tajikistan, Uzbekistan)</a:t>
            </a:r>
            <a:endParaRPr lang="ru-RU" b="0" dirty="0"/>
          </a:p>
          <a:p>
            <a:r>
              <a:rPr lang="en-US" b="0" dirty="0"/>
              <a:t>3 centers of the Russian language and culture (Mongolia, China)</a:t>
            </a:r>
            <a:endParaRPr lang="ru-RU" b="0" dirty="0"/>
          </a:p>
          <a:p>
            <a:r>
              <a:rPr lang="en-US" b="0" dirty="0"/>
              <a:t>International Competition in the Russian language “Study Russian - learn Russia”</a:t>
            </a:r>
            <a:endParaRPr lang="ru-RU" b="0" dirty="0"/>
          </a:p>
          <a:p>
            <a:r>
              <a:rPr lang="en-US" b="0" dirty="0"/>
              <a:t>6 supported projects under the Federal Target Program "Russian Language"</a:t>
            </a:r>
            <a:endParaRPr lang="ru-RU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729083" y="4868867"/>
            <a:ext cx="4418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/>
            </a:lvl1pPr>
          </a:lstStyle>
          <a:p>
            <a:r>
              <a:rPr lang="en-US" dirty="0"/>
              <a:t>YOUTH PROJECTS, INTERCULTURAL DIALOGUE</a:t>
            </a:r>
            <a:endParaRPr lang="ru-RU" dirty="0"/>
          </a:p>
          <a:p>
            <a:r>
              <a:rPr lang="en-US" b="0" dirty="0"/>
              <a:t>Student associations development program (2013-2017)</a:t>
            </a:r>
            <a:endParaRPr lang="ru-RU" b="0" dirty="0"/>
          </a:p>
          <a:p>
            <a:r>
              <a:rPr lang="en-US" b="0" dirty="0"/>
              <a:t>All-Russian Student Forum (2011)</a:t>
            </a:r>
            <a:endParaRPr lang="ru-RU" b="0" dirty="0"/>
          </a:p>
          <a:p>
            <a:r>
              <a:rPr lang="en-US" b="0" dirty="0"/>
              <a:t>Asian Student Forum (2013, 2015, 2017)</a:t>
            </a:r>
            <a:endParaRPr lang="ru-RU" b="0" dirty="0"/>
          </a:p>
          <a:p>
            <a:r>
              <a:rPr lang="en-US" b="0" dirty="0"/>
              <a:t>Asian Countries Youth Leaders’ Forum (2015, 2016, 2017)</a:t>
            </a:r>
            <a:endParaRPr lang="ru-RU" b="0" dirty="0"/>
          </a:p>
          <a:p>
            <a:r>
              <a:rPr lang="en-US" b="0" dirty="0"/>
              <a:t>Student Congress of the Peoples of Central Asia (2015, 2016, 2017)</a:t>
            </a:r>
            <a:endParaRPr lang="ru-RU" b="0" dirty="0"/>
          </a:p>
          <a:p>
            <a:r>
              <a:rPr lang="en-US" b="0" dirty="0"/>
              <a:t>BRICS Youth Assembly Conference (2016, 2017)</a:t>
            </a:r>
            <a:endParaRPr lang="ru-RU" b="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5" y="4781058"/>
            <a:ext cx="314228" cy="295985"/>
          </a:xfrm>
          <a:prstGeom prst="rect">
            <a:avLst/>
          </a:prstGeom>
        </p:spPr>
      </p:pic>
      <p:pic>
        <p:nvPicPr>
          <p:cNvPr id="29" name="Picture 2" descr="Картинки по запросу сеть netwo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" y="4825214"/>
            <a:ext cx="595715" cy="595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Картинки по запросу образование на русско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7730" y="4807618"/>
            <a:ext cx="558366" cy="709614"/>
          </a:xfrm>
          <a:prstGeom prst="rect">
            <a:avLst/>
          </a:prstGeom>
          <a:noFill/>
        </p:spPr>
      </p:pic>
      <p:pic>
        <p:nvPicPr>
          <p:cNvPr id="1032" name="Picture 8" descr="Картинки по запросу образова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2" y="3711715"/>
            <a:ext cx="841275" cy="653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networ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2" y="2181551"/>
            <a:ext cx="795122" cy="731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1896"/>
            <a:ext cx="583533" cy="760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F122910-382B-4516-A5DE-312195FD3921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1DAADFA4-DBAE-4E84-898F-B74EE82C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 Box 9">
            <a:extLst>
              <a:ext uri="{FF2B5EF4-FFF2-40B4-BE49-F238E27FC236}">
                <a16:creationId xmlns="" xmlns:a16="http://schemas.microsoft.com/office/drawing/2014/main" id="{C3AC1C3C-3CF0-4AB7-83F0-6B1C20448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spc="300" dirty="0">
                <a:solidFill>
                  <a:schemeClr val="bg1"/>
                </a:solidFill>
                <a:latin typeface="PT Sans Narrow" pitchFamily="34" charset="-52"/>
              </a:rPr>
              <a:t>The resource-expert center in Central Asia</a:t>
            </a:r>
            <a:endParaRPr lang="en-US" sz="1800" b="1" spc="3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18D498-CE14-460F-9964-9299DEC1C88D}"/>
              </a:ext>
            </a:extLst>
          </p:cNvPr>
          <p:cNvSpPr txBox="1"/>
          <p:nvPr/>
        </p:nvSpPr>
        <p:spPr>
          <a:xfrm>
            <a:off x="8262491" y="4054427"/>
            <a:ext cx="8526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Great Altai</a:t>
            </a:r>
            <a:endParaRPr lang="ru-RU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E1FB03E-39DD-4E98-B275-52F488FB9732}"/>
              </a:ext>
            </a:extLst>
          </p:cNvPr>
          <p:cNvSpPr txBox="1"/>
          <p:nvPr/>
        </p:nvSpPr>
        <p:spPr>
          <a:xfrm>
            <a:off x="8262491" y="4331426"/>
            <a:ext cx="92711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Central Asia</a:t>
            </a:r>
            <a:endParaRPr lang="ru-RU" sz="12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B9AA89-DDC5-4765-B324-7CF3D806C106}"/>
              </a:ext>
            </a:extLst>
          </p:cNvPr>
          <p:cNvSpPr txBox="1"/>
          <p:nvPr/>
        </p:nvSpPr>
        <p:spPr>
          <a:xfrm>
            <a:off x="6102495" y="1316523"/>
            <a:ext cx="80823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Russia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960B0FB-8CD3-4771-A178-1DD045D13D28}"/>
              </a:ext>
            </a:extLst>
          </p:cNvPr>
          <p:cNvSpPr txBox="1"/>
          <p:nvPr/>
        </p:nvSpPr>
        <p:spPr>
          <a:xfrm>
            <a:off x="6446562" y="3212976"/>
            <a:ext cx="7441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China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928CE20-D446-4449-828F-A416040695BA}"/>
              </a:ext>
            </a:extLst>
          </p:cNvPr>
          <p:cNvSpPr txBox="1"/>
          <p:nvPr/>
        </p:nvSpPr>
        <p:spPr>
          <a:xfrm>
            <a:off x="5336975" y="3764359"/>
            <a:ext cx="67518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India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1618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6D27B9A-1287-43F7-B3A5-BB1AD48492BD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88330B5B-6AB8-4972-AAE9-255DA339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A2ADC5B8-2EAF-4D67-9F77-670C82D1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806489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PT Sans Narrow" pitchFamily="34" charset="-52"/>
              </a:rPr>
              <a:t>University of Shanghai </a:t>
            </a:r>
            <a:r>
              <a:rPr lang="en-US" sz="1800" b="1" dirty="0" smtClean="0">
                <a:solidFill>
                  <a:schemeClr val="bg1"/>
                </a:solidFill>
                <a:latin typeface="PT Sans Narrow" pitchFamily="34" charset="-52"/>
              </a:rPr>
              <a:t>Cooperation </a:t>
            </a:r>
            <a:r>
              <a:rPr lang="en-US" sz="1800" b="1" dirty="0">
                <a:solidFill>
                  <a:schemeClr val="bg1"/>
                </a:solidFill>
                <a:latin typeface="PT Sans Narrow" pitchFamily="34" charset="-52"/>
              </a:rPr>
              <a:t>Organization</a:t>
            </a:r>
            <a:endParaRPr lang="ru-RU" sz="1800" b="1" dirty="0">
              <a:solidFill>
                <a:schemeClr val="bg1"/>
              </a:solidFill>
              <a:latin typeface="PT Sans Narrow" pitchFamily="34" charset="-52"/>
            </a:endParaRPr>
          </a:p>
          <a:p>
            <a:pPr algn="ctr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  <a:latin typeface="PT Sans Narrow" pitchFamily="34" charset="-52"/>
              </a:rPr>
              <a:t>(</a:t>
            </a:r>
            <a:r>
              <a:rPr lang="en-US" sz="1800" b="1" dirty="0">
                <a:solidFill>
                  <a:schemeClr val="bg1"/>
                </a:solidFill>
                <a:latin typeface="PT Sans Narrow" pitchFamily="34" charset="-52"/>
              </a:rPr>
              <a:t>ASU is the base university since 2012</a:t>
            </a:r>
            <a:r>
              <a:rPr lang="ru-RU" sz="1800" b="1" dirty="0">
                <a:solidFill>
                  <a:schemeClr val="bg1"/>
                </a:solidFill>
                <a:latin typeface="PT Sans Narrow" pitchFamily="34" charset="-52"/>
              </a:rPr>
              <a:t>)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0776D66-D0E0-44EF-B449-AB16961867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0607" y="3324563"/>
            <a:ext cx="1879419" cy="18679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C2C6BD-4B32-408E-BEF5-3732409D43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3099" y="5197425"/>
            <a:ext cx="2926927" cy="163792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53D04E4-83D0-4A46-9C4F-D8FA53836DB1}"/>
              </a:ext>
            </a:extLst>
          </p:cNvPr>
          <p:cNvSpPr/>
          <p:nvPr/>
        </p:nvSpPr>
        <p:spPr>
          <a:xfrm>
            <a:off x="395536" y="1341841"/>
            <a:ext cx="6783063" cy="4646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the framework of SCO University in the 2016-2017 academic year Alta State University </a:t>
            </a:r>
            <a:r>
              <a:rPr lang="en-US" sz="1800" b="1" dirty="0" smtClean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enrolled </a:t>
            </a:r>
            <a:r>
              <a:rPr lang="en-US" sz="1800" b="1" dirty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27 students from </a:t>
            </a:r>
            <a:r>
              <a:rPr lang="en-US" sz="1800" b="1" dirty="0" smtClean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partner universities</a:t>
            </a:r>
            <a:br>
              <a:rPr lang="en-US" sz="1800" b="1" dirty="0" smtClean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800" b="1" dirty="0" smtClean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 </a:t>
            </a:r>
            <a:r>
              <a:rPr lang="en-US" sz="1800" b="1" dirty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SCO countries, including 9 students from China, 10 students from Kyrgyzstan, 4 </a:t>
            </a:r>
            <a:r>
              <a:rPr lang="en-US" sz="1800" b="1" dirty="0" smtClean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students </a:t>
            </a:r>
            <a:r>
              <a:rPr lang="en-US" sz="1800" b="1" dirty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from Kazakhstan, 4 students from Tajikistan. Number of students coming to University along the line of the SCO University </a:t>
            </a:r>
            <a:r>
              <a:rPr lang="en-US" sz="1800" b="1" dirty="0" smtClean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 growing each </a:t>
            </a:r>
            <a:r>
              <a:rPr lang="en-US" sz="1800" b="1" dirty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year.</a:t>
            </a:r>
            <a:endParaRPr lang="ru-RU" sz="1800" b="1" dirty="0">
              <a:solidFill>
                <a:srgbClr val="164B8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Training of highly qualified personnel within the framework of SCO University is conducted in priority areas of cultural, scientific, educational and economic cooperation of the member countries of the Organization:</a:t>
            </a:r>
            <a:endParaRPr lang="ru-RU" sz="1800" b="1" dirty="0">
              <a:solidFill>
                <a:srgbClr val="164B8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1800" b="1" dirty="0">
                <a:solidFill>
                  <a:srgbClr val="164B8D"/>
                </a:solidFill>
                <a:latin typeface="Noto Sans Symbols"/>
                <a:ea typeface="Noto Sans Symbols"/>
                <a:cs typeface="Noto Sans Symbols"/>
              </a:rPr>
              <a:t>regional studies</a:t>
            </a:r>
            <a:endParaRPr lang="ru-RU" sz="1800" b="1" dirty="0">
              <a:solidFill>
                <a:srgbClr val="164B8D"/>
              </a:solidFill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1800" b="1" dirty="0">
                <a:solidFill>
                  <a:srgbClr val="164B8D"/>
                </a:solidFill>
                <a:latin typeface="Noto Sans Symbols"/>
                <a:ea typeface="Noto Sans Symbols"/>
                <a:cs typeface="Noto Sans Symbols"/>
              </a:rPr>
              <a:t>ecology</a:t>
            </a:r>
            <a:endParaRPr lang="ru-RU" sz="1800" b="1" dirty="0">
              <a:solidFill>
                <a:srgbClr val="164B8D"/>
              </a:solidFill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1800" b="1" dirty="0">
                <a:solidFill>
                  <a:srgbClr val="164B8D"/>
                </a:solidFill>
                <a:latin typeface="Noto Sans Symbols"/>
                <a:ea typeface="Noto Sans Symbols"/>
                <a:cs typeface="Noto Sans Symbols"/>
              </a:rPr>
              <a:t>energy</a:t>
            </a:r>
            <a:endParaRPr lang="ru-RU" sz="1800" b="1" dirty="0">
              <a:solidFill>
                <a:srgbClr val="164B8D"/>
              </a:solidFill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1800" b="1" dirty="0">
                <a:solidFill>
                  <a:srgbClr val="164B8D"/>
                </a:solidFill>
                <a:latin typeface="Noto Sans Symbols"/>
                <a:ea typeface="Noto Sans Symbols"/>
                <a:cs typeface="Noto Sans Symbols"/>
              </a:rPr>
              <a:t>IT</a:t>
            </a:r>
          </a:p>
          <a:p>
            <a:pPr marL="342900" lvl="0" indent="-342900">
              <a:buFont typeface="Arial" panose="020B0604020202020204" pitchFamily="34" charset="0"/>
              <a:buChar char="●"/>
            </a:pPr>
            <a:r>
              <a:rPr lang="en-US" sz="1800" b="1" dirty="0">
                <a:solidFill>
                  <a:srgbClr val="164B8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nanotechnology</a:t>
            </a:r>
            <a:endParaRPr lang="ru-RU" sz="1800" b="1" dirty="0">
              <a:solidFill>
                <a:srgbClr val="164B8D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86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64EF1B03-9D4B-4C4A-A2A5-73E3260BBE1E}"/>
              </a:ext>
            </a:extLst>
          </p:cNvPr>
          <p:cNvGrpSpPr/>
          <p:nvPr/>
        </p:nvGrpSpPr>
        <p:grpSpPr>
          <a:xfrm>
            <a:off x="-36512" y="842377"/>
            <a:ext cx="9180512" cy="3785169"/>
            <a:chOff x="0" y="762963"/>
            <a:chExt cx="9180512" cy="3785169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FF187875-5A74-4FE9-906C-243903A0FF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0075" t="6602" r="20863" b="8000"/>
            <a:stretch/>
          </p:blipFill>
          <p:spPr>
            <a:xfrm>
              <a:off x="0" y="762963"/>
              <a:ext cx="4653897" cy="3785169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A5F28127-1AB4-49E8-A934-F3A1CDF4B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0862" t="9400" r="20864" b="9400"/>
            <a:stretch/>
          </p:blipFill>
          <p:spPr>
            <a:xfrm>
              <a:off x="4654800" y="900890"/>
              <a:ext cx="4525712" cy="3547180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6D27B9A-1287-43F7-B3A5-BB1AD48492BD}"/>
              </a:ext>
            </a:extLst>
          </p:cNvPr>
          <p:cNvSpPr/>
          <p:nvPr/>
        </p:nvSpPr>
        <p:spPr>
          <a:xfrm>
            <a:off x="0" y="0"/>
            <a:ext cx="9144000" cy="762963"/>
          </a:xfrm>
          <a:prstGeom prst="rect">
            <a:avLst/>
          </a:prstGeom>
          <a:solidFill>
            <a:srgbClr val="164B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 descr="E:\Working\Roma\2013-14\My_Papers\RKKL-2014\poster\logo.png">
            <a:extLst>
              <a:ext uri="{FF2B5EF4-FFF2-40B4-BE49-F238E27FC236}">
                <a16:creationId xmlns="" xmlns:a16="http://schemas.microsoft.com/office/drawing/2014/main" id="{88330B5B-6AB8-4972-AAE9-255DA339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04837"/>
            <a:ext cx="756592" cy="843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A2ADC5B8-2EAF-4D67-9F77-670C82D1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4624"/>
            <a:ext cx="806489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PT Sans Narrow" pitchFamily="34" charset="-52"/>
              </a:rPr>
              <a:t>Association of Asian Universities</a:t>
            </a:r>
            <a:endParaRPr lang="ru-RU" sz="1800" b="1" dirty="0">
              <a:solidFill>
                <a:schemeClr val="bg1"/>
              </a:solidFill>
              <a:latin typeface="PT Sans Narrow" pitchFamily="34" charset="-52"/>
            </a:endParaRPr>
          </a:p>
          <a:p>
            <a:pPr algn="ctr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  <a:latin typeface="PT Sans Narrow" pitchFamily="34" charset="-52"/>
              </a:rPr>
              <a:t>(</a:t>
            </a:r>
            <a:r>
              <a:rPr lang="en-US" sz="1800" b="1" dirty="0">
                <a:solidFill>
                  <a:schemeClr val="bg1"/>
                </a:solidFill>
                <a:latin typeface="PT Sans Narrow" pitchFamily="34" charset="-52"/>
              </a:rPr>
              <a:t>established in </a:t>
            </a:r>
            <a:r>
              <a:rPr lang="ru-RU" sz="1800" b="1" dirty="0">
                <a:solidFill>
                  <a:schemeClr val="bg1"/>
                </a:solidFill>
                <a:latin typeface="PT Sans Narrow" pitchFamily="34" charset="-52"/>
              </a:rPr>
              <a:t>2013 </a:t>
            </a:r>
            <a:r>
              <a:rPr lang="en-US" sz="1800" b="1" dirty="0">
                <a:solidFill>
                  <a:schemeClr val="bg1"/>
                </a:solidFill>
                <a:latin typeface="PT Sans Narrow" pitchFamily="34" charset="-52"/>
              </a:rPr>
              <a:t>under the auspices of ASU </a:t>
            </a:r>
            <a:r>
              <a:rPr lang="ru-RU" sz="1800" b="1" dirty="0">
                <a:solidFill>
                  <a:schemeClr val="bg1"/>
                </a:solidFill>
                <a:latin typeface="PT Sans Narrow" pitchFamily="34" charset="-52"/>
              </a:rPr>
              <a:t>, 42 </a:t>
            </a:r>
            <a:r>
              <a:rPr lang="en-US" sz="1800" b="1" dirty="0">
                <a:solidFill>
                  <a:schemeClr val="bg1"/>
                </a:solidFill>
                <a:latin typeface="PT Sans Narrow" pitchFamily="34" charset="-52"/>
              </a:rPr>
              <a:t>universities</a:t>
            </a:r>
            <a:r>
              <a:rPr lang="ru-RU" sz="1800" b="1" dirty="0">
                <a:solidFill>
                  <a:schemeClr val="bg1"/>
                </a:solidFill>
                <a:latin typeface="PT Sans Narrow" pitchFamily="34" charset="-52"/>
              </a:rPr>
              <a:t>, </a:t>
            </a:r>
            <a:r>
              <a:rPr lang="en-US" sz="1800" b="1" dirty="0" smtClean="0">
                <a:solidFill>
                  <a:schemeClr val="bg1"/>
                </a:solidFill>
                <a:latin typeface="PT Sans Narrow" pitchFamily="34" charset="-52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PT Sans Narrow" pitchFamily="34" charset="-52"/>
              </a:rPr>
              <a:t>8 </a:t>
            </a:r>
            <a:r>
              <a:rPr lang="en-US" sz="1800" b="1" dirty="0">
                <a:solidFill>
                  <a:schemeClr val="bg1"/>
                </a:solidFill>
                <a:latin typeface="PT Sans Narrow" pitchFamily="34" charset="-52"/>
              </a:rPr>
              <a:t>countries</a:t>
            </a:r>
            <a:r>
              <a:rPr lang="ru-RU" sz="1800" b="1" dirty="0">
                <a:solidFill>
                  <a:schemeClr val="bg1"/>
                </a:solidFill>
                <a:latin typeface="PT Sans Narrow" pitchFamily="34" charset="-52"/>
              </a:rPr>
              <a:t>)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EDDE0D6-3342-45F1-832D-A27BC55A3F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746384"/>
            <a:ext cx="4711279" cy="21366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0B11AA2-9CB6-4188-8C80-AA66057CC54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512" y="4746129"/>
            <a:ext cx="3120034" cy="21368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38A5BFB-B83A-450D-8F13-917645819E6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23492" y="4744243"/>
            <a:ext cx="2340596" cy="21409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27266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146554" y="1312880"/>
            <a:ext cx="4341114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25" b="1" dirty="0">
                <a:solidFill>
                  <a:schemeClr val="bg1"/>
                </a:solidFill>
              </a:rPr>
              <a:t>14-18 сентября 2017 г.  Барнаул – Горный Алтай</a:t>
            </a:r>
          </a:p>
        </p:txBody>
      </p:sp>
      <p:sp>
        <p:nvSpPr>
          <p:cNvPr id="1031" name="AutoShape 7" descr="http://www.asu.ru/files/images/2017/09/closing/10.jpg"/>
          <p:cNvSpPr>
            <a:spLocks noChangeAspect="1" noChangeArrowheads="1"/>
          </p:cNvSpPr>
          <p:nvPr/>
        </p:nvSpPr>
        <p:spPr bwMode="auto">
          <a:xfrm>
            <a:off x="47625" y="-99392"/>
            <a:ext cx="228600" cy="2286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425"/>
          </a:p>
        </p:txBody>
      </p:sp>
      <p:sp>
        <p:nvSpPr>
          <p:cNvPr id="1033" name="AutoShape 9" descr="http://www.asu.ru/files/images/2017/09/closing/64.jpg"/>
          <p:cNvSpPr>
            <a:spLocks noChangeAspect="1" noChangeArrowheads="1"/>
          </p:cNvSpPr>
          <p:nvPr/>
        </p:nvSpPr>
        <p:spPr bwMode="auto">
          <a:xfrm>
            <a:off x="47625" y="-99392"/>
            <a:ext cx="228600" cy="228600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425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74BCA80-117E-4D29-B946-B8F794048464}"/>
              </a:ext>
            </a:extLst>
          </p:cNvPr>
          <p:cNvSpPr/>
          <p:nvPr/>
        </p:nvSpPr>
        <p:spPr>
          <a:xfrm>
            <a:off x="0" y="-27384"/>
            <a:ext cx="9144000" cy="1508105"/>
          </a:xfrm>
          <a:prstGeom prst="rect">
            <a:avLst/>
          </a:prstGeom>
          <a:solidFill>
            <a:srgbClr val="0A6FA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III International Educational Forum</a:t>
            </a:r>
            <a:r>
              <a:rPr lang="ru-RU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/>
            </a:r>
            <a:br>
              <a:rPr lang="ru-RU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</a:br>
            <a:r>
              <a:rPr lang="ru-RU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«</a:t>
            </a:r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Altai-Asia</a:t>
            </a:r>
            <a:r>
              <a:rPr lang="ru-RU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2016 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: 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Eurasian educational space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–</a:t>
            </a:r>
            <a:b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</a:b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new 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challenges 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and best practices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»</a:t>
            </a:r>
          </a:p>
          <a:p>
            <a:pPr algn="ctr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22-23</a:t>
            </a:r>
            <a:r>
              <a:rPr lang="en-US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th</a:t>
            </a:r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September, </a:t>
            </a:r>
            <a:r>
              <a:rPr lang="ru-RU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2016</a:t>
            </a:r>
            <a:r>
              <a:rPr lang="en-US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.</a:t>
            </a:r>
            <a:r>
              <a:rPr lang="ru-RU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Barnaul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BFB4404-57BD-444D-B9C5-ECAB90FF7CCE}"/>
              </a:ext>
            </a:extLst>
          </p:cNvPr>
          <p:cNvSpPr/>
          <p:nvPr/>
        </p:nvSpPr>
        <p:spPr>
          <a:xfrm>
            <a:off x="161925" y="1514593"/>
            <a:ext cx="8784976" cy="680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75" b="1" dirty="0">
                <a:solidFill>
                  <a:srgbClr val="00487E"/>
                </a:solidFill>
              </a:rPr>
              <a:t>more than 40 foreign experts - scientists and teachers from universities in Austria, India, Pakistan, Afghanistan, Armenia, Tajikistan, Kazakhstan, China, Mongolia, </a:t>
            </a:r>
            <a:r>
              <a:rPr lang="en-US" sz="1275" b="1" dirty="0" smtClean="0">
                <a:solidFill>
                  <a:srgbClr val="00487E"/>
                </a:solidFill>
              </a:rPr>
              <a:t>Uzbekistan and </a:t>
            </a:r>
            <a:r>
              <a:rPr lang="en-US" sz="1275" b="1" dirty="0">
                <a:solidFill>
                  <a:srgbClr val="00487E"/>
                </a:solidFill>
              </a:rPr>
              <a:t>Kyrgyzstan. Specialists from 29 universities of the Russian Federation from Moscow, St. Petersburg, Tomsk, Simferopol, Bryansk, Ulan-Ude, Orenburg, Abakan, Omsk, Chelyabinsk, Krasnoyarsk, etc.</a:t>
            </a:r>
            <a:endParaRPr lang="ru-RU" sz="1275" b="1" dirty="0">
              <a:solidFill>
                <a:srgbClr val="00487E"/>
              </a:solidFill>
            </a:endParaRPr>
          </a:p>
        </p:txBody>
      </p:sp>
      <p:pic>
        <p:nvPicPr>
          <p:cNvPr id="4" name="Picture 2" descr="http://www.asu.ru/files/images.41/2016_09/IMG_9990.jpg">
            <a:extLst>
              <a:ext uri="{FF2B5EF4-FFF2-40B4-BE49-F238E27FC236}">
                <a16:creationId xmlns="" xmlns:a16="http://schemas.microsoft.com/office/drawing/2014/main" id="{700AC3C3-6DEB-463A-98C1-FE169192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01" y="2216350"/>
            <a:ext cx="3429000" cy="228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su.ru/files/images/2016/09/forum_16/plenary/107.jpg">
            <a:extLst>
              <a:ext uri="{FF2B5EF4-FFF2-40B4-BE49-F238E27FC236}">
                <a16:creationId xmlns="" xmlns:a16="http://schemas.microsoft.com/office/drawing/2014/main" id="{0BACC0D7-D7B1-4F18-BF8C-C999267B7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63" y="4398135"/>
            <a:ext cx="5264115" cy="2338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su.ru/files/images/2016/09/forum_16/plenary/35.jpg">
            <a:extLst>
              <a:ext uri="{FF2B5EF4-FFF2-40B4-BE49-F238E27FC236}">
                <a16:creationId xmlns="" xmlns:a16="http://schemas.microsoft.com/office/drawing/2014/main" id="{61894242-6758-4859-A86A-BEABE3E0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3" y="2507224"/>
            <a:ext cx="3529857" cy="23563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su.ru/files/images/2016/09/forum_16/plenary/75.jpg">
            <a:extLst>
              <a:ext uri="{FF2B5EF4-FFF2-40B4-BE49-F238E27FC236}">
                <a16:creationId xmlns="" xmlns:a16="http://schemas.microsoft.com/office/drawing/2014/main" id="{8E8B60CD-5212-4D30-82A7-BCB91E98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9" y="4502350"/>
            <a:ext cx="3196603" cy="21110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asu.ru/files/images/2016/09/forum_16/section/53.jpg">
            <a:extLst>
              <a:ext uri="{FF2B5EF4-FFF2-40B4-BE49-F238E27FC236}">
                <a16:creationId xmlns="" xmlns:a16="http://schemas.microsoft.com/office/drawing/2014/main" id="{1891CFEA-7DDA-4BF2-BAE1-B7C06CAA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54" y="2348313"/>
            <a:ext cx="3097713" cy="2269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22179033"/>
      </p:ext>
    </p:extLst>
  </p:cSld>
  <p:clrMapOvr>
    <a:masterClrMapping/>
  </p:clrMapOvr>
</p:sld>
</file>

<file path=ppt/theme/theme1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6832</TotalTime>
  <Words>1581</Words>
  <Application>Microsoft Office PowerPoint</Application>
  <PresentationFormat>Экран (4:3)</PresentationFormat>
  <Paragraphs>238</Paragraphs>
  <Slides>17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6_Тема Office</vt:lpstr>
      <vt:lpstr>1_Тема Office</vt:lpstr>
      <vt:lpstr>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Бутина Анастасия Васильевна</dc:creator>
  <cp:lastModifiedBy>Home-PK</cp:lastModifiedBy>
  <cp:revision>890</cp:revision>
  <cp:lastPrinted>2017-03-20T10:42:27Z</cp:lastPrinted>
  <dcterms:created xsi:type="dcterms:W3CDTF">2016-11-09T01:25:27Z</dcterms:created>
  <dcterms:modified xsi:type="dcterms:W3CDTF">2017-12-09T16:28:31Z</dcterms:modified>
</cp:coreProperties>
</file>