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7" r:id="rId2"/>
    <p:sldId id="313" r:id="rId3"/>
    <p:sldId id="314" r:id="rId4"/>
    <p:sldId id="315" r:id="rId5"/>
    <p:sldId id="317" r:id="rId6"/>
    <p:sldId id="296" r:id="rId7"/>
    <p:sldId id="269" r:id="rId8"/>
    <p:sldId id="301" r:id="rId9"/>
    <p:sldId id="302" r:id="rId10"/>
    <p:sldId id="304" r:id="rId11"/>
    <p:sldId id="303" r:id="rId12"/>
    <p:sldId id="318" r:id="rId13"/>
    <p:sldId id="300" r:id="rId14"/>
    <p:sldId id="283" r:id="rId15"/>
    <p:sldId id="287" r:id="rId16"/>
    <p:sldId id="312" r:id="rId17"/>
    <p:sldId id="319" r:id="rId18"/>
    <p:sldId id="308" r:id="rId19"/>
    <p:sldId id="289" r:id="rId20"/>
    <p:sldId id="281" r:id="rId21"/>
    <p:sldId id="279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UJAN SINGH" initials="SS" lastIdx="1" clrIdx="0">
    <p:extLst>
      <p:ext uri="{19B8F6BF-5375-455C-9EA6-DF929625EA0E}">
        <p15:presenceInfo xmlns="" xmlns:p15="http://schemas.microsoft.com/office/powerpoint/2012/main" userId="18eb6dd1766ba3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MoU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A58DECEA-DD0E-4D02-B2ED-CF8848DC4CB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r>
                      <a:rPr lang="en-US" baseline="0" smtClean="0"/>
                      <a:t>17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Europe, </a:t>
                    </a: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83041232749154E-2"/>
                  <c:y val="-9.15074510314311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Africa, </a:t>
                    </a:r>
                    <a:r>
                      <a:rPr lang="en-US" sz="1800" b="0" i="0" u="none" strike="noStrike" baseline="0" dirty="0" smtClean="0"/>
                      <a:t>2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FA201B-3A3C-4BE7-93BA-2F33FCDF24A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r>
                      <a:rPr lang="en-US" baseline="0" smtClean="0"/>
                      <a:t>23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1409491152315644E-2"/>
                  <c:y val="2.68595041322313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Australia,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1275527051054105"/>
                      <c:h val="0.1940082644628098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7832952332571341E-2"/>
                  <c:y val="2.066115702479345E-3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Europe</c:v>
                </c:pt>
                <c:pt idx="2">
                  <c:v>Africa</c:v>
                </c:pt>
                <c:pt idx="3">
                  <c:v>Asia</c:v>
                </c:pt>
                <c:pt idx="4">
                  <c:v>Austrlia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21</c:v>
                </c:pt>
                <c:pt idx="2">
                  <c:v>2</c:v>
                </c:pt>
                <c:pt idx="3">
                  <c:v>22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MoU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Standard MoU</c:v>
                </c:pt>
                <c:pt idx="1">
                  <c:v>Joint Degree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2014-15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Student Exchange</c:v>
                </c:pt>
                <c:pt idx="1">
                  <c:v>Interns</c:v>
                </c:pt>
                <c:pt idx="2">
                  <c:v>Phd</c:v>
                </c:pt>
                <c:pt idx="3">
                  <c:v>SURGE</c:v>
                </c:pt>
                <c:pt idx="4">
                  <c:v>TAMU</c:v>
                </c:pt>
                <c:pt idx="5">
                  <c:v>Indo-Shastri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21</c:v>
                </c:pt>
                <c:pt idx="2">
                  <c:v>11</c:v>
                </c:pt>
                <c:pt idx="3">
                  <c:v>3</c:v>
                </c:pt>
                <c:pt idx="4">
                  <c:v>11</c:v>
                </c:pt>
                <c:pt idx="5">
                  <c:v>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8610560618124983"/>
          <c:y val="0.17765519799155538"/>
          <c:w val="0.27984609878310668"/>
          <c:h val="0.7695831403427498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808D5-D433-4F0F-AB67-0636B5BC3443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8A3CF-CE0C-41FB-8355-2717634A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17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8A3CF-CE0C-41FB-8355-2717634A9E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98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8A3CF-CE0C-41FB-8355-2717634A9E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IITK-IR Presentation -MIPP Conference-2017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CD9D-A231-4C6D-BECE-063238BF1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7.gif"/><Relationship Id="rId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7.gif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50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bAAACAgMBAAAAAAAAAAAAAAAFBgAEAQMHAv/EAEIQAAEEAQIDBQUECAQGAwEAAAECAwQFEQAGEiExBxMiQVEUMmFxgRVCkaEWI1JigrHB8CQzU3JDY3Oi0fFEkuEl/8QAFAEBAAAAAAAAAAAAAAAAAAAAAP/EABQRAQAAAAAAAAAAAAAAAAAAAAD/2gAMAwEAAhEDEQA/AO46mpqaCamprGdBMj11XnzYlfEXLnPtsR2xlTjhwBpK3L2itxbP7D2vCVc3J6ttH9Wzjrxq0Pj7But0vom9oNmpxoHibqopKWkf7iOp/vOg2zO1ZiZLVB2dTyr2UnqUHu20j14iNYDPabenidkVtCyeiEJLrg+eiKdx7Z2ioQYtauFDSkqcfQwG0JwceeFL+aQda9x75r1MMCmlTHX1JU837IwlQdSkZJJXgcPxB8tBTPZjPl+K43vePqx/8dYZH4c9a5/ZVs6FCXLups9TTYy5IkzCMfPQHcG7LCO89a2SGYbxYS0wpqStZaWlQCigAAEHjSefXA1evLu3erVRXp8aZLgr9oK+4S0haWynGQpR4iSsch6ddAUj9ke03Y6Hq2RYNJcHEh5iYeY9R5ag7MJ0PJp97Xkdfo+sOj8OWrGyHLBG4ZtcZRajsoDz0RTKcIcKlJIQQeSfCD9Toru/cDtY8xAgy4DcqSQgpkOFCkBXLvAcEYHxGgBKj9ptGcsS62+ZHVDqC0v+esRO1ZqDLRB3nTyaOUropR7xtXxBGjFfvdlMKK5YxJCA74Q8zh5KiMczw8xnIPTzGijn6PbtjuRX0RZ4RycZdT42z8QeaToCldPiWMNEuBIakR3BlDjasgjVnI1zKTsC320+ub2e2pjoJ4nKyUSppz5Hy/8AWr+2+0RLtn9h7shmmuB7oWf1T+enCrQP+prGs6CampqaCamprB0Hh51DDanHVpQ2hJUpSjgAeuuW2V/ado1jJpNoyDDpmDwzbUA5X+6jU3JYTe0a7f2tQSe4pYhH2nOTz4z/AKafXppzZqa3ae034dc8itYZZV/iSnJSrHvn9o50G3bm3KfZ9UqPXNIYaSOJ55ZHEvA95R14qN0xbu4eh1iO9YYaDi5KlcIVkkJ4B94clc/hrm4lW0lx2PMXJSlpoKVXKcVJS94SVKOcErTyV3XofPTLtulkVsasunreExBixlJPA2UoeaWeJRXxY4eeMJ6J5jQY37TSRax5VYgS500hqOmS8cRnUHjDiBggDGQoefLWqNtVxf8A/UtJRp0IQtDo8Jy25zKck4BSrjwcHkrljVz9KrjdDqmtlV7YioJSbeeClvP/AC0Yyr58tbmuz8WJS9u+2k3DvXuclphPwCE9froFyPf7Dp30t/abtxKKeDu2mO94/ClBGAMdEJP01fkbgrJjLqY+ybiY28vjVxRQghWAMp4jy6Dp6aYqyds2qs0UtY5WR5qiUpYYSkKyB0OPPRfcN1F2/UvWU3jLTIACEDKnFE4CUjzJPLQJ8Pd8evW4+vZt5DK0gKUmMF8WCT90+qifrqvYb22ZuBbbUuzdrJzIUEmSyUKRxDBSoKGCDyOPgDpm2pu+PuR+VGTBnV8uKEqXHmtBCylWcKABPLII1ndbu1GEMtbo+zkpfJDYlJT4vXGgCSNkV9kFSqt2M4w4wwhtaVHxd2SFJKkn3VDhz8UjQa2rZ7CFuIouKXHV3qWIzyge5bOEhLmOLK1KJPqE6O/oExFQJWzLiTUKWApKWld9HX6ZQTjHy14O6rzbDiW96QEuQicC3gAlA/6iMZT89AR2fNuZT0hL44q9pwtBUhYU8lafeAUnktOeWeR5HRLc+2ardNcqFbR0uJGe7cx42z6pPlrbXJjsUCBt7uX2w0VRipzKXFepV8T1OkCPa7h+1o80vhCgsxphfSEtl7BPdpAPNA819Rjz54DxAvLTs1sY9Nup4zaJ48EKzIwpoj7q+uupxpDUpht+O4lxlxIUhaTkKB6HS42qn39t9xiZGUplwAOMOpKVtHyUP5hXmOelGinzOze+Z25dvl6gmEismr5dyc/5aj6c9B1bU1gc9Z0GD0OkLtR3BOisRdu0A4ri2JQ2endN9FLzp1sJseugvzJjgaYZQVuLV0AGud9nDDu6dxWO+ZyVBpwmPWNLHuNg81fM/wDnQOW0duQ9q0jFXB91sZccIwXF+ajpE3hZybubKYKkQWYKk9y4+so9mcJ8MhxOOhxhPl1z1Guj3FYi2ieyPuuIYUsFxKDjvEj7pPp00mUuzBSt2Mvc82LJYS4XEPBKuIMYOW3ConiRjHh8saDbNdY2pAl2u5VJTHMjvY8JpzvQXjzyklIVkk/LnrxBoJ285DdvvBstQEnihU4PhSPJbv7Svh0Gsbagu7xtG903LJTAa5VEFY5JT/rKH7R5YHlq7abg3BK3HKq9swYixXNIclGYsp7wrzwpRj5HmdBd3bbWVWa2u29BjvTZqlttF9fA2ylKckkDr8taqHcFk3apot0MMMWK0FcZ9g5alpHvcIPNJGRkfHStf7w+0XasMV0pndFdPSfslQytxJSQvCuhRwknPw0U7RLHbkxuFX2bEubaBQcYhV6z7QkkcwSk+EEHBOdBU29tuu3LsCTHLbbc1cqQfam0+ND4dV4grryPTnrzWSr69O2q+0qJ7S6+X3k6U6gBtwtpUEkc8nJKT9Nb6el3gqEiNXCs2tABJDDSTJdJPMkk4AOiX6CzXvFZbwvJCscu7cSyB9EjQZ3QZtZvKruotVLmxhDejyjFAUU5UkoyCef3vx1o29WouVWu5NyV/CuTxNMR5jYPs8ZHTkehVzJPy1u/QWWwoKrt33kdQ6946l4H6LB1odib7qW1pL9duOKoFKmnkmM6oH4jIPLQatqbgj7f7M9vvSwp996OhuLGZxxvKxySn4+p1aqdy3q9wRqjclJHit2LLjkYtP8AGUJTjiS4COviHTQnZDG0nb5BjxplbaxEqDdVOcIDJV1U2knHPHUa229/Bq+0R+duVaoEaDALdep0ZEkqILhQR5jCRjrz0Fiw27Y7RkPW+ymg7HcPFLpicIc/ea/ZV8PPVquRRb/js27aVoca4mpDK0jjSr9heR0B546HQ2035uCBCRfPbaLFClQ7wPPASlJPRQR0HyJ1svY7u2pad60MdZhyEJVawAnBW31DoH7afP10AeratqiRGVCnLdbhRy4ZFmeAvt5IUVnmUoJ90HJByenLTfJYqe0fZ6mljDbyfTKmHB58/wCyD8dLk6glyKuRZIktWjXBwUiUJPh71XvOeoGR1yOWmja+3rSpk+0TrZEpTrCUSG0scCVLTySscz4sZB9eXTGgEdl99OcEvbF8QLaoIQV5z37XRKv7+Gn4dNcy7To8jbN1X76rGyr2f9RYtJ5d60eh+n/jXQ6qxj2tbGsIauNiQ2HEEeh0CD2yypMyLVbVr1hMq6kcBJ6JbTgkn8dPNFVs0tRDrYww1GaDY+OPPSMwkXvbQ84oAs0cEJSPRxZ6/wA9FO1t+/jbQdc2z33tIdT3qmBlxLfPJT8c4+mgdBpD3pxbm3JB2gwpQiJSJlopJwS0D4G/4jnPy1T7HrK8Gz5Uzdbj4ZZcKmHZPJfdBIJJzzIznBOiHZo2bIWe6n04et3/ANTn7rCOSAPn10Fq03tDq7dyoiVc+aqK0kvmE0FJYz7qSPkPLS1K3ZWzty1VrtZanrd5wQptctBQtbPXiXnoUdQfiRotctS9kXVjuWKz7XTzQldkyCA6wpIwHEZ5EY6p5axuO3rI9RE3FR1za7q2SmNXOFrhcJc9fgMZPy0Gb2zn7h3C/Q7WW3GXGQE2NtwcSmATkNo9Vdflpi2vtat23FLcJBW+74n5TvN19XmpR1Nn7dj7bp0Q2j3r6j3kmQr3nnT1UT56OAYGBoMY1qmSG4kV2S8QG2UFaifIAZ1uOlferpmpibcZVh20WQ7jqmOnm4fryT/FoLGxLKVabYhyLAETQCiQk9QsddH8c9KdHPjxtyvwmFpVDtmRPgrT0JGEuJH/AGH6nTboAm59r1m5YgZsWiHG+bMhs8LrJ9Uq8tK8CTIpbmJtveIbsIzq+OqsXUglS0/cWP2/Q+euh6Cbv27G3NTOQXz3bo8cd9PvMuD3VA+WgU922MaRvONX7near6SE17Y33x8M5wHHP4I648zq4O1DbD8lEdtUl6M64GTJEdXcAqOOajy1Ntpgb3qm29017D9tTPliShxOQlwfeHwUMHQ+/LW9UP7T27DQ3XMvBE+eWuFtnhPNDY+8vP0Ggu7OSdrbnmbScUTCeSZlWT91BJ7xv+E4x89PoGNIfaWwuprq3csJClyKN0KIKubjKhwrST+B+Y0dur1xnZsi8qmvaF+yd+yjrnlnQFLiuj21bIr5ieJiQ2W1j4HSJ2RSXYBu9pyVFTlNJw0T5tLyU6FdjG+r7dNhYRbfhkNNNpcS+hAT3ZJPI4658vkdE5+KLtmhSEkJau4Kmlj1WgjH9NBnsjPtlrvG0UBxPWymeXogcv566RrmnYvKjRthybSW6hlt2a88+64cAc8ZJ/DTpB3RRWMlMaBbQ5D6vdbbeBJ+WgA9sExyNsWczHGXphRGbT0JK1AYGh+8I8ug2fRQ4a5UesirbTZPxDhxthKeZGPU9cavdphS85tuGvml+3az/CCr+mim491VlM+ivfakTJj6cphRWC6tSemSOgHxPLQAo+waC5r23Yd1ayoDykrUDPU628kHISeLPLWyM2m37UHU8OIu34KW2kjoHXfP6JRqtsauWndcudCoJ1FWqihPs76glLjpUSVBCSQOWNEezwd/Y7qnqxxP2y0Y9A2kIH8tA1z5keuiOy5rzbEdpPE44s4CU6Wo+751k2ZNJtqbMhY4m5C3UNB4eqATk/XGi26dvxNzVaq2wcfTGWoKWGV8JVjoD8NDKKeqtgWsefMC4tU73TUt1IHh4QeE45Epzjl10F/bu5Yl4uRHS09EnRSBIiSEhLjeenwI5HmNJz9wWdybtu1ALXXts1kBHF7zq+eB81FA+mtqbQTbPZG4mGRHl2wXHkIB5LbLZXz9cKSMHyzpHuJllWxrh2tjrflo3WpSmlI4uPDaijl6dD9BoGC0ku0GzK2Q5hydtOwSw7jl3iCME/xIUD89dGuty1tJVMWFg4UofKUstoHEt1ShkJSPM64ZMtbm32XvCXfxjHkOGESnuyjiOVDOD54x+A10KnUmRuppNmkvfYdEy/HZV1Lix4lgeuEgfXQGFbxtmkB6Tsy3bjdStK2lrSPigKzphobqDf16J1Y93jJJSQRhSVDqFA9CPTSt+mrsvs8RuGCqMJLnClXMqbiqUoA8fmeEHn0zovtHbAoHZkr7Relu2BS4+ClKW+881JSOmf6DQCpYNL2ow3kDEe9iKZc59XWuaf8AtUdb5uyFvW8+fD3DZVrUxSXHWIfAkFYGOIlQPkBrX2lZYf2zPbOHY9u2lPyWCk/kdV+1VlxaKhbn2q5WiQpE1it4uNaSnlnh54yMfXQDtsrXa3d9tsXEu7plQwlct8JV3TpJCkcQAB5fy0c7J3lHZ7UJzm5XPuw1Z6+BZA/LGpsu/wBpcqehQiufB5QnmSy4r44PM619nKyix3ZFA8DNuspA/eSFHQOUeMzGSUR2W2klRUQ2kJBPry1zztfzFl7TtUclRrZCCfIJX1/lpslbsqYs5UN9x1LgJQkhpRDiwAShJHVQBBxpP7a5QkdnaJzSHEESmXGw4nhUk8XmPLQa+yJAT2czYgS+tyPLfbWiOQHMhXROfPVza0az+3m5M9m2gxwVIajPqQ4F/vLUOnyT66pdmsZZc3xRB5TTgslrS4jqgOg4I+WNaYaYUG1r4E12AiwhuoU7LYmrkPyOE4/ywMpyeuemgP8AaXht3bMtRGGLhoH+IFP9dW77btsvcI3Bt+xZZmeziM5HlM8bTiAri6ggg51V7XojkjYk1+PyfhKRJbVjmkoUDnVTcO6JbtTtn7OnM1rF2AlyxcAX3HhBwB0yefM8uWgL7bvLt/cEum3BDgsPMxkSG1xHVKCwpRHQ9Omq3Z3liw3VBVgqYtlryPPvAF/11729E2tRzwqPbNyrWb+r79+Z3rr2OeBz/LVePmk7UpKFAiPew0rbP/Oa5EfVKvy0DpKd7lhx0jIQkq/DXCLTdaKuvpxMRJcRKhSJbaWgDxynFkBavXhGcfPXeVpC0lKhkHkR6jXNNv0iXpMirS8hm4oX3Ex3HW+NDsV08SQpOeafLPUFOg27UZak70htcKQzU0LHsqEjkC77xx/CNerGuXH3fbQEngctm27GvcPQSWcBQ/Dg+mdWYW3rmgdiW0NqPKktRjEkwmnCA4yFZb4VqHvJyRzHMHy0Qaj2d9uOusptauth1qXFNoecSp15xYCfukgJAB8+edAuzq5y1sayhsGQZk+T9q2yUq4g0hHJDefMZwP4SfPRPdYbrt/7WlsjBmIfhvpH3m+FKhn5f11ct4dnUbsc3BW15smJUREaRHaWEut8BJSpOeRBzzGR01Tsam53JJNu7ENeuJFcar4r7gK+NzHEtZTkA4AAHPQcy2zeQ7CD9kRQ4e8pn2bBC0kJX3Yy0sfEDkT8tdo7PJTkzZFJIeOXFw0cR9eWNI+4qN6kqHnAiOq8tGU1ldFiowiOgjmAo81HHMqPoMDXSNu1op6OBWoORFYS1kfADOgW+0rL722oLYy6/btKSPggFR/IaJbt3FNpn62JV1qbGZPdWlDKn+6ACU5Ks4Pw/HQqao3fajCjo5x6KKp930713wp/IH8dE9zUVZuGZG7yzdh2UDiLLkWQEuN8WMnh+g66ASzUbk3BuSqt76PBrI9YtbjMdlZeccKklPiXyAH01t7PAVWW7ZOfC7bqCT/tSBrRS7on1Vhc1N/JZsE1UQSjYMgIJQc+FaenFy8tWuydlX6INznM95Yvuy1Z/fWSPyxoKd/XWMSylWkRJVEjKW+S1YBC0EpwshJbIBIHroZ2tvosOyuI6yt1YlOx1Nl7HGriOeePPXiIamZup4blhMNIlcfCh6MtoBzjwlIX0cKkjJGrna2hLzm0qVgBIkWrZ4AMDgQOn56DMYmj7Z5TJ5M3cEOJP76Cf/3WdzfadZdzvs61cgQlshxyU+EIYirJOeqcuZHMAHlg5PPWO2ONJgsVW7K9sKlUz5UodOJtXIj+/XV6/jq3bSVdpSQI8p2UgDvJDxSI7ShlRHI+LyzjI0DLXPQdwUCVNve2Q5LRQXCnHeDoTj46VNgxIph2e0LWO1J+x5PC2h5PEFMryUHB+GR9NNm3oUqugJjSlxSEYDbcVooQ0jGAkZJJ6deWlfeJVtfcsLdzKSYTiRDtAkdEE+Bz+E9fnoA19TwrSycoNkVMCLJiuodl2gQEiKtJylIx7yj6eQ01712/LuKBgxngLmvUmRFfAwC6kcx8ldNBauh3bROT423n6lyBKlLltypRUV+Png8I5/PPTUgyrvb+8oFfY2xunbRtRkMNMhsRAk8nEjyTzIOTnQNW0Nwx9zUjVgwC2vPA+yr3mXB7ySPIjVTdG35UyZHuqJ5Ee5iJKUFwfq5DZ5ltePI+R8tCbqps9s3D+4tsR/amJJzY1gOC4f8AVb/e9R56Ydr7ordywy9XuEOt8noznJ1lXopPloKFZveuW+mFdA09njKostQHF8UK6KGmdtxDiAttYUkjIIPXVK0p623aDdnBjy0DoHmwrGucJp9uxe06ZWzEsR4CaxDrbDkgoQFleCQM9caDq3EPUaWbje9PXyRBjOGws1HCIMPxuE/HyT9dKkql25K39U10ANPQnIMhx9pmSpSSoKRwlWFfE6fqmgqacH7Lro0YnqptvCj9eugD7dop71sdx7mLZsi33caK2ctwmz1AP3lHzPw0T3buCPtqjfsZAK1J8LLI6uuH3Uj5nWNzbnq9tRA/Zv8ACpZw0wjm46fRKep0u1FXYbstmNwbkjqiwox462rX1Sr/AFXP3vQeWgJbCopFNUOv2agu2sXTJmr8uM/dHwA5aS4tHVp3RLhb/pmHJtpKU9DsOLibeGAA16pIGOXno3YW24rzeMur27OYrfshtKnG5jPF7YpfnjqEDHUeZ1S3JXbx3RHi1NvWQYbSJKHlWkaSSWgnmVISQCFY886DO9qGsrKyLtTbcNmFI3A+GnFNp590jmtR+WcfXT4iOmopG4kIso9nZDbIeVhBIGBn4aVNoH9Kd0TN1uBRgxkmFVcX3kg/rHR8zy+miO95FQ+y1WXj7ceI9xKMovBIYdRhSQR8RxHn1xoBu2KCdGtGnZzbsJSOIlqtUlMNXwKc5/IZ1VsMXvbLAjAZapYSn1n0WsgD+mr200V9JSWN9KMUpClrVKik90tsYxwJJ5D4euqXZEw5Yu3e7pSOF23kYZSeqWkch/fw0D/YwY9lBfhTWw5HfQUOIPQg6512ayHdtX9lsaaoqSwTIrXFffaJ5j6f+ddNPTSD2obfnPoibm2/4bepJWEjn37XVSCP789ALuJt3Ct4T1vPaj8DxK5L/gZS2kZWptoHkOYHEsk5PTXQmVw72oJU2p2HKbI4XWynjSeXQ+uk4SajdtdX7xhwDOfYSlpUZR7zuUlQK8I6FQ1iLNfoGZe4ZHtJgKfcQph4lLjoUsFCkIPTAKkhIxnQe9rznto27ez7p4rjODiqJi/+IjzaV+8nlj1GqMGxtafcm4CvbkyddTHx7O4jAYLAGEDvD7oHMkdc6bb2mqd60bQU6Vsrw7Glx1+Js+SkqGl+u3FP2hKap95uByKs8EO5A8DmPuu/sq+PnoPLNjuqk3HVsW8qJYKuXFBUJlBR7GEjJUlXPKRkA589G9x7LrrmUmey49XWqPcnQzwufJXkofPQXclmaXfMW6sK6ZJrBA7mM/Ea70IcUrKsgdMjh5/DVafBtr6NN3PauTqluJGWayGw7wuI5ZK3MciTgeHngaAkmTv2kIRIgwb+OP8Aix1+zvH+E5BP11ol7tjOq4b7ZNsHh0SqGmRy/wByc6ttbkkUfZnFvLZXtc0RELKVYSXnFdE8hrO3t228q7i1F9SNwHpURUllxqTxgpTjIKSkYPiGgpxN2xmVcFHsm2LpGMJhJYGP9ysa3ql78uyURoEKgYI/zZK/aHf/AKpwB+OvW596WdbaWECnohYKgREyX3FSe7wlWcADhOTyOrFhfv2nZu/e0rvs8hcJT7ahhXAoDJHP6jQbtu7Kr6aWqwkvPWdsr350whTgHokdEj4DQSfd7str60i7eEOL9iuI4osgErmhQJznolPXB58/lqpFbuNq+ybkYesLqunxUKsmXF8bzSsZDiBjGOZBSNb9rXEe/wB/SbukYf8AspdcGZMtxBQhTiVZTjPUgZ0Ayz3J9tbpojW1M2LuiI9wyIrwwExz7/EropPTB9dG912EjdVsvZtG8W0JSFW8xBz3DZ6Np/eV+WNeLLcE3dNi7WbGDSS2C3LvFJyhj9xv9pX5Dlpn2rtuJtuvMaKpbz7quOTKd5uPr/aUf6aDdJfr9s0iXFJDECKhKPCOTac4yfhrTb7brLpxqYpHdTW/EzNYwHUehz5/I5GlawntblYWzdsyWKyW4uIgxHVHgwvgIe5YSScYHM6OWFkjZG2ZEq4nGWzGHDH4khLixjwoJ6E/HGgWO01+TuG1rNh1zxC5QD9hIxzbaT05fE5/LXRKivj1VZFr4ieFiM2G0D4DSX2YUU3/ABe6r8Zt7Y8QR/oM/dSP79NP46aDOsHWdTQco3DBm9m149uWjjl+imHNlCQcd0r9tP46bokurvYrO669L1iWmD7KwkjLavMAHkFnkCTpkkx2pTK2H20ONOJ4VoWMhQ9CNcusqa27N7B+42syZtA6eKZVgnLPqpHXloDKpl7TPw0IDE21nKU89VtHhQ0ynyQr7uM9SPEfTyaWlxLqEuPMjg8SAJEN/BUji8lDpoXtm2pdxNyb6gWiRLdaS24HFeJvHMII+6Mk6G7dZtVPJQ8xIhOlxUq1lupADy+iW0eqQPP0SPXQaxte92usubLnodgk5NTYElCf+mvqn5a8SN+wm2HKvetfJo3pDamyXfG0sEYPCsfPz0RqN0zU1bU24ihceSsJhuxgSuRknH6rqnIGep5aNtLq9xwVd4wiSxxFCm5DOClQ8iFDkdAm7S2o1IXXPPblRd1VYAYLLbYSELxyK8E8RA6aM70q7RdhU3m347UifAWtCmHXOAOtLHMcXlggHWl/s122pwuQGpNa6efFBkra/IHGvCtizUH/AAm8b9lGPdU6lz8yNBd2XVWTD1rb3zbbVjZPJJYbXxpZaQMISD59VH66XL7aD1dHsorW6I9Rt2etS3WHWQpSCoeNKFEjAPXRZOxJqziXvK+eQfupdS3+aRr2z2Z7c4+OwalWa+vFOkrcH4E40FNjf8FbTdZs2vk3r8dtLY7n9W0gAYBUs8vLy16Vte+3ThW8ZyY0DOfsmASEq+DjnVXyGNNVeaevbbi13sbCFOd0ltjhA4wM8PLzxnloFcb1REnuVzMV5C8OtplrRxNtupAOFgc8YUDn00BqVIrts061IZDMOI1xllhGeBA6nA8hoVuGOzaOVtj7Kq1qy2oFpk5KSvhKXQMjOACPUZ0tKccu6+RbVUJ2RaTCHa+a0QtDagAC0s5wEgg58iD66MT0VGzI6LO7snExWSVxYII4WnCPFwAc1c84z0zoPTESqpKZN7uVjunmVFRceOXFYOG+IDkpeMep0v0kOX2mX7W4Ldks7chKJroa+ffq6cah6ctSBUW/aZOatNzNLg7daPFFreI8T/opeuow4rEKM1GiNIaYaSEoQgYCQPLQbR56zqamgmpqamgmsY1nU0CBuPs6S7Zfbe05qqW2A8RbT+qe/wByf66Eu74m06VUnaZVFll9BaTYRiVNPjzyBzH/AL5a6pjVSzrYNpFVGsYjMlhXVt1AUNArW8FndTVbYUL8CdChoXwRlLUhKlEAJIcRzQQMjp56Z0iQxUgNN/4htjwtlZX4wOQ4jzPPz0iy+y9Ve8uRsy9mUjquZaH6xpX8JOsCZ2m0fhkwK69ZHRbCy0s/l/TQDzcvfYj7+3LKVInivJnuPrJDclRSEAhXJKs8fIActP21mLFuEpdo7KU8vGG5C21cGB1BQByPx0ludoqG0KYvtjW8dKiFL4I4dRkeZPLVg9s20msJeVOZUB7i4qgRoDVi3YDekCIi6mNxJTDz5ZSlvAUhTeEg8OcEKOfP46CQZ6DuW3rLO0Q1JLy2IanJqy4StOU4axwgAHrnnjXk9r+zH323kCY9IbBDfDFUVDPXH4DWkdorciUt+l2NbSpK8Evqjhrix08XM6C1+j0ifRLq4VE3Uy24reZfGEAyEe7w8HNQ97KuRwcaKKoaahSm1sX2IDKA264niwkPpBHHxHmSQog+o0IM3tMveUWurqJo/fkOF1f4Af01I3Ze5ZPplb0vpd04nmGP8tlPP0Ggqfp3Lt5LtX2Z0zb4Cip+e6nu2WlK88eZ+P5aJ7e7O82P25vCYbe2I8CVD9Sx8EpOnWsrIFVFTFrYjMZhPRtpISNW8DOdBMazqamgmpqamg//2Q=="/>
          <p:cNvSpPr>
            <a:spLocks noChangeAspect="1" noChangeArrowheads="1"/>
          </p:cNvSpPr>
          <p:nvPr/>
        </p:nvSpPr>
        <p:spPr bwMode="auto">
          <a:xfrm>
            <a:off x="0" y="-993775"/>
            <a:ext cx="15240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CD9D-A231-4C6D-BECE-063238BF1AD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IITK-IR Presentation -MIPP Conference-2017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0" y="1066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1693795"/>
            <a:ext cx="6192123" cy="4935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4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0" y="1066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1" y="1722120"/>
            <a:ext cx="6400800" cy="4806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0" y="1066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9276" y="1774686"/>
            <a:ext cx="6827924" cy="4597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4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70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676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Number of  IITK MoUs - Summary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158152485"/>
              </p:ext>
            </p:extLst>
          </p:nvPr>
        </p:nvGraphicFramePr>
        <p:xfrm>
          <a:off x="304800" y="2514600"/>
          <a:ext cx="47244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0" y="1066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/>
        </p:nvGraphicFramePr>
        <p:xfrm>
          <a:off x="5181600" y="2590800"/>
          <a:ext cx="3429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Rectangle 25"/>
          <p:cNvSpPr/>
          <p:nvPr/>
        </p:nvSpPr>
        <p:spPr>
          <a:xfrm>
            <a:off x="5410200" y="2514600"/>
            <a:ext cx="1762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Types of </a:t>
            </a:r>
            <a:r>
              <a:rPr lang="en-US" sz="2000" dirty="0" err="1" smtClean="0"/>
              <a:t>MoUs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6019800" y="3048000"/>
            <a:ext cx="32573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19799" y="4375868"/>
            <a:ext cx="4667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73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26120" y="3810000"/>
            <a:ext cx="11743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Total -71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603314" y="2819400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57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70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122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Opportunities and Avenues for IITK  and overseas students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Few Highly Active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Programmes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71549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IITK-NUS Joint Doctoral Degree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Melbourne India Post Graduate Programme (MIPP)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IITK- </a:t>
            </a:r>
            <a:r>
              <a:rPr lang="fr-FR" sz="2400" dirty="0" err="1" smtClean="0"/>
              <a:t>University</a:t>
            </a:r>
            <a:r>
              <a:rPr lang="fr-FR" sz="2400" dirty="0" smtClean="0"/>
              <a:t> of Buffalo </a:t>
            </a:r>
            <a:r>
              <a:rPr lang="fr-FR" sz="2400" dirty="0"/>
              <a:t>Joint Doctoral </a:t>
            </a:r>
            <a:r>
              <a:rPr lang="fr-FR" sz="2400" dirty="0" err="1"/>
              <a:t>Degree</a:t>
            </a:r>
            <a:r>
              <a:rPr lang="fr-FR" sz="2400" dirty="0"/>
              <a:t> </a:t>
            </a:r>
            <a:r>
              <a:rPr lang="fr-FR" sz="2400" dirty="0" smtClean="0"/>
              <a:t>Programme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IITK-TAMU Research exchange/internships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SURGE –IITK and University of Melbourne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Erasmus Mundus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, EU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Tomsk Polytechnic University, Russia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Indo-Canada </a:t>
            </a:r>
            <a:r>
              <a:rPr lang="en-US" sz="2400" dirty="0" err="1" smtClean="0"/>
              <a:t>Shashtri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Programme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5000" y="106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0" y="106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6400" y="1371600"/>
            <a:ext cx="5688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IITK-NUS Joint Doctoral Degree Programme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1939528"/>
            <a:ext cx="86939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Verdana" pitchFamily="34" charset="0"/>
              </a:rPr>
              <a:t>The JDP is a joint research programme leading to the award of a PhD.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Verdana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Verdana" pitchFamily="34" charset="0"/>
              </a:rPr>
              <a:t>Joint Degree Students will be registered with both NUS and IITK.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ea typeface="SimSun" pitchFamily="2" charset="-122"/>
                <a:cs typeface="Verdana" pitchFamily="34" charset="0"/>
              </a:rPr>
              <a:t>Expected intake into the JDP will be approximately three (3) to five (5) students from each Party.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ea typeface="SimSun" pitchFamily="2" charset="-122"/>
                <a:cs typeface="Verdana" pitchFamily="34" charset="0"/>
              </a:rPr>
              <a:t>The Joint Degree Student will pay tuition fees to their respective Home Institution, even while they are undertaking courses at the Host Institution.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2400" dirty="0" smtClean="0"/>
              <a:t> A one-time subsidy up to $500 will be provided by the home university towards airfare</a:t>
            </a:r>
            <a:r>
              <a:rPr lang="en-IN" sz="2400" dirty="0" smtClean="0"/>
              <a:t> to their </a:t>
            </a:r>
            <a:r>
              <a:rPr lang="en-US" sz="2400" dirty="0" smtClean="0"/>
              <a:t>Joint Degree</a:t>
            </a:r>
            <a:r>
              <a:rPr lang="en-IN" sz="2400" dirty="0" smtClean="0"/>
              <a:t> Students to facilitate their travel to and  from   the respective Host Institution.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0" y="106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2400" y="1519535"/>
            <a:ext cx="899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University of Melbourne – IIT Kanpur Joint Degree </a:t>
            </a:r>
            <a:r>
              <a:rPr lang="en-US" sz="2400" b="1" dirty="0" err="1" smtClean="0">
                <a:solidFill>
                  <a:schemeClr val="accent6"/>
                </a:solidFill>
              </a:rPr>
              <a:t>Programme</a:t>
            </a:r>
            <a:r>
              <a:rPr lang="en-US" sz="2400" b="1" dirty="0" smtClean="0">
                <a:solidFill>
                  <a:schemeClr val="accent6"/>
                </a:solidFill>
              </a:rPr>
              <a:t> (MIPP)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2350532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Programme approved by respective Universities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Students will be awarded degree from both University of Melbourne and IIT Kanpur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Students to have supervisors in both places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Students to be examined by both University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IN" sz="2800" dirty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Attractive programme for students </a:t>
            </a:r>
          </a:p>
        </p:txBody>
      </p:sp>
    </p:spTree>
    <p:extLst>
      <p:ext uri="{BB962C8B-B14F-4D97-AF65-F5344CB8AC3E}">
        <p14:creationId xmlns="" xmlns:p14="http://schemas.microsoft.com/office/powerpoint/2010/main" val="39048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0" y="106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2400" y="1519535"/>
            <a:ext cx="778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University of Buffalo – IIT Kanpur Joint Degree </a:t>
            </a:r>
            <a:r>
              <a:rPr lang="en-US" sz="2400" b="1" dirty="0" err="1" smtClean="0">
                <a:solidFill>
                  <a:schemeClr val="accent6"/>
                </a:solidFill>
              </a:rPr>
              <a:t>Programme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2135089"/>
            <a:ext cx="8458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Programme recently approved by respective Universities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Students will be awarded degree from both University of Buffalo and IIT Kanpur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Students to have supervisors in both places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Students to be examined by both University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IN" sz="2800" dirty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800" dirty="0" smtClean="0"/>
              <a:t>Attractive programme for students </a:t>
            </a:r>
          </a:p>
        </p:txBody>
      </p:sp>
    </p:spTree>
    <p:extLst>
      <p:ext uri="{BB962C8B-B14F-4D97-AF65-F5344CB8AC3E}">
        <p14:creationId xmlns="" xmlns:p14="http://schemas.microsoft.com/office/powerpoint/2010/main" val="953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0" y="106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2609192"/>
            <a:ext cx="8991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</a:pPr>
            <a:r>
              <a:rPr lang="en-US" sz="2000" dirty="0" smtClean="0"/>
              <a:t>Under the Summer Undergraduate Research Grant for Excellence (SURGE) program: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7150" algn="l"/>
              </a:tabLst>
            </a:pPr>
            <a:endParaRPr lang="en-US" sz="2000" dirty="0" smtClean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2000" dirty="0" smtClean="0"/>
              <a:t>Maximum 3 undergraduate students from IITK go to </a:t>
            </a:r>
            <a:r>
              <a:rPr lang="en-US" sz="2000" b="1" dirty="0" smtClean="0"/>
              <a:t>University of Melbourne</a:t>
            </a:r>
            <a:r>
              <a:rPr lang="en-US" sz="2000" dirty="0" smtClean="0"/>
              <a:t> in summer for 8 weeks.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US" sz="2000" dirty="0" smtClean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2000" dirty="0" smtClean="0"/>
              <a:t>Maximum 3 undergraduate students from </a:t>
            </a:r>
            <a:r>
              <a:rPr lang="en-US" sz="2000" b="1" dirty="0" smtClean="0"/>
              <a:t>University of Melbourne </a:t>
            </a:r>
            <a:r>
              <a:rPr lang="en-US" sz="2000" dirty="0" smtClean="0"/>
              <a:t>come to IIT Kanpur in winter for 10 weeks.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US" sz="2000" dirty="0" smtClean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2000" dirty="0" smtClean="0"/>
              <a:t>Under this program Rs. 3,000 per week to and airfare and logistic support to overseas students.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0600" y="1752600"/>
            <a:ext cx="707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 SURGE –IITK and University of Melbourne Programme</a:t>
            </a:r>
          </a:p>
        </p:txBody>
      </p:sp>
    </p:spTree>
    <p:extLst>
      <p:ext uri="{BB962C8B-B14F-4D97-AF65-F5344CB8AC3E}">
        <p14:creationId xmlns="" xmlns:p14="http://schemas.microsoft.com/office/powerpoint/2010/main" val="11030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0" y="106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0374" y="2322016"/>
            <a:ext cx="837882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IN" sz="2400" dirty="0" smtClean="0"/>
              <a:t>The programme is designed for </a:t>
            </a:r>
            <a:r>
              <a:rPr lang="en-US" sz="2400" dirty="0" smtClean="0"/>
              <a:t>Undergraduate Students</a:t>
            </a:r>
            <a:endParaRPr lang="en-IN" sz="2400" b="1" dirty="0" smtClean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US" sz="2400" dirty="0" smtClean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2400" dirty="0" smtClean="0"/>
              <a:t>The IITK-TAMU intern programme is for the Chosen IITK students (10 max in number)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US" sz="2400" dirty="0" smtClean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2400" dirty="0" smtClean="0"/>
              <a:t>TAMU students visit IITK (12 numbers)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US" sz="2400" dirty="0" smtClean="0"/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2400" dirty="0" smtClean="0"/>
              <a:t>For IITK students, TAMU will pay USD 3500 and IITK will cover the airfare on reimbursement basis.</a:t>
            </a:r>
            <a:r>
              <a:rPr lang="en-US" sz="2000" dirty="0" smtClean="0"/>
              <a:t>            </a:t>
            </a:r>
            <a:endParaRPr lang="en-IN" sz="2400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</a:pPr>
            <a:endParaRPr lang="en-IN" sz="2400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</a:pPr>
            <a:endParaRPr lang="en-IN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828800" y="1752600"/>
            <a:ext cx="565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IITK-TAMU Research exchange/internships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29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819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556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842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128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8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517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4851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0185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519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8530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187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521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855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189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752308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2857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191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25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8859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419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95429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21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2549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7883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3217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8551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88516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219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4553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887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221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055520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5889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1223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6557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1891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722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19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9532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4866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0200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5534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08689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6202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1536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870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2204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753896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2872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8206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3540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8874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420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95588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1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2549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17883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3217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8551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3388516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9219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4553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887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55221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055520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5889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71223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6557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81891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722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198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9532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14866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0200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5534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308689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6202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1536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46870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2204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753896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2872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68206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73540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74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84208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95588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866775" y="849290"/>
            <a:ext cx="73152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807720" y="914400"/>
            <a:ext cx="29260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ctangle 276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rgbClr val="B8190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1296806" y="152400"/>
            <a:ext cx="6551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ndian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nstitute of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echnology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anpur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6200" y="421776"/>
            <a:ext cx="703593" cy="645024"/>
            <a:chOff x="-1319152" y="1366656"/>
            <a:chExt cx="703593" cy="645024"/>
          </a:xfrm>
        </p:grpSpPr>
        <p:pic>
          <p:nvPicPr>
            <p:cNvPr id="109" name="Picture 108" descr="iitk logo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295400" y="1371600"/>
              <a:ext cx="640080" cy="640080"/>
            </a:xfrm>
            <a:prstGeom prst="rect">
              <a:avLst/>
            </a:prstGeom>
          </p:spPr>
        </p:pic>
        <p:pic>
          <p:nvPicPr>
            <p:cNvPr id="107" name="Picture 106" descr="logo-IITK-white.gif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19152" y="1366656"/>
              <a:ext cx="703593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20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70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1762780"/>
            <a:ext cx="904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Average Number of International Students in last few years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1066800"/>
            <a:ext cx="3532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/>
        </p:nvGraphicFramePr>
        <p:xfrm>
          <a:off x="1600200" y="2286000"/>
          <a:ext cx="21336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5257800" y="2133600"/>
          <a:ext cx="21336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="" xmlns:p14="http://schemas.microsoft.com/office/powerpoint/2010/main" val="3125301767"/>
              </p:ext>
            </p:extLst>
          </p:nvPr>
        </p:nvGraphicFramePr>
        <p:xfrm>
          <a:off x="1066800" y="2438400"/>
          <a:ext cx="6781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Rectangle 34"/>
          <p:cNvSpPr/>
          <p:nvPr/>
        </p:nvSpPr>
        <p:spPr>
          <a:xfrm>
            <a:off x="3276600" y="3957935"/>
            <a:ext cx="847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78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4114800" y="3276600"/>
            <a:ext cx="466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13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2809805" y="3309068"/>
            <a:ext cx="4667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13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3352800" y="2895600"/>
            <a:ext cx="46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419600" y="4843790"/>
            <a:ext cx="466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27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2514600" y="3962400"/>
            <a:ext cx="466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90800" y="4800600"/>
            <a:ext cx="4667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19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971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196405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International Relations Mosaic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IIT Kanpur Brochure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38400" y="1524000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IR Publications</a:t>
            </a:r>
          </a:p>
          <a:p>
            <a:pPr algn="ctr"/>
            <a:endParaRPr lang="en-US" dirty="0">
              <a:latin typeface="Bodoni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7373" y="1066800"/>
            <a:ext cx="3532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3993" y="3962400"/>
            <a:ext cx="3975693" cy="2659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1138" y="2971800"/>
            <a:ext cx="3954249" cy="316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971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276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514600"/>
            <a:ext cx="4038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THANK YOU</a:t>
            </a:r>
          </a:p>
          <a:p>
            <a:pPr algn="ctr"/>
            <a:endParaRPr lang="en-IN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  <a:p>
            <a:pPr algn="ctr"/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http://www.iitk.ac.in/oir/</a:t>
            </a:r>
            <a:endParaRPr lang="en-IN" sz="2800" b="1" dirty="0" smtClean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  <a:p>
            <a:pPr algn="ctr"/>
            <a:endParaRPr lang="en-US" dirty="0">
              <a:latin typeface="Bodoni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7373" y="1066800"/>
            <a:ext cx="3532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5560"/>
            <a:ext cx="9115425" cy="2432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0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1887"/>
            <a:ext cx="61722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" name="Rectangle 275"/>
          <p:cNvSpPr/>
          <p:nvPr/>
        </p:nvSpPr>
        <p:spPr>
          <a:xfrm>
            <a:off x="6172200" y="1143000"/>
            <a:ext cx="2971800" cy="5729990"/>
          </a:xfrm>
          <a:prstGeom prst="rect">
            <a:avLst/>
          </a:prstGeom>
          <a:solidFill>
            <a:srgbClr val="B819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819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556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842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128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8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517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4851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0185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519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8530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187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521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855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189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752308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2857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191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25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8859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419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95429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21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2549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7883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3217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8551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88516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219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4553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887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221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055520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5889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1223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6557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1891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722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19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9532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4866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0200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5534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08689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6202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1536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870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2204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753896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2872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8206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3540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8874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420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95588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1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2549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17883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3217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8551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3388516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9219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4553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887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55221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055520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5889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71223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6557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81891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722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9532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14866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0200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5534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308689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6202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1536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46870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2204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753896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2872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68206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73540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74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84208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95588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35409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820694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592094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172200" y="13831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172200" y="16002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172200" y="1827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2200" y="2055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172200" y="22975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172200" y="25146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172200" y="27416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172200" y="2970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172200" y="32119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172200" y="34290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172200" y="36560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172200" y="38846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172200" y="41148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172200" y="433182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172200" y="4558837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172200" y="4787437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172200" y="50407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172200" y="52578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172200" y="5484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172200" y="57134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172200" y="59551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172200" y="61722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172200" y="6399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172200" y="6627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7123906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7650802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8182614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8724106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352506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7879402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8411214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8952706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659209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7123906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7650802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818261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8724106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6820694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7352506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7879402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8411214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8952706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6592094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7123906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7650802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8182614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8724106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6820694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7352506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7879402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8411214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8952706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6592094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7123906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7650802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8182614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>
            <a:off x="8724106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6820694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7352506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7879402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8411214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8952706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6592094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7123906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>
            <a:off x="7650802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8182614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8724106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6820694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7352506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7879402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8411214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8952706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6592094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7123906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7650802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8182614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8724106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6820694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7352506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7879402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8411214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8952706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>
            <a:off x="6592094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>
            <a:off x="7123906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>
            <a:off x="7650802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8182614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8724106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>
            <a:off x="6820694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>
            <a:off x="7352506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7879402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8411214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8952706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6592094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>
            <a:off x="7123906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7650802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8182614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8724106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>
            <a:off x="6820694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5400000">
            <a:off x="7352506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7879402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8411214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8952706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6592094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7123906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7650802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8182614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>
            <a:off x="8724106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6820694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5400000">
            <a:off x="7352506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7879402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8411214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>
            <a:off x="8952706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6592094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>
            <a:off x="7123906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7650802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8182614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>
            <a:off x="8724106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>
            <a:off x="6820694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5400000">
            <a:off x="7352506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7879402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5400000">
            <a:off x="8411214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>
            <a:off x="8952706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>
            <a:off x="6592094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7123906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7650802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8182614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8724106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>
            <a:off x="6820694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>
            <a:off x="7352506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7879402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5400000">
            <a:off x="8411214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>
            <a:off x="8952706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>
            <a:off x="6592094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>
            <a:off x="7123906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5400000">
            <a:off x="7650802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>
            <a:off x="8182614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>
            <a:off x="8724106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>
            <a:off x="6820694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>
            <a:off x="7352506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>
            <a:off x="7879402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5400000">
            <a:off x="8411214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8952706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>
            <a:off x="6592094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7123906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>
            <a:off x="7650802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>
            <a:off x="8182614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>
            <a:off x="8724106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6172200" y="1352490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IIT K @ a GLANCE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600032" y="224836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Members   400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6369570" y="251530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 More than 6500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6828380" y="276954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Undergraduate 3960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6172201" y="1752600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Established   1959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6992910" y="30596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Postgraduate 2540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6317585" y="351686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Alumni more than 35,000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062118" y="4495800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 Area (acres) 1055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614410" y="48006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Halls of Residence 13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6513948" y="5105400"/>
            <a:ext cx="25443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Excellent Infrastructure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(Academic, Residential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Sports)</a:t>
            </a:r>
          </a:p>
          <a:p>
            <a:pPr algn="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Health Care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Facility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029200"/>
            <a:ext cx="2947070" cy="12606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2590800" cy="11312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2523401" cy="13679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219200"/>
            <a:ext cx="2437581" cy="1600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819400"/>
            <a:ext cx="3429000" cy="129539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191000"/>
            <a:ext cx="2057400" cy="13712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5562600"/>
            <a:ext cx="1447800" cy="10119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0" name="TextBox 269"/>
          <p:cNvSpPr txBox="1"/>
          <p:nvPr/>
        </p:nvSpPr>
        <p:spPr>
          <a:xfrm>
            <a:off x="1296806" y="152400"/>
            <a:ext cx="6551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ndian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nstitute of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echnology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anpur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5" name="Straight Connector 274"/>
          <p:cNvCxnSpPr/>
          <p:nvPr/>
        </p:nvCxnSpPr>
        <p:spPr>
          <a:xfrm>
            <a:off x="866775" y="849290"/>
            <a:ext cx="73152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07720" y="914400"/>
            <a:ext cx="29260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76200" y="421776"/>
            <a:ext cx="703593" cy="645024"/>
            <a:chOff x="-1319152" y="1366656"/>
            <a:chExt cx="703593" cy="645024"/>
          </a:xfrm>
        </p:grpSpPr>
        <p:pic>
          <p:nvPicPr>
            <p:cNvPr id="295" name="Picture 294" descr="iitk logo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295400" y="1371600"/>
              <a:ext cx="640080" cy="640080"/>
            </a:xfrm>
            <a:prstGeom prst="rect">
              <a:avLst/>
            </a:prstGeom>
          </p:spPr>
        </p:pic>
        <p:pic>
          <p:nvPicPr>
            <p:cNvPr id="296" name="Picture 295" descr="logo-IITK-white.gif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319152" y="1366656"/>
              <a:ext cx="703593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642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67" grpId="0"/>
      <p:bldP spid="268" grpId="0"/>
      <p:bldP spid="269" grpId="0"/>
      <p:bldP spid="279" grpId="0"/>
      <p:bldP spid="280" grpId="0"/>
      <p:bldP spid="281" grpId="0"/>
      <p:bldP spid="282" grpId="0"/>
      <p:bldP spid="283" grpId="0"/>
      <p:bldP spid="2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1887"/>
            <a:ext cx="60960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" name="Rectangle 275"/>
          <p:cNvSpPr/>
          <p:nvPr/>
        </p:nvSpPr>
        <p:spPr>
          <a:xfrm>
            <a:off x="6172200" y="1143000"/>
            <a:ext cx="2971800" cy="5729990"/>
          </a:xfrm>
          <a:prstGeom prst="rect">
            <a:avLst/>
          </a:prstGeom>
          <a:solidFill>
            <a:srgbClr val="B819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819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556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842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128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8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517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4851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0185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519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8530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187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521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855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189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752308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2857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191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25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8859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419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95429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21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2549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7883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3217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8551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88516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219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4553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887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221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055520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5889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1223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6557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1891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722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19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9532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4866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0200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5534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08689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6202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1536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870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2204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753896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2872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8206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3540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8874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420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95588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1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2549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17883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3217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8551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3388516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9219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4553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887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55221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055520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5889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71223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6557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81891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722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198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9532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14866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0200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5534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308689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6202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1536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46870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2204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753896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2872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68206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73540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74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84208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95588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35409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820694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592094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172200" y="13831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172200" y="16002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172200" y="1827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2200" y="2055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172200" y="22975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172200" y="25146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172200" y="27416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172200" y="2970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172200" y="32119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172200" y="34290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172200" y="36560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172200" y="38846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172200" y="41148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172200" y="433182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172200" y="4558837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172200" y="4787437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172200" y="50407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172200" y="52578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172200" y="5484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172200" y="57134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172200" y="59551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172200" y="61722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172200" y="6399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172200" y="6627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7123906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7650802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8182614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8724106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352506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7879402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8411214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8952706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659209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7123906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7650802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818261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8724106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6820694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7352506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7879402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8411214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8952706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6592094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7123906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7650802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8182614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8724106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6820694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7352506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7879402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8411214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8952706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6592094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7123906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7650802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8182614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>
            <a:off x="8724106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6820694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7352506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7879402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8411214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8952706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6592094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7123906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>
            <a:off x="7650802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8182614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8724106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6820694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7352506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7879402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8411214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8952706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6592094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7123906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7650802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8182614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8724106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6820694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7352506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7879402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8411214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8952706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>
            <a:off x="6592094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>
            <a:off x="7123906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>
            <a:off x="7650802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8182614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8724106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>
            <a:off x="6820694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>
            <a:off x="7352506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7879402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8411214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8952706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6592094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>
            <a:off x="7123906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7650802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8182614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8724106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>
            <a:off x="6820694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5400000">
            <a:off x="7352506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7879402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8411214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8952706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6592094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7123906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7650802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8182614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>
            <a:off x="8724106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6820694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5400000">
            <a:off x="7352506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7879402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8411214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>
            <a:off x="8952706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6592094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>
            <a:off x="7123906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7650802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8182614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>
            <a:off x="8724106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>
            <a:off x="6820694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5400000">
            <a:off x="7352506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7879402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5400000">
            <a:off x="8411214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>
            <a:off x="8952706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>
            <a:off x="6592094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7123906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7650802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8182614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8724106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>
            <a:off x="6820694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>
            <a:off x="7352506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7879402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5400000">
            <a:off x="8411214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>
            <a:off x="8952706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>
            <a:off x="6592094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>
            <a:off x="7123906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5400000">
            <a:off x="7650802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>
            <a:off x="8182614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>
            <a:off x="8724106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>
            <a:off x="6820694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>
            <a:off x="7352506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>
            <a:off x="7879402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5400000">
            <a:off x="8411214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8952706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>
            <a:off x="6592094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7123906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>
            <a:off x="7650802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>
            <a:off x="8182614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>
            <a:off x="8724106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6172200" y="1352490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IIT K @ a GLANCE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766810" y="2209800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 Strip and Aircrafts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984096" y="2515304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Wind 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Tunnel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Facility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6128652" y="283106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GBPS Internet Bandwidth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6934200" y="31358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Counselling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Service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7435120" y="35814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 Clubs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292605" y="419100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 Placement Office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241385" y="48006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SIDBI Incubation Center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6077623" y="5181600"/>
            <a:ext cx="2980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Fully Residential Campus</a:t>
            </a:r>
          </a:p>
          <a:p>
            <a:pPr algn="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Offices in NOIDA,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NewYork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7439601" y="390119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Samtel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Center</a:t>
            </a:r>
          </a:p>
        </p:txBody>
      </p:sp>
      <p:pic>
        <p:nvPicPr>
          <p:cNvPr id="2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2362200" cy="15310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447800"/>
            <a:ext cx="2922284" cy="12434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95400"/>
            <a:ext cx="2743200" cy="110631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14600"/>
            <a:ext cx="1905537" cy="12700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2514600" cy="12626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181600"/>
            <a:ext cx="3810000" cy="1493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0" name="Group 269"/>
          <p:cNvGrpSpPr/>
          <p:nvPr/>
        </p:nvGrpSpPr>
        <p:grpSpPr>
          <a:xfrm>
            <a:off x="76200" y="421776"/>
            <a:ext cx="703593" cy="645024"/>
            <a:chOff x="-1319152" y="1366656"/>
            <a:chExt cx="703593" cy="645024"/>
          </a:xfrm>
        </p:grpSpPr>
        <p:pic>
          <p:nvPicPr>
            <p:cNvPr id="275" name="Picture 274" descr="iitk logo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295400" y="1371600"/>
              <a:ext cx="640080" cy="640080"/>
            </a:xfrm>
            <a:prstGeom prst="rect">
              <a:avLst/>
            </a:prstGeom>
          </p:spPr>
        </p:pic>
        <p:pic>
          <p:nvPicPr>
            <p:cNvPr id="279" name="Picture 278" descr="logo-IITK-white.gif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319152" y="1366656"/>
              <a:ext cx="703593" cy="640080"/>
            </a:xfrm>
            <a:prstGeom prst="rect">
              <a:avLst/>
            </a:prstGeom>
          </p:spPr>
        </p:pic>
      </p:grpSp>
      <p:sp>
        <p:nvSpPr>
          <p:cNvPr id="287" name="TextBox 286"/>
          <p:cNvSpPr txBox="1"/>
          <p:nvPr/>
        </p:nvSpPr>
        <p:spPr>
          <a:xfrm>
            <a:off x="1296806" y="152400"/>
            <a:ext cx="6551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ndian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nstitute of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echnology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anpur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8" name="Straight Connector 287"/>
          <p:cNvCxnSpPr/>
          <p:nvPr/>
        </p:nvCxnSpPr>
        <p:spPr>
          <a:xfrm>
            <a:off x="866775" y="849290"/>
            <a:ext cx="73152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07720" y="914400"/>
            <a:ext cx="29260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99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67" grpId="0"/>
      <p:bldP spid="268" grpId="0"/>
      <p:bldP spid="269" grpId="0"/>
      <p:bldP spid="280" grpId="0"/>
      <p:bldP spid="281" grpId="0"/>
      <p:bldP spid="282" grpId="0"/>
      <p:bldP spid="283" grpId="0"/>
      <p:bldP spid="284" grpId="0"/>
      <p:bldP spid="2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75"/>
          <p:cNvSpPr/>
          <p:nvPr/>
        </p:nvSpPr>
        <p:spPr>
          <a:xfrm>
            <a:off x="6172200" y="1143000"/>
            <a:ext cx="2971800" cy="5729990"/>
          </a:xfrm>
          <a:prstGeom prst="rect">
            <a:avLst/>
          </a:prstGeom>
          <a:solidFill>
            <a:srgbClr val="B819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819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556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842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12812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8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517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4851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0185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519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8530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187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521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855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189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752308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2857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191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2505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885907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419306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954294" y="113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21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2549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7883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3217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8551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88516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219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4553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887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221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055520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5889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1223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655717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189119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722518" y="342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19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9532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4866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0200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5534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08689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6202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1536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870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2204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753896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2872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8206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354093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887495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420894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955882" y="570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1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2549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17883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3217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8551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3388516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9219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4553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887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55221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055520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5889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71223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655717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8189119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722518" y="799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9532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14866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0200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5534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308689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6202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1536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46870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2204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753896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2872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68206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7354093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7495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8420894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955882" y="1027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35409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820694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592094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172200" y="13831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172200" y="16002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172200" y="1827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2200" y="2055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172200" y="22975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172200" y="25146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172200" y="27416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172200" y="2970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172200" y="32119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172200" y="34290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172200" y="36560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172200" y="38846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172200" y="41148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172200" y="433182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172200" y="4558837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172200" y="4787437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172200" y="50407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172200" y="52578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172200" y="5484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172200" y="57134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172200" y="5955175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172200" y="6172200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172200" y="63992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172200" y="6627812"/>
            <a:ext cx="2971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7123906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7650802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8182614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8724106" y="1256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352506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7879402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8411214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8952706" y="1485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659209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7123906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7650802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8182614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8724106" y="1713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6820694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7352506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7879402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8411214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8952706" y="1942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6592094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7123906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7650802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8182614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8724106" y="2170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6820694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7352506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7879402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8411214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8952706" y="2399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6592094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7123906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7650802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8182614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>
            <a:off x="8724106" y="2628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6820694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7352506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7879402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8411214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8952706" y="2856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6592094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7123906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>
            <a:off x="7650802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8182614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8724106" y="3085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6820694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7352506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7879402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8411214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8952706" y="3313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6592094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7123906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7650802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8182614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8724106" y="3542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6820694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7352506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7879402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8411214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8952706" y="3771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>
            <a:off x="6592094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>
            <a:off x="7123906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>
            <a:off x="7650802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8182614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8724106" y="3999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>
            <a:off x="6820694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>
            <a:off x="7352506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7879402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8411214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8952706" y="4228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6592094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>
            <a:off x="7123906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7650802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8182614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8724106" y="4456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>
            <a:off x="6820694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5400000">
            <a:off x="7352506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7879402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8411214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8952706" y="4685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6592094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7123906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7650802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8182614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>
            <a:off x="8724106" y="4914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6820694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5400000">
            <a:off x="7352506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7879402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8411214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>
            <a:off x="8952706" y="5142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6592094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>
            <a:off x="7123906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7650802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8182614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>
            <a:off x="8724106" y="5371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>
            <a:off x="6820694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5400000">
            <a:off x="7352506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7879402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5400000">
            <a:off x="8411214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>
            <a:off x="8952706" y="5599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>
            <a:off x="6592094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7123906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7650802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8182614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8724106" y="58285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>
            <a:off x="6820694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>
            <a:off x="7352506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7879402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5400000">
            <a:off x="8411214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>
            <a:off x="8952706" y="60571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>
            <a:off x="6592094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>
            <a:off x="7123906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5400000">
            <a:off x="7650802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>
            <a:off x="8182614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>
            <a:off x="8724106" y="62857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>
            <a:off x="6820694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>
            <a:off x="7352506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>
            <a:off x="7879402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5400000">
            <a:off x="8411214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8952706" y="65143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>
            <a:off x="6592094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7123906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>
            <a:off x="7650802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>
            <a:off x="8182614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>
            <a:off x="8724106" y="6742906"/>
            <a:ext cx="22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6172200" y="1352490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565345" y="1972270"/>
            <a:ext cx="257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Bachelor of Technology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(B. Tech)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1" name="Straight Connector 270"/>
          <p:cNvCxnSpPr/>
          <p:nvPr/>
        </p:nvCxnSpPr>
        <p:spPr>
          <a:xfrm>
            <a:off x="7391400" y="1114116"/>
            <a:ext cx="164592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0" name="Picture 2" descr="C:\Users\admin\Downloads\DSC_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2" y="1739464"/>
            <a:ext cx="6096000" cy="4114800"/>
          </a:xfrm>
          <a:prstGeom prst="rect">
            <a:avLst/>
          </a:prstGeom>
          <a:noFill/>
        </p:spPr>
      </p:pic>
      <p:sp>
        <p:nvSpPr>
          <p:cNvPr id="279" name="TextBox 278"/>
          <p:cNvSpPr txBox="1"/>
          <p:nvPr/>
        </p:nvSpPr>
        <p:spPr>
          <a:xfrm>
            <a:off x="6907490" y="262133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Bachelor of Science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(B. S)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6138049" y="3316069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Master of Science (2 years)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(M. S)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6706410" y="3953470"/>
            <a:ext cx="243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Master of Technology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(M. Tech)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134949" y="456307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Master of Design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(M. Des)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766426" y="524887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Doctor of Philosophy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(Ph .D.)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6509882" y="5934670"/>
            <a:ext cx="2634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Master in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Administration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(MBA)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rgbClr val="B8190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1296806" y="152400"/>
            <a:ext cx="6551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ndian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nstitute of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echnology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anpur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5" name="Straight Connector 274"/>
          <p:cNvCxnSpPr/>
          <p:nvPr/>
        </p:nvCxnSpPr>
        <p:spPr>
          <a:xfrm>
            <a:off x="866775" y="849290"/>
            <a:ext cx="73152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Group 279"/>
          <p:cNvGrpSpPr/>
          <p:nvPr/>
        </p:nvGrpSpPr>
        <p:grpSpPr>
          <a:xfrm>
            <a:off x="58407" y="381000"/>
            <a:ext cx="703593" cy="645024"/>
            <a:chOff x="-1319152" y="1366656"/>
            <a:chExt cx="703593" cy="645024"/>
          </a:xfrm>
        </p:grpSpPr>
        <p:pic>
          <p:nvPicPr>
            <p:cNvPr id="281" name="Picture 280" descr="iitk logo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295400" y="1371600"/>
              <a:ext cx="640080" cy="640080"/>
            </a:xfrm>
            <a:prstGeom prst="rect">
              <a:avLst/>
            </a:prstGeom>
          </p:spPr>
        </p:pic>
        <p:pic>
          <p:nvPicPr>
            <p:cNvPr id="282" name="Picture 281" descr="logo-IITK-white.gif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19152" y="1366656"/>
              <a:ext cx="703593" cy="640080"/>
            </a:xfrm>
            <a:prstGeom prst="rect">
              <a:avLst/>
            </a:prstGeom>
          </p:spPr>
        </p:pic>
      </p:grpSp>
      <p:cxnSp>
        <p:nvCxnSpPr>
          <p:cNvPr id="291" name="Straight Connector 290"/>
          <p:cNvCxnSpPr/>
          <p:nvPr/>
        </p:nvCxnSpPr>
        <p:spPr>
          <a:xfrm>
            <a:off x="807720" y="914400"/>
            <a:ext cx="29260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49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67" grpId="0"/>
      <p:bldP spid="279" grpId="0"/>
      <p:bldP spid="285" grpId="0"/>
      <p:bldP spid="286" grpId="0"/>
      <p:bldP spid="288" grpId="0"/>
      <p:bldP spid="289" grpId="0"/>
      <p:bldP spid="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87565"/>
            <a:ext cx="76200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Role of International Relations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90870"/>
            <a:ext cx="80772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Interface between IITK and Overseas Academic Community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751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4488307"/>
            <a:ext cx="1009650" cy="781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54" y="3657600"/>
            <a:ext cx="2442464" cy="2442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3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914400" y="3048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70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600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Roles of IR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514600"/>
            <a:ext cx="8153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Foster International Partnerships and Research Collaborations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Develop and Facilitate Student Exchange Programme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Draft fresh MoUs and renew the existing one </a:t>
            </a:r>
            <a:endParaRPr lang="en-US" sz="2200" dirty="0"/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    Facilitate arrival of incoming overseas visitors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 Provide information to students </a:t>
            </a:r>
            <a:r>
              <a:rPr lang="en-US" sz="2200" dirty="0" smtClean="0">
                <a:cs typeface="Arial" pitchFamily="34" charset="0"/>
              </a:rPr>
              <a:t>pertaining to the institute</a:t>
            </a:r>
          </a:p>
          <a:p>
            <a:r>
              <a:rPr lang="en-US" sz="2200" dirty="0" smtClean="0">
                <a:cs typeface="Arial" pitchFamily="34" charset="0"/>
              </a:rPr>
              <a:t>      surroundings, scholarships and programmes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    Provide assistance pertaining to all admission related formalities   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    </a:t>
            </a:r>
            <a:r>
              <a:rPr lang="en-US" sz="2200" dirty="0">
                <a:cs typeface="Arial" pitchFamily="34" charset="0"/>
              </a:rPr>
              <a:t>Arrange for an orientation programme for incoming overseas</a:t>
            </a:r>
          </a:p>
          <a:p>
            <a:r>
              <a:rPr lang="en-US" sz="2200" dirty="0">
                <a:cs typeface="Arial" pitchFamily="34" charset="0"/>
              </a:rPr>
              <a:t>      students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cs typeface="Arial" pitchFamily="34" charset="0"/>
              </a:rPr>
              <a:t>    Make strategies to improve academic collaboration and to attract</a:t>
            </a:r>
          </a:p>
          <a:p>
            <a:r>
              <a:rPr lang="en-US" sz="2200" dirty="0">
                <a:cs typeface="Arial" pitchFamily="34" charset="0"/>
              </a:rPr>
              <a:t>     more overseas students and visiting faculty members</a:t>
            </a:r>
          </a:p>
          <a:p>
            <a:pPr algn="just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066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48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0" y="1066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2175" y="1887966"/>
            <a:ext cx="6817933" cy="4817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0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0" y="1066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INDIAN INSTITUTE OF TECHNOLOGY KANPUR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7162800" y="1524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0" y="1066800"/>
            <a:ext cx="324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4" descr="https://lh4.googleusercontent.com/-_h-RPzFdNyI/AAAAAAAAAAI/AAAAAAAAAEs/vBR7YZqg77I/s120-c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Office of International Relations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5610" t="15610" r="18049" b="29756"/>
          <a:stretch>
            <a:fillRect/>
          </a:stretch>
        </p:blipFill>
        <p:spPr bwMode="auto">
          <a:xfrm>
            <a:off x="609600" y="228600"/>
            <a:ext cx="11103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43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INDIAN INSTITUTE OF TECHNOLOGY KANPUR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91910" cy="991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294" y="1651575"/>
            <a:ext cx="5967412" cy="5114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2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</TotalTime>
  <Words>1216</Words>
  <Application>Microsoft Office PowerPoint</Application>
  <PresentationFormat>Экран (4:3)</PresentationFormat>
  <Paragraphs>248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Role of International Relations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Home-PK</cp:lastModifiedBy>
  <cp:revision>268</cp:revision>
  <dcterms:created xsi:type="dcterms:W3CDTF">2014-07-10T06:22:08Z</dcterms:created>
  <dcterms:modified xsi:type="dcterms:W3CDTF">2017-12-09T16:31:16Z</dcterms:modified>
</cp:coreProperties>
</file>