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7" r:id="rId2"/>
    <p:sldId id="347" r:id="rId3"/>
    <p:sldId id="322" r:id="rId4"/>
    <p:sldId id="323" r:id="rId5"/>
    <p:sldId id="364" r:id="rId6"/>
    <p:sldId id="340" r:id="rId7"/>
    <p:sldId id="365" r:id="rId8"/>
    <p:sldId id="366" r:id="rId9"/>
    <p:sldId id="344" r:id="rId10"/>
    <p:sldId id="363" r:id="rId11"/>
    <p:sldId id="361" r:id="rId12"/>
    <p:sldId id="362" r:id="rId13"/>
    <p:sldId id="372" r:id="rId14"/>
    <p:sldId id="369" r:id="rId15"/>
    <p:sldId id="370" r:id="rId16"/>
    <p:sldId id="371" r:id="rId17"/>
    <p:sldId id="375" r:id="rId18"/>
    <p:sldId id="374" r:id="rId19"/>
    <p:sldId id="292" r:id="rId20"/>
  </p:sldIdLst>
  <p:sldSz cx="12192000" cy="6858000"/>
  <p:notesSz cx="6797675" cy="9872663"/>
  <p:defaultTextStyle>
    <a:defPPr>
      <a:defRPr lang="ru-RU"/>
    </a:defPPr>
    <a:lvl1pPr marL="0" algn="l" defTabSz="914399" rtl="0" eaLnBrk="1" latinLnBrk="0" hangingPunct="1">
      <a:defRPr sz="1900" kern="1200">
        <a:solidFill>
          <a:schemeClr val="tx1"/>
        </a:solidFill>
        <a:latin typeface="+mn-lt"/>
        <a:ea typeface="+mn-ea"/>
        <a:cs typeface="+mn-cs"/>
      </a:defRPr>
    </a:lvl1pPr>
    <a:lvl2pPr marL="457200" algn="l" defTabSz="914399" rtl="0" eaLnBrk="1" latinLnBrk="0" hangingPunct="1">
      <a:defRPr sz="1900" kern="1200">
        <a:solidFill>
          <a:schemeClr val="tx1"/>
        </a:solidFill>
        <a:latin typeface="+mn-lt"/>
        <a:ea typeface="+mn-ea"/>
        <a:cs typeface="+mn-cs"/>
      </a:defRPr>
    </a:lvl2pPr>
    <a:lvl3pPr marL="914399" algn="l" defTabSz="914399" rtl="0" eaLnBrk="1" latinLnBrk="0" hangingPunct="1">
      <a:defRPr sz="1900" kern="1200">
        <a:solidFill>
          <a:schemeClr val="tx1"/>
        </a:solidFill>
        <a:latin typeface="+mn-lt"/>
        <a:ea typeface="+mn-ea"/>
        <a:cs typeface="+mn-cs"/>
      </a:defRPr>
    </a:lvl3pPr>
    <a:lvl4pPr marL="1371599" algn="l" defTabSz="914399" rtl="0" eaLnBrk="1" latinLnBrk="0" hangingPunct="1">
      <a:defRPr sz="1900" kern="1200">
        <a:solidFill>
          <a:schemeClr val="tx1"/>
        </a:solidFill>
        <a:latin typeface="+mn-lt"/>
        <a:ea typeface="+mn-ea"/>
        <a:cs typeface="+mn-cs"/>
      </a:defRPr>
    </a:lvl4pPr>
    <a:lvl5pPr marL="1828798" algn="l" defTabSz="914399" rtl="0" eaLnBrk="1" latinLnBrk="0" hangingPunct="1">
      <a:defRPr sz="1900" kern="1200">
        <a:solidFill>
          <a:schemeClr val="tx1"/>
        </a:solidFill>
        <a:latin typeface="+mn-lt"/>
        <a:ea typeface="+mn-ea"/>
        <a:cs typeface="+mn-cs"/>
      </a:defRPr>
    </a:lvl5pPr>
    <a:lvl6pPr marL="2285998" algn="l" defTabSz="914399" rtl="0" eaLnBrk="1" latinLnBrk="0" hangingPunct="1">
      <a:defRPr sz="1900" kern="1200">
        <a:solidFill>
          <a:schemeClr val="tx1"/>
        </a:solidFill>
        <a:latin typeface="+mn-lt"/>
        <a:ea typeface="+mn-ea"/>
        <a:cs typeface="+mn-cs"/>
      </a:defRPr>
    </a:lvl6pPr>
    <a:lvl7pPr marL="2743197" algn="l" defTabSz="914399" rtl="0" eaLnBrk="1" latinLnBrk="0" hangingPunct="1">
      <a:defRPr sz="1900" kern="1200">
        <a:solidFill>
          <a:schemeClr val="tx1"/>
        </a:solidFill>
        <a:latin typeface="+mn-lt"/>
        <a:ea typeface="+mn-ea"/>
        <a:cs typeface="+mn-cs"/>
      </a:defRPr>
    </a:lvl7pPr>
    <a:lvl8pPr marL="3200397" algn="l" defTabSz="914399" rtl="0" eaLnBrk="1" latinLnBrk="0" hangingPunct="1">
      <a:defRPr sz="1900" kern="1200">
        <a:solidFill>
          <a:schemeClr val="tx1"/>
        </a:solidFill>
        <a:latin typeface="+mn-lt"/>
        <a:ea typeface="+mn-ea"/>
        <a:cs typeface="+mn-cs"/>
      </a:defRPr>
    </a:lvl8pPr>
    <a:lvl9pPr marL="3657596" algn="l" defTabSz="91439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161">
          <p15:clr>
            <a:srgbClr val="A4A3A4"/>
          </p15:clr>
        </p15:guide>
        <p15:guide id="4"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autoAdjust="0"/>
  </p:normalViewPr>
  <p:slideViewPr>
    <p:cSldViewPr snapToGrid="0">
      <p:cViewPr varScale="1">
        <p:scale>
          <a:sx n="116" d="100"/>
          <a:sy n="116" d="100"/>
        </p:scale>
        <p:origin x="336" y="132"/>
      </p:cViewPr>
      <p:guideLst>
        <p:guide orient="horz" pos="2160"/>
        <p:guide pos="3840"/>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8265A58A-D487-4C8B-8AB7-DD3BB4E27805}" type="datetimeFigureOut">
              <a:rPr lang="ru-RU" smtClean="0"/>
              <a:t>03.11.2017</a:t>
            </a:fld>
            <a:endParaRPr lang="ru-RU"/>
          </a:p>
        </p:txBody>
      </p:sp>
      <p:sp>
        <p:nvSpPr>
          <p:cNvPr id="4" name="Образ слайда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9A607496-D497-4B2D-864E-1752345ED5C9}" type="slidenum">
              <a:rPr lang="ru-RU" smtClean="0"/>
              <a:t>‹#›</a:t>
            </a:fld>
            <a:endParaRPr lang="ru-RU"/>
          </a:p>
        </p:txBody>
      </p:sp>
    </p:spTree>
    <p:extLst>
      <p:ext uri="{BB962C8B-B14F-4D97-AF65-F5344CB8AC3E}">
        <p14:creationId xmlns:p14="http://schemas.microsoft.com/office/powerpoint/2010/main" val="1413243749"/>
      </p:ext>
    </p:extLst>
  </p:cSld>
  <p:clrMap bg1="lt1" tx1="dk1" bg2="lt2" tx2="dk2" accent1="accent1" accent2="accent2" accent3="accent3" accent4="accent4" accent5="accent5" accent6="accent6" hlink="hlink" folHlink="folHlink"/>
  <p:notesStyle>
    <a:lvl1pPr marL="0" algn="l" defTabSz="914399" rtl="0" eaLnBrk="1" latinLnBrk="0" hangingPunct="1">
      <a:defRPr sz="1300" kern="1200">
        <a:solidFill>
          <a:schemeClr val="tx1"/>
        </a:solidFill>
        <a:latin typeface="+mn-lt"/>
        <a:ea typeface="+mn-ea"/>
        <a:cs typeface="+mn-cs"/>
      </a:defRPr>
    </a:lvl1pPr>
    <a:lvl2pPr marL="457200" algn="l" defTabSz="914399" rtl="0" eaLnBrk="1" latinLnBrk="0" hangingPunct="1">
      <a:defRPr sz="1300" kern="1200">
        <a:solidFill>
          <a:schemeClr val="tx1"/>
        </a:solidFill>
        <a:latin typeface="+mn-lt"/>
        <a:ea typeface="+mn-ea"/>
        <a:cs typeface="+mn-cs"/>
      </a:defRPr>
    </a:lvl2pPr>
    <a:lvl3pPr marL="914399" algn="l" defTabSz="914399" rtl="0" eaLnBrk="1" latinLnBrk="0" hangingPunct="1">
      <a:defRPr sz="1300" kern="1200">
        <a:solidFill>
          <a:schemeClr val="tx1"/>
        </a:solidFill>
        <a:latin typeface="+mn-lt"/>
        <a:ea typeface="+mn-ea"/>
        <a:cs typeface="+mn-cs"/>
      </a:defRPr>
    </a:lvl3pPr>
    <a:lvl4pPr marL="1371599" algn="l" defTabSz="914399" rtl="0" eaLnBrk="1" latinLnBrk="0" hangingPunct="1">
      <a:defRPr sz="1300" kern="1200">
        <a:solidFill>
          <a:schemeClr val="tx1"/>
        </a:solidFill>
        <a:latin typeface="+mn-lt"/>
        <a:ea typeface="+mn-ea"/>
        <a:cs typeface="+mn-cs"/>
      </a:defRPr>
    </a:lvl4pPr>
    <a:lvl5pPr marL="1828798" algn="l" defTabSz="914399" rtl="0" eaLnBrk="1" latinLnBrk="0" hangingPunct="1">
      <a:defRPr sz="1300" kern="1200">
        <a:solidFill>
          <a:schemeClr val="tx1"/>
        </a:solidFill>
        <a:latin typeface="+mn-lt"/>
        <a:ea typeface="+mn-ea"/>
        <a:cs typeface="+mn-cs"/>
      </a:defRPr>
    </a:lvl5pPr>
    <a:lvl6pPr marL="2285998" algn="l" defTabSz="914399" rtl="0" eaLnBrk="1" latinLnBrk="0" hangingPunct="1">
      <a:defRPr sz="1300" kern="1200">
        <a:solidFill>
          <a:schemeClr val="tx1"/>
        </a:solidFill>
        <a:latin typeface="+mn-lt"/>
        <a:ea typeface="+mn-ea"/>
        <a:cs typeface="+mn-cs"/>
      </a:defRPr>
    </a:lvl6pPr>
    <a:lvl7pPr marL="2743197" algn="l" defTabSz="914399" rtl="0" eaLnBrk="1" latinLnBrk="0" hangingPunct="1">
      <a:defRPr sz="1300" kern="1200">
        <a:solidFill>
          <a:schemeClr val="tx1"/>
        </a:solidFill>
        <a:latin typeface="+mn-lt"/>
        <a:ea typeface="+mn-ea"/>
        <a:cs typeface="+mn-cs"/>
      </a:defRPr>
    </a:lvl7pPr>
    <a:lvl8pPr marL="3200397" algn="l" defTabSz="914399" rtl="0" eaLnBrk="1" latinLnBrk="0" hangingPunct="1">
      <a:defRPr sz="1300" kern="1200">
        <a:solidFill>
          <a:schemeClr val="tx1"/>
        </a:solidFill>
        <a:latin typeface="+mn-lt"/>
        <a:ea typeface="+mn-ea"/>
        <a:cs typeface="+mn-cs"/>
      </a:defRPr>
    </a:lvl8pPr>
    <a:lvl9pPr marL="3657596" algn="l" defTabSz="9143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A607496-D497-4B2D-864E-1752345ED5C9}" type="slidenum">
              <a:rPr lang="ru-RU" smtClean="0"/>
              <a:t>3</a:t>
            </a:fld>
            <a:endParaRPr lang="ru-RU"/>
          </a:p>
        </p:txBody>
      </p:sp>
    </p:spTree>
    <p:extLst>
      <p:ext uri="{BB962C8B-B14F-4D97-AF65-F5344CB8AC3E}">
        <p14:creationId xmlns:p14="http://schemas.microsoft.com/office/powerpoint/2010/main" val="19269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35075"/>
            <a:ext cx="5921375" cy="3330575"/>
          </a:xfrm>
        </p:spPr>
      </p:sp>
      <p:sp>
        <p:nvSpPr>
          <p:cNvPr id="3" name="Заметки 2"/>
          <p:cNvSpPr>
            <a:spLocks noGrp="1"/>
          </p:cNvSpPr>
          <p:nvPr>
            <p:ph type="body" idx="1"/>
          </p:nvPr>
        </p:nvSpPr>
        <p:spPr/>
        <p:txBody>
          <a:bodyPr lIns="91970" tIns="45985" rIns="91970" bIns="45985"/>
          <a:lstStyle/>
          <a:p>
            <a:endParaRPr lang="ru-RU" dirty="0"/>
          </a:p>
        </p:txBody>
      </p:sp>
      <p:sp>
        <p:nvSpPr>
          <p:cNvPr id="4" name="Номер слайда 3"/>
          <p:cNvSpPr>
            <a:spLocks noGrp="1"/>
          </p:cNvSpPr>
          <p:nvPr>
            <p:ph type="sldNum" sz="quarter" idx="10"/>
          </p:nvPr>
        </p:nvSpPr>
        <p:spPr>
          <a:xfrm>
            <a:off x="3850199" y="9378078"/>
            <a:ext cx="2945873" cy="492997"/>
          </a:xfrm>
          <a:prstGeom prst="rect">
            <a:avLst/>
          </a:prstGeom>
        </p:spPr>
        <p:txBody>
          <a:bodyPr lIns="91970" tIns="45985" rIns="91970" bIns="45985"/>
          <a:lstStyle/>
          <a:p>
            <a:pPr>
              <a:defRPr/>
            </a:pPr>
            <a:fld id="{AE16173F-3208-4D03-AFAF-CE72CDDA2D28}" type="slidenum">
              <a:rPr lang="ru-RU" smtClean="0"/>
              <a:pPr>
                <a:defRPr/>
              </a:pPr>
              <a:t>19</a:t>
            </a:fld>
            <a:endParaRPr lang="ru-RU"/>
          </a:p>
        </p:txBody>
      </p:sp>
    </p:spTree>
    <p:extLst>
      <p:ext uri="{BB962C8B-B14F-4D97-AF65-F5344CB8AC3E}">
        <p14:creationId xmlns:p14="http://schemas.microsoft.com/office/powerpoint/2010/main" val="283866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сновной шаблон">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8890519" y="6044770"/>
            <a:ext cx="2743201" cy="365126"/>
          </a:xfrm>
        </p:spPr>
        <p:txBody>
          <a:bodyPr/>
          <a:lstStyle/>
          <a:p>
            <a:fld id="{FCF762AA-6FF4-4CA2-8039-65A321A80026}" type="slidenum">
              <a:rPr lang="ru-RU" smtClean="0"/>
              <a:t>‹#›</a:t>
            </a:fld>
            <a:endParaRPr lang="ru-RU" dirty="0"/>
          </a:p>
        </p:txBody>
      </p:sp>
    </p:spTree>
    <p:extLst>
      <p:ext uri="{BB962C8B-B14F-4D97-AF65-F5344CB8AC3E}">
        <p14:creationId xmlns:p14="http://schemas.microsoft.com/office/powerpoint/2010/main" val="3466742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389793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1" y="365127"/>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1" y="365127"/>
            <a:ext cx="7734299"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277650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Шаблон страницы">
    <p:spTree>
      <p:nvGrpSpPr>
        <p:cNvPr id="1" name=""/>
        <p:cNvGrpSpPr/>
        <p:nvPr/>
      </p:nvGrpSpPr>
      <p:grpSpPr>
        <a:xfrm>
          <a:off x="0" y="0"/>
          <a:ext cx="0" cy="0"/>
          <a:chOff x="0" y="0"/>
          <a:chExt cx="0" cy="0"/>
        </a:xfrm>
      </p:grpSpPr>
      <p:sp>
        <p:nvSpPr>
          <p:cNvPr id="10" name="Shape 10"/>
          <p:cNvSpPr>
            <a:spLocks noGrp="1"/>
          </p:cNvSpPr>
          <p:nvPr>
            <p:ph type="title"/>
          </p:nvPr>
        </p:nvSpPr>
        <p:spPr>
          <a:xfrm>
            <a:off x="1280259" y="0"/>
            <a:ext cx="10371178" cy="1569999"/>
          </a:xfrm>
          <a:prstGeom prst="rect">
            <a:avLst/>
          </a:prstGeom>
        </p:spPr>
        <p:txBody>
          <a:bodyPr anchor="b"/>
          <a:lstStyle>
            <a:lvl1pPr>
              <a:defRPr sz="6800" b="1">
                <a:latin typeface="Calibri" panose="020F0502020204030204" pitchFamily="34" charset="0"/>
              </a:defRPr>
            </a:lvl1pPr>
          </a:lstStyle>
          <a:p>
            <a:pPr lvl="0">
              <a:defRPr sz="1800"/>
            </a:pPr>
            <a:r>
              <a:rPr sz="6800" dirty="0" err="1"/>
              <a:t>Образец</a:t>
            </a:r>
            <a:r>
              <a:rPr sz="6800" dirty="0"/>
              <a:t> </a:t>
            </a:r>
            <a:r>
              <a:rPr sz="6800" dirty="0" err="1"/>
              <a:t>заголовка</a:t>
            </a:r>
            <a:endParaRPr sz="6800" dirty="0"/>
          </a:p>
        </p:txBody>
      </p:sp>
      <p:sp>
        <p:nvSpPr>
          <p:cNvPr id="11" name="Shape 11"/>
          <p:cNvSpPr>
            <a:spLocks noGrp="1"/>
          </p:cNvSpPr>
          <p:nvPr>
            <p:ph type="body" idx="1"/>
          </p:nvPr>
        </p:nvSpPr>
        <p:spPr>
          <a:xfrm>
            <a:off x="1280263" y="1571471"/>
            <a:ext cx="9151040" cy="2229833"/>
          </a:xfrm>
          <a:prstGeom prst="rect">
            <a:avLst/>
          </a:prstGeom>
        </p:spPr>
        <p:txBody>
          <a:bodyPr/>
          <a:lstStyle>
            <a:lvl1pPr marL="0" indent="0">
              <a:buSzTx/>
              <a:buFontTx/>
              <a:buNone/>
              <a:defRPr sz="2800">
                <a:solidFill>
                  <a:srgbClr val="535353"/>
                </a:solidFill>
                <a:latin typeface="Calibri" panose="020F0502020204030204" pitchFamily="34" charset="0"/>
              </a:defRPr>
            </a:lvl1pPr>
          </a:lstStyle>
          <a:p>
            <a:pPr lvl="0">
              <a:defRPr sz="1800">
                <a:solidFill>
                  <a:srgbClr val="000000"/>
                </a:solidFill>
              </a:defRPr>
            </a:pPr>
            <a:r>
              <a:rPr sz="2800" dirty="0" err="1">
                <a:solidFill>
                  <a:srgbClr val="535353"/>
                </a:solidFill>
              </a:rPr>
              <a:t>Образец</a:t>
            </a:r>
            <a:r>
              <a:rPr sz="2800" dirty="0">
                <a:solidFill>
                  <a:srgbClr val="535353"/>
                </a:solidFill>
              </a:rPr>
              <a:t> </a:t>
            </a:r>
            <a:r>
              <a:rPr sz="2800" dirty="0" err="1">
                <a:solidFill>
                  <a:srgbClr val="535353"/>
                </a:solidFill>
              </a:rPr>
              <a:t>подзаголовка</a:t>
            </a:r>
            <a:endParaRPr sz="2800" dirty="0">
              <a:solidFill>
                <a:srgbClr val="535353"/>
              </a:solidFill>
            </a:endParaRPr>
          </a:p>
        </p:txBody>
      </p:sp>
      <p:sp>
        <p:nvSpPr>
          <p:cNvPr id="12" name="Shape 12"/>
          <p:cNvSpPr>
            <a:spLocks noGrp="1"/>
          </p:cNvSpPr>
          <p:nvPr>
            <p:ph type="sldNum" sz="quarter" idx="2"/>
          </p:nvPr>
        </p:nvSpPr>
        <p:spPr>
          <a:xfrm>
            <a:off x="8857464" y="6223477"/>
            <a:ext cx="2745313" cy="249997"/>
          </a:xfrm>
          <a:prstGeom prst="rect">
            <a:avLst/>
          </a:prstGeom>
        </p:spPr>
        <p:txBody>
          <a:bodyPr/>
          <a:lstStyle/>
          <a:p>
            <a:pPr lvl="0"/>
            <a:fld id="{86CB4B4D-7CA3-9044-876B-883B54F8677D}" type="slidenum">
              <a:rPr/>
              <a:pPr lvl="0"/>
              <a:t>‹#›</a:t>
            </a:fld>
            <a:endParaRPr/>
          </a:p>
        </p:txBody>
      </p:sp>
    </p:spTree>
    <p:extLst>
      <p:ext uri="{BB962C8B-B14F-4D97-AF65-F5344CB8AC3E}">
        <p14:creationId xmlns:p14="http://schemas.microsoft.com/office/powerpoint/2010/main" val="122655464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302937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2" y="1709740"/>
            <a:ext cx="10515599" cy="2852736"/>
          </a:xfrm>
        </p:spPr>
        <p:txBody>
          <a:bodyPr anchor="b"/>
          <a:lstStyle>
            <a:lvl1pPr>
              <a:defRPr sz="5900"/>
            </a:lvl1pPr>
          </a:lstStyle>
          <a:p>
            <a:r>
              <a:rPr lang="ru-RU" smtClean="0"/>
              <a:t>Образец заголовка</a:t>
            </a:r>
            <a:endParaRPr lang="ru-RU"/>
          </a:p>
        </p:txBody>
      </p:sp>
      <p:sp>
        <p:nvSpPr>
          <p:cNvPr id="3" name="Текст 2"/>
          <p:cNvSpPr>
            <a:spLocks noGrp="1"/>
          </p:cNvSpPr>
          <p:nvPr>
            <p:ph type="body" idx="1"/>
          </p:nvPr>
        </p:nvSpPr>
        <p:spPr>
          <a:xfrm>
            <a:off x="831852" y="4589464"/>
            <a:ext cx="10515599" cy="1500187"/>
          </a:xfrm>
        </p:spPr>
        <p:txBody>
          <a:bodyPr/>
          <a:lstStyle>
            <a:lvl1pPr marL="0" indent="0">
              <a:buNone/>
              <a:defRPr sz="2300">
                <a:solidFill>
                  <a:schemeClr val="tx1">
                    <a:tint val="75000"/>
                  </a:schemeClr>
                </a:solidFill>
              </a:defRPr>
            </a:lvl1pPr>
            <a:lvl2pPr marL="457200" indent="0">
              <a:buNone/>
              <a:defRPr sz="1900">
                <a:solidFill>
                  <a:schemeClr val="tx1">
                    <a:tint val="75000"/>
                  </a:schemeClr>
                </a:solidFill>
              </a:defRPr>
            </a:lvl2pPr>
            <a:lvl3pPr marL="914399" indent="0">
              <a:buNone/>
              <a:defRPr sz="1900">
                <a:solidFill>
                  <a:schemeClr val="tx1">
                    <a:tint val="75000"/>
                  </a:schemeClr>
                </a:solidFill>
              </a:defRPr>
            </a:lvl3pPr>
            <a:lvl4pPr marL="1371599" indent="0">
              <a:buNone/>
              <a:defRPr sz="1700">
                <a:solidFill>
                  <a:schemeClr val="tx1">
                    <a:tint val="75000"/>
                  </a:schemeClr>
                </a:solidFill>
              </a:defRPr>
            </a:lvl4pPr>
            <a:lvl5pPr marL="1828798" indent="0">
              <a:buNone/>
              <a:defRPr sz="1700">
                <a:solidFill>
                  <a:schemeClr val="tx1">
                    <a:tint val="75000"/>
                  </a:schemeClr>
                </a:solidFill>
              </a:defRPr>
            </a:lvl5pPr>
            <a:lvl6pPr marL="2285998" indent="0">
              <a:buNone/>
              <a:defRPr sz="1700">
                <a:solidFill>
                  <a:schemeClr val="tx1">
                    <a:tint val="75000"/>
                  </a:schemeClr>
                </a:solidFill>
              </a:defRPr>
            </a:lvl6pPr>
            <a:lvl7pPr marL="2743197" indent="0">
              <a:buNone/>
              <a:defRPr sz="1700">
                <a:solidFill>
                  <a:schemeClr val="tx1">
                    <a:tint val="75000"/>
                  </a:schemeClr>
                </a:solidFill>
              </a:defRPr>
            </a:lvl7pPr>
            <a:lvl8pPr marL="3200397" indent="0">
              <a:buNone/>
              <a:defRPr sz="1700">
                <a:solidFill>
                  <a:schemeClr val="tx1">
                    <a:tint val="75000"/>
                  </a:schemeClr>
                </a:solidFill>
              </a:defRPr>
            </a:lvl8pPr>
            <a:lvl9pPr marL="3657596" indent="0">
              <a:buNone/>
              <a:defRPr sz="17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351983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4"/>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2" y="1825624"/>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233859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365127"/>
            <a:ext cx="10515599" cy="1325562"/>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0" y="1681164"/>
            <a:ext cx="5157787" cy="823911"/>
          </a:xfrm>
        </p:spPr>
        <p:txBody>
          <a:bodyPr anchor="b"/>
          <a:lstStyle>
            <a:lvl1pPr marL="0" indent="0">
              <a:buNone/>
              <a:defRPr sz="2300" b="1"/>
            </a:lvl1pPr>
            <a:lvl2pPr marL="457200" indent="0">
              <a:buNone/>
              <a:defRPr sz="1900" b="1"/>
            </a:lvl2pPr>
            <a:lvl3pPr marL="914399" indent="0">
              <a:buNone/>
              <a:defRPr sz="1900" b="1"/>
            </a:lvl3pPr>
            <a:lvl4pPr marL="1371599" indent="0">
              <a:buNone/>
              <a:defRPr sz="1700" b="1"/>
            </a:lvl4pPr>
            <a:lvl5pPr marL="1828798" indent="0">
              <a:buNone/>
              <a:defRPr sz="1700" b="1"/>
            </a:lvl5pPr>
            <a:lvl6pPr marL="2285998" indent="0">
              <a:buNone/>
              <a:defRPr sz="1700" b="1"/>
            </a:lvl6pPr>
            <a:lvl7pPr marL="2743197" indent="0">
              <a:buNone/>
              <a:defRPr sz="1700" b="1"/>
            </a:lvl7pPr>
            <a:lvl8pPr marL="3200397" indent="0">
              <a:buNone/>
              <a:defRPr sz="1700" b="1"/>
            </a:lvl8pPr>
            <a:lvl9pPr marL="3657596" indent="0">
              <a:buNone/>
              <a:defRPr sz="1700" b="1"/>
            </a:lvl9pPr>
          </a:lstStyle>
          <a:p>
            <a:pPr lvl="0"/>
            <a:r>
              <a:rPr lang="ru-RU" smtClean="0"/>
              <a:t>Образец текста</a:t>
            </a:r>
          </a:p>
        </p:txBody>
      </p:sp>
      <p:sp>
        <p:nvSpPr>
          <p:cNvPr id="4" name="Объект 3"/>
          <p:cNvSpPr>
            <a:spLocks noGrp="1"/>
          </p:cNvSpPr>
          <p:nvPr>
            <p:ph sz="half" idx="2"/>
          </p:nvPr>
        </p:nvSpPr>
        <p:spPr>
          <a:xfrm>
            <a:off x="839790" y="2505075"/>
            <a:ext cx="5157787" cy="36845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199" y="1681164"/>
            <a:ext cx="5183189" cy="823911"/>
          </a:xfrm>
        </p:spPr>
        <p:txBody>
          <a:bodyPr anchor="b"/>
          <a:lstStyle>
            <a:lvl1pPr marL="0" indent="0">
              <a:buNone/>
              <a:defRPr sz="2300" b="1"/>
            </a:lvl1pPr>
            <a:lvl2pPr marL="457200" indent="0">
              <a:buNone/>
              <a:defRPr sz="1900" b="1"/>
            </a:lvl2pPr>
            <a:lvl3pPr marL="914399" indent="0">
              <a:buNone/>
              <a:defRPr sz="1900" b="1"/>
            </a:lvl3pPr>
            <a:lvl4pPr marL="1371599" indent="0">
              <a:buNone/>
              <a:defRPr sz="1700" b="1"/>
            </a:lvl4pPr>
            <a:lvl5pPr marL="1828798" indent="0">
              <a:buNone/>
              <a:defRPr sz="1700" b="1"/>
            </a:lvl5pPr>
            <a:lvl6pPr marL="2285998" indent="0">
              <a:buNone/>
              <a:defRPr sz="1700" b="1"/>
            </a:lvl6pPr>
            <a:lvl7pPr marL="2743197" indent="0">
              <a:buNone/>
              <a:defRPr sz="1700" b="1"/>
            </a:lvl7pPr>
            <a:lvl8pPr marL="3200397" indent="0">
              <a:buNone/>
              <a:defRPr sz="1700" b="1"/>
            </a:lvl8pPr>
            <a:lvl9pPr marL="3657596" indent="0">
              <a:buNone/>
              <a:defRPr sz="1700" b="1"/>
            </a:lvl9pPr>
          </a:lstStyle>
          <a:p>
            <a:pPr lvl="0"/>
            <a:r>
              <a:rPr lang="ru-RU" smtClean="0"/>
              <a:t>Образец текста</a:t>
            </a:r>
          </a:p>
        </p:txBody>
      </p:sp>
      <p:sp>
        <p:nvSpPr>
          <p:cNvPr id="6" name="Объект 5"/>
          <p:cNvSpPr>
            <a:spLocks noGrp="1"/>
          </p:cNvSpPr>
          <p:nvPr>
            <p:ph sz="quarter" idx="4"/>
          </p:nvPr>
        </p:nvSpPr>
        <p:spPr>
          <a:xfrm>
            <a:off x="6172199" y="2505075"/>
            <a:ext cx="5183189" cy="368458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215153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2180521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404800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1"/>
            <a:ext cx="3932238" cy="1600201"/>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90" y="987427"/>
            <a:ext cx="6172199" cy="4873626"/>
          </a:xfrm>
        </p:spPr>
        <p:txBody>
          <a:bodyPr/>
          <a:lstStyle>
            <a:lvl1pPr>
              <a:defRPr sz="3200"/>
            </a:lvl1pPr>
            <a:lvl2pPr>
              <a:defRPr sz="2800"/>
            </a:lvl2pPr>
            <a:lvl3pPr>
              <a:defRPr sz="23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0" y="2057400"/>
            <a:ext cx="3932238" cy="3811588"/>
          </a:xfrm>
        </p:spPr>
        <p:txBody>
          <a:bodyPr/>
          <a:lstStyle>
            <a:lvl1pPr marL="0" indent="0">
              <a:buNone/>
              <a:defRPr sz="1700"/>
            </a:lvl1pPr>
            <a:lvl2pPr marL="457200" indent="0">
              <a:buNone/>
              <a:defRPr sz="1500"/>
            </a:lvl2pPr>
            <a:lvl3pPr marL="914399" indent="0">
              <a:buNone/>
              <a:defRPr sz="1300"/>
            </a:lvl3pPr>
            <a:lvl4pPr marL="1371599" indent="0">
              <a:buNone/>
              <a:defRPr sz="1100"/>
            </a:lvl4pPr>
            <a:lvl5pPr marL="1828798" indent="0">
              <a:buNone/>
              <a:defRPr sz="1100"/>
            </a:lvl5pPr>
            <a:lvl6pPr marL="2285998" indent="0">
              <a:buNone/>
              <a:defRPr sz="1100"/>
            </a:lvl6pPr>
            <a:lvl7pPr marL="2743197" indent="0">
              <a:buNone/>
              <a:defRPr sz="1100"/>
            </a:lvl7pPr>
            <a:lvl8pPr marL="3200397" indent="0">
              <a:buNone/>
              <a:defRPr sz="1100"/>
            </a:lvl8pPr>
            <a:lvl9pPr marL="3657596"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5637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0" y="457201"/>
            <a:ext cx="3932238" cy="1600201"/>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90" y="987427"/>
            <a:ext cx="6172199" cy="4873626"/>
          </a:xfrm>
        </p:spPr>
        <p:txBody>
          <a:bodyPr/>
          <a:lstStyle>
            <a:lvl1pPr marL="0" indent="0">
              <a:buNone/>
              <a:defRPr sz="3200"/>
            </a:lvl1pPr>
            <a:lvl2pPr marL="457200" indent="0">
              <a:buNone/>
              <a:defRPr sz="2800"/>
            </a:lvl2pPr>
            <a:lvl3pPr marL="914399" indent="0">
              <a:buNone/>
              <a:defRPr sz="2300"/>
            </a:lvl3pPr>
            <a:lvl4pPr marL="1371599" indent="0">
              <a:buNone/>
              <a:defRPr sz="1900"/>
            </a:lvl4pPr>
            <a:lvl5pPr marL="1828798" indent="0">
              <a:buNone/>
              <a:defRPr sz="1900"/>
            </a:lvl5pPr>
            <a:lvl6pPr marL="2285998" indent="0">
              <a:buNone/>
              <a:defRPr sz="1900"/>
            </a:lvl6pPr>
            <a:lvl7pPr marL="2743197" indent="0">
              <a:buNone/>
              <a:defRPr sz="1900"/>
            </a:lvl7pPr>
            <a:lvl8pPr marL="3200397" indent="0">
              <a:buNone/>
              <a:defRPr sz="1900"/>
            </a:lvl8pPr>
            <a:lvl9pPr marL="3657596" indent="0">
              <a:buNone/>
              <a:defRPr sz="1900"/>
            </a:lvl9pPr>
          </a:lstStyle>
          <a:p>
            <a:endParaRPr lang="ru-RU"/>
          </a:p>
        </p:txBody>
      </p:sp>
      <p:sp>
        <p:nvSpPr>
          <p:cNvPr id="4" name="Текст 3"/>
          <p:cNvSpPr>
            <a:spLocks noGrp="1"/>
          </p:cNvSpPr>
          <p:nvPr>
            <p:ph type="body" sz="half" idx="2"/>
          </p:nvPr>
        </p:nvSpPr>
        <p:spPr>
          <a:xfrm>
            <a:off x="839790" y="2057400"/>
            <a:ext cx="3932238" cy="3811588"/>
          </a:xfrm>
        </p:spPr>
        <p:txBody>
          <a:bodyPr/>
          <a:lstStyle>
            <a:lvl1pPr marL="0" indent="0">
              <a:buNone/>
              <a:defRPr sz="1700"/>
            </a:lvl1pPr>
            <a:lvl2pPr marL="457200" indent="0">
              <a:buNone/>
              <a:defRPr sz="1500"/>
            </a:lvl2pPr>
            <a:lvl3pPr marL="914399" indent="0">
              <a:buNone/>
              <a:defRPr sz="1300"/>
            </a:lvl3pPr>
            <a:lvl4pPr marL="1371599" indent="0">
              <a:buNone/>
              <a:defRPr sz="1100"/>
            </a:lvl4pPr>
            <a:lvl5pPr marL="1828798" indent="0">
              <a:buNone/>
              <a:defRPr sz="1100"/>
            </a:lvl5pPr>
            <a:lvl6pPr marL="2285998" indent="0">
              <a:buNone/>
              <a:defRPr sz="1100"/>
            </a:lvl6pPr>
            <a:lvl7pPr marL="2743197" indent="0">
              <a:buNone/>
              <a:defRPr sz="1100"/>
            </a:lvl7pPr>
            <a:lvl8pPr marL="3200397" indent="0">
              <a:buNone/>
              <a:defRPr sz="1100"/>
            </a:lvl8pPr>
            <a:lvl9pPr marL="3657596"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CF762AA-6FF4-4CA2-8039-65A321A80026}" type="slidenum">
              <a:rPr lang="ru-RU" smtClean="0"/>
              <a:t>‹#›</a:t>
            </a:fld>
            <a:endParaRPr lang="ru-RU"/>
          </a:p>
        </p:txBody>
      </p:sp>
    </p:spTree>
    <p:extLst>
      <p:ext uri="{BB962C8B-B14F-4D97-AF65-F5344CB8AC3E}">
        <p14:creationId xmlns:p14="http://schemas.microsoft.com/office/powerpoint/2010/main" val="90750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3" y="365127"/>
            <a:ext cx="10515599" cy="1325562"/>
          </a:xfrm>
          <a:prstGeom prst="rect">
            <a:avLst/>
          </a:prstGeom>
        </p:spPr>
        <p:txBody>
          <a:bodyPr vert="horz" lIns="91439" tIns="45721" rIns="91439" bIns="45721"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3" y="1825624"/>
            <a:ext cx="10515599" cy="4351338"/>
          </a:xfrm>
          <a:prstGeom prst="rect">
            <a:avLst/>
          </a:prstGeom>
        </p:spPr>
        <p:txBody>
          <a:bodyPr vert="horz" lIns="91439" tIns="45721" rIns="91439" bIns="45721"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199" y="6356352"/>
            <a:ext cx="2743201" cy="365126"/>
          </a:xfrm>
          <a:prstGeom prst="rect">
            <a:avLst/>
          </a:prstGeom>
        </p:spPr>
        <p:txBody>
          <a:bodyPr vert="horz" lIns="91439" tIns="45721" rIns="91439" bIns="45721" rtlCol="0" anchor="ctr"/>
          <a:lstStyle>
            <a:lvl1pPr algn="l">
              <a:defRPr sz="13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1" y="6356352"/>
            <a:ext cx="4114799" cy="365126"/>
          </a:xfrm>
          <a:prstGeom prst="rect">
            <a:avLst/>
          </a:prstGeom>
        </p:spPr>
        <p:txBody>
          <a:bodyPr vert="horz" lIns="91439" tIns="45721" rIns="91439" bIns="45721" rtlCol="0" anchor="ctr"/>
          <a:lstStyle>
            <a:lvl1pPr algn="ctr">
              <a:defRPr sz="13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2"/>
            <a:ext cx="2743201" cy="365126"/>
          </a:xfrm>
          <a:prstGeom prst="rect">
            <a:avLst/>
          </a:prstGeom>
        </p:spPr>
        <p:txBody>
          <a:bodyPr vert="horz" lIns="91439" tIns="45721" rIns="91439" bIns="45721" rtlCol="0" anchor="ctr"/>
          <a:lstStyle>
            <a:lvl1pPr algn="r">
              <a:defRPr sz="1300">
                <a:solidFill>
                  <a:schemeClr val="tx1">
                    <a:tint val="75000"/>
                  </a:schemeClr>
                </a:solidFill>
              </a:defRPr>
            </a:lvl1pPr>
          </a:lstStyle>
          <a:p>
            <a:fld id="{FCF762AA-6FF4-4CA2-8039-65A321A80026}" type="slidenum">
              <a:rPr lang="ru-RU" smtClean="0"/>
              <a:t>‹#›</a:t>
            </a:fld>
            <a:endParaRPr lang="ru-RU"/>
          </a:p>
        </p:txBody>
      </p:sp>
    </p:spTree>
    <p:extLst>
      <p:ext uri="{BB962C8B-B14F-4D97-AF65-F5344CB8AC3E}">
        <p14:creationId xmlns:p14="http://schemas.microsoft.com/office/powerpoint/2010/main" val="364415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39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1" indent="-228601" algn="l" defTabSz="914399"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800" indent="-228601" algn="l" defTabSz="914399" rtl="0" eaLnBrk="1" latinLnBrk="0" hangingPunct="1">
        <a:lnSpc>
          <a:spcPct val="90000"/>
        </a:lnSpc>
        <a:spcBef>
          <a:spcPts val="499"/>
        </a:spcBef>
        <a:buFont typeface="Arial" panose="020B0604020202020204" pitchFamily="34" charset="0"/>
        <a:buChar char="•"/>
        <a:defRPr sz="2300" kern="1200">
          <a:solidFill>
            <a:schemeClr val="tx1"/>
          </a:solidFill>
          <a:latin typeface="+mn-lt"/>
          <a:ea typeface="+mn-ea"/>
          <a:cs typeface="+mn-cs"/>
        </a:defRPr>
      </a:lvl2pPr>
      <a:lvl3pPr marL="1143000"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3pPr>
      <a:lvl4pPr marL="1600199"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4pPr>
      <a:lvl5pPr marL="2057399"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5pPr>
      <a:lvl6pPr marL="2514599"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6pPr>
      <a:lvl7pPr marL="2971798"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7pPr>
      <a:lvl8pPr marL="3428998"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8pPr>
      <a:lvl9pPr marL="3886197" indent="-228601" algn="l" defTabSz="914399" rtl="0" eaLnBrk="1" latinLnBrk="0" hangingPunct="1">
        <a:lnSpc>
          <a:spcPct val="90000"/>
        </a:lnSpc>
        <a:spcBef>
          <a:spcPts val="499"/>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399" rtl="0" eaLnBrk="1" latinLnBrk="0" hangingPunct="1">
        <a:defRPr sz="1900" kern="1200">
          <a:solidFill>
            <a:schemeClr val="tx1"/>
          </a:solidFill>
          <a:latin typeface="+mn-lt"/>
          <a:ea typeface="+mn-ea"/>
          <a:cs typeface="+mn-cs"/>
        </a:defRPr>
      </a:lvl1pPr>
      <a:lvl2pPr marL="457200" algn="l" defTabSz="914399" rtl="0" eaLnBrk="1" latinLnBrk="0" hangingPunct="1">
        <a:defRPr sz="1900" kern="1200">
          <a:solidFill>
            <a:schemeClr val="tx1"/>
          </a:solidFill>
          <a:latin typeface="+mn-lt"/>
          <a:ea typeface="+mn-ea"/>
          <a:cs typeface="+mn-cs"/>
        </a:defRPr>
      </a:lvl2pPr>
      <a:lvl3pPr marL="914399" algn="l" defTabSz="914399" rtl="0" eaLnBrk="1" latinLnBrk="0" hangingPunct="1">
        <a:defRPr sz="1900" kern="1200">
          <a:solidFill>
            <a:schemeClr val="tx1"/>
          </a:solidFill>
          <a:latin typeface="+mn-lt"/>
          <a:ea typeface="+mn-ea"/>
          <a:cs typeface="+mn-cs"/>
        </a:defRPr>
      </a:lvl3pPr>
      <a:lvl4pPr marL="1371599" algn="l" defTabSz="914399" rtl="0" eaLnBrk="1" latinLnBrk="0" hangingPunct="1">
        <a:defRPr sz="1900" kern="1200">
          <a:solidFill>
            <a:schemeClr val="tx1"/>
          </a:solidFill>
          <a:latin typeface="+mn-lt"/>
          <a:ea typeface="+mn-ea"/>
          <a:cs typeface="+mn-cs"/>
        </a:defRPr>
      </a:lvl4pPr>
      <a:lvl5pPr marL="1828798" algn="l" defTabSz="914399" rtl="0" eaLnBrk="1" latinLnBrk="0" hangingPunct="1">
        <a:defRPr sz="1900" kern="1200">
          <a:solidFill>
            <a:schemeClr val="tx1"/>
          </a:solidFill>
          <a:latin typeface="+mn-lt"/>
          <a:ea typeface="+mn-ea"/>
          <a:cs typeface="+mn-cs"/>
        </a:defRPr>
      </a:lvl5pPr>
      <a:lvl6pPr marL="2285998" algn="l" defTabSz="914399" rtl="0" eaLnBrk="1" latinLnBrk="0" hangingPunct="1">
        <a:defRPr sz="1900" kern="1200">
          <a:solidFill>
            <a:schemeClr val="tx1"/>
          </a:solidFill>
          <a:latin typeface="+mn-lt"/>
          <a:ea typeface="+mn-ea"/>
          <a:cs typeface="+mn-cs"/>
        </a:defRPr>
      </a:lvl6pPr>
      <a:lvl7pPr marL="2743197" algn="l" defTabSz="914399" rtl="0" eaLnBrk="1" latinLnBrk="0" hangingPunct="1">
        <a:defRPr sz="1900" kern="1200">
          <a:solidFill>
            <a:schemeClr val="tx1"/>
          </a:solidFill>
          <a:latin typeface="+mn-lt"/>
          <a:ea typeface="+mn-ea"/>
          <a:cs typeface="+mn-cs"/>
        </a:defRPr>
      </a:lvl7pPr>
      <a:lvl8pPr marL="3200397" algn="l" defTabSz="914399" rtl="0" eaLnBrk="1" latinLnBrk="0" hangingPunct="1">
        <a:defRPr sz="1900" kern="1200">
          <a:solidFill>
            <a:schemeClr val="tx1"/>
          </a:solidFill>
          <a:latin typeface="+mn-lt"/>
          <a:ea typeface="+mn-ea"/>
          <a:cs typeface="+mn-cs"/>
        </a:defRPr>
      </a:lvl8pPr>
      <a:lvl9pPr marL="3657596" algn="l" defTabSz="914399"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McKinsey_&amp;_Company" TargetMode="External"/><Relationship Id="rId13" Type="http://schemas.openxmlformats.org/officeDocument/2006/relationships/hyperlink" Target="https://en.wikipedia.org/wiki/Manohar_Parrikar" TargetMode="External"/><Relationship Id="rId3" Type="http://schemas.openxmlformats.org/officeDocument/2006/relationships/hyperlink" Target="https://en.wikipedia.org/wiki/Vinod_Khosla" TargetMode="External"/><Relationship Id="rId7" Type="http://schemas.openxmlformats.org/officeDocument/2006/relationships/hyperlink" Target="https://en.wikipedia.org/wiki/Rajat_Gupta" TargetMode="External"/><Relationship Id="rId12" Type="http://schemas.openxmlformats.org/officeDocument/2006/relationships/hyperlink" Target="https://en.wikipedia.org/wiki/Arvind_Kejriwal" TargetMode="Externa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en.wikipedia.org/wiki/Nikesh_Arora" TargetMode="External"/><Relationship Id="rId11" Type="http://schemas.openxmlformats.org/officeDocument/2006/relationships/hyperlink" Target="https://en.wikipedia.org/wiki/Krishan_Kant" TargetMode="External"/><Relationship Id="rId5" Type="http://schemas.openxmlformats.org/officeDocument/2006/relationships/hyperlink" Target="https://en.wikipedia.org/wiki/Suhas_S._Patil" TargetMode="External"/><Relationship Id="rId10" Type="http://schemas.openxmlformats.org/officeDocument/2006/relationships/hyperlink" Target="https://en.wikipedia.org/wiki/Citigroup" TargetMode="External"/><Relationship Id="rId4" Type="http://schemas.openxmlformats.org/officeDocument/2006/relationships/hyperlink" Target="https://en.wikipedia.org/wiki/Sun_Microsystems" TargetMode="External"/><Relationship Id="rId9" Type="http://schemas.openxmlformats.org/officeDocument/2006/relationships/hyperlink" Target="https://en.wikipedia.org/wiki/Victor_Menezes" TargetMode="External"/><Relationship Id="rId14" Type="http://schemas.openxmlformats.org/officeDocument/2006/relationships/hyperlink" Target="https://en.wikipedia.org/wiki/Jairam_Ramesh"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gian.iitkgp.ac.in/" TargetMode="Externa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www.gian.iitkgp.ac.i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erbonline.in/"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86242" cy="5281863"/>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39" y="5424454"/>
            <a:ext cx="2665724" cy="1184878"/>
          </a:xfrm>
          <a:prstGeom prst="rect">
            <a:avLst/>
          </a:prstGeom>
        </p:spPr>
      </p:pic>
      <p:sp>
        <p:nvSpPr>
          <p:cNvPr id="11" name="Shape 179"/>
          <p:cNvSpPr txBox="1">
            <a:spLocks/>
          </p:cNvSpPr>
          <p:nvPr/>
        </p:nvSpPr>
        <p:spPr>
          <a:xfrm>
            <a:off x="1400962" y="5424454"/>
            <a:ext cx="10329098" cy="738787"/>
          </a:xfrm>
          <a:prstGeom prst="rect">
            <a:avLst/>
          </a:prstGeom>
        </p:spPr>
        <p:txBody>
          <a:bodyPr lIns="91439" tIns="45721" rIns="91439" bIns="4572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897832">
              <a:lnSpc>
                <a:spcPts val="3200"/>
              </a:lnSpc>
              <a:defRPr sz="1800">
                <a:solidFill>
                  <a:srgbClr val="000000"/>
                </a:solidFill>
              </a:defRPr>
            </a:pPr>
            <a:r>
              <a:rPr lang="ru-RU" sz="3500" b="1" dirty="0" smtClean="0">
                <a:solidFill>
                  <a:schemeClr val="tx1">
                    <a:lumMod val="95000"/>
                    <a:lumOff val="5000"/>
                  </a:schemeClr>
                </a:solidFill>
                <a:cs typeface="Times New Roman" panose="02020603050405020304" pitchFamily="18" charset="0"/>
              </a:rPr>
              <a:t>Возможности сотрудничества </a:t>
            </a:r>
          </a:p>
          <a:p>
            <a:pPr algn="r" defTabSz="897832">
              <a:lnSpc>
                <a:spcPts val="3200"/>
              </a:lnSpc>
              <a:defRPr sz="1800">
                <a:solidFill>
                  <a:srgbClr val="000000"/>
                </a:solidFill>
              </a:defRPr>
            </a:pPr>
            <a:r>
              <a:rPr lang="ru-RU" sz="3500" b="1" dirty="0" smtClean="0">
                <a:solidFill>
                  <a:schemeClr val="tx1">
                    <a:lumMod val="95000"/>
                    <a:lumOff val="5000"/>
                  </a:schemeClr>
                </a:solidFill>
                <a:cs typeface="Times New Roman" panose="02020603050405020304" pitchFamily="18" charset="0"/>
              </a:rPr>
              <a:t>ученых ТГУ с вузами Индии</a:t>
            </a:r>
            <a:endParaRPr lang="ru-RU" sz="3500" b="1" dirty="0">
              <a:solidFill>
                <a:srgbClr val="000000"/>
              </a:solidFill>
            </a:endParaRPr>
          </a:p>
        </p:txBody>
      </p:sp>
      <p:sp>
        <p:nvSpPr>
          <p:cNvPr id="2" name="Прямоугольник 1"/>
          <p:cNvSpPr/>
          <p:nvPr/>
        </p:nvSpPr>
        <p:spPr>
          <a:xfrm>
            <a:off x="3459297" y="6416586"/>
            <a:ext cx="8673434" cy="385492"/>
          </a:xfrm>
          <a:prstGeom prst="rect">
            <a:avLst/>
          </a:prstGeom>
        </p:spPr>
        <p:txBody>
          <a:bodyPr wrap="square" lIns="91439" tIns="45721" rIns="91439" bIns="45721">
            <a:spAutoFit/>
          </a:bodyPr>
          <a:lstStyle/>
          <a:p>
            <a:pPr algn="r"/>
            <a:r>
              <a:rPr lang="ru-RU" dirty="0"/>
              <a:t> </a:t>
            </a:r>
            <a:r>
              <a:rPr lang="ru-RU" dirty="0" smtClean="0"/>
              <a:t>Проректор по международным связям ТГУ А.Ю. Рыкун</a:t>
            </a:r>
            <a:endParaRPr lang="ru-RU" dirty="0"/>
          </a:p>
        </p:txBody>
      </p:sp>
    </p:spTree>
    <p:extLst>
      <p:ext uri="{BB962C8B-B14F-4D97-AF65-F5344CB8AC3E}">
        <p14:creationId xmlns:p14="http://schemas.microsoft.com/office/powerpoint/2010/main" val="4084269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83931" y="65385"/>
            <a:ext cx="1863726" cy="828676"/>
          </a:xfrm>
          <a:prstGeom prst="rect">
            <a:avLst/>
          </a:prstGeom>
          <a:noFill/>
          <a:ln w="9525">
            <a:noFill/>
            <a:miter lim="800000"/>
            <a:headEnd/>
            <a:tailEnd/>
          </a:ln>
        </p:spPr>
      </p:pic>
      <p:sp>
        <p:nvSpPr>
          <p:cNvPr id="8" name="Прямоугольник 7"/>
          <p:cNvSpPr/>
          <p:nvPr/>
        </p:nvSpPr>
        <p:spPr>
          <a:xfrm>
            <a:off x="1960745" y="-11338"/>
            <a:ext cx="9126217" cy="1477328"/>
          </a:xfrm>
          <a:prstGeom prst="rect">
            <a:avLst/>
          </a:prstGeom>
        </p:spPr>
        <p:txBody>
          <a:bodyPr wrap="none">
            <a:spAutoFit/>
          </a:bodyPr>
          <a:lstStyle/>
          <a:p>
            <a:pPr lvl="0" algn="ctr"/>
            <a:r>
              <a:rPr lang="ru-RU" sz="4500" dirty="0" smtClean="0">
                <a:latin typeface="+mj-lt"/>
              </a:rPr>
              <a:t>Некоторые знаменитые </a:t>
            </a:r>
            <a:r>
              <a:rPr lang="ru-RU" sz="4500" dirty="0" smtClean="0">
                <a:latin typeface="+mj-lt"/>
              </a:rPr>
              <a:t>выпускники </a:t>
            </a:r>
          </a:p>
          <a:p>
            <a:pPr lvl="0" algn="ctr"/>
            <a:r>
              <a:rPr lang="ru-RU" sz="4500" dirty="0" smtClean="0">
                <a:latin typeface="+mj-lt"/>
              </a:rPr>
              <a:t>ведущих технологических вузов</a:t>
            </a:r>
            <a:endParaRPr lang="ru-RU" sz="4500" dirty="0">
              <a:latin typeface="+mj-lt"/>
              <a:cs typeface="Times New Roman" pitchFamily="18" charset="0"/>
            </a:endParaRPr>
          </a:p>
        </p:txBody>
      </p:sp>
      <p:sp>
        <p:nvSpPr>
          <p:cNvPr id="2" name="Прямоугольник 1"/>
          <p:cNvSpPr/>
          <p:nvPr/>
        </p:nvSpPr>
        <p:spPr>
          <a:xfrm>
            <a:off x="242130" y="1792020"/>
            <a:ext cx="6403649" cy="4201150"/>
          </a:xfrm>
          <a:prstGeom prst="rect">
            <a:avLst/>
          </a:prstGeom>
        </p:spPr>
        <p:txBody>
          <a:bodyPr wrap="square">
            <a:spAutoFit/>
          </a:bodyPr>
          <a:lstStyle/>
          <a:p>
            <a:pPr lvl="0">
              <a:spcAft>
                <a:spcPts val="600"/>
              </a:spcAft>
            </a:pPr>
            <a:r>
              <a:rPr lang="en-US" dirty="0">
                <a:hlinkClick r:id="rId3" tooltip="Vinod Khosla"/>
              </a:rPr>
              <a:t>Vinod Khosla</a:t>
            </a:r>
            <a:r>
              <a:rPr lang="ru-RU" dirty="0"/>
              <a:t>, соучредитель американской компании-производителя </a:t>
            </a:r>
            <a:r>
              <a:rPr lang="ru-RU" dirty="0" smtClean="0"/>
              <a:t>программного</a:t>
            </a:r>
            <a:r>
              <a:rPr lang="ru-RU" dirty="0"/>
              <a:t> и </a:t>
            </a:r>
            <a:r>
              <a:rPr lang="ru-RU" dirty="0" smtClean="0"/>
              <a:t>аппаратного обеспечения</a:t>
            </a:r>
            <a:r>
              <a:rPr lang="en-US" dirty="0"/>
              <a:t> </a:t>
            </a:r>
            <a:r>
              <a:rPr lang="en-US" dirty="0">
                <a:hlinkClick r:id="rId4" tooltip="Sun Microsystems"/>
              </a:rPr>
              <a:t>Sun Microsystems</a:t>
            </a:r>
            <a:endParaRPr lang="ru-RU" dirty="0"/>
          </a:p>
          <a:p>
            <a:pPr lvl="0">
              <a:spcAft>
                <a:spcPts val="600"/>
              </a:spcAft>
            </a:pPr>
            <a:r>
              <a:rPr lang="en-US" dirty="0" err="1">
                <a:hlinkClick r:id="rId5" tooltip="Suhas S. Patil"/>
              </a:rPr>
              <a:t>Suhas</a:t>
            </a:r>
            <a:r>
              <a:rPr lang="en-US" dirty="0">
                <a:hlinkClick r:id="rId5" tooltip="Suhas S. Patil"/>
              </a:rPr>
              <a:t> S</a:t>
            </a:r>
            <a:r>
              <a:rPr lang="ru-RU" dirty="0">
                <a:hlinkClick r:id="rId5" tooltip="Suhas S. Patil"/>
              </a:rPr>
              <a:t>. </a:t>
            </a:r>
            <a:r>
              <a:rPr lang="en-US" dirty="0" err="1">
                <a:hlinkClick r:id="rId5" tooltip="Suhas S. Patil"/>
              </a:rPr>
              <a:t>Patil</a:t>
            </a:r>
            <a:r>
              <a:rPr lang="ru-RU" dirty="0"/>
              <a:t>, учредитель американской компании-производителя аналоговых и цифровых сигнальных процессоров </a:t>
            </a:r>
            <a:r>
              <a:rPr lang="ru-RU" u="sng" dirty="0" err="1">
                <a:solidFill>
                  <a:schemeClr val="accent1">
                    <a:lumMod val="75000"/>
                  </a:schemeClr>
                </a:solidFill>
              </a:rPr>
              <a:t>Cirrus</a:t>
            </a:r>
            <a:r>
              <a:rPr lang="ru-RU" u="sng" dirty="0">
                <a:solidFill>
                  <a:schemeClr val="accent1">
                    <a:lumMod val="75000"/>
                  </a:schemeClr>
                </a:solidFill>
              </a:rPr>
              <a:t> </a:t>
            </a:r>
            <a:r>
              <a:rPr lang="ru-RU" u="sng" dirty="0" err="1">
                <a:solidFill>
                  <a:schemeClr val="accent1">
                    <a:lumMod val="75000"/>
                  </a:schemeClr>
                </a:solidFill>
              </a:rPr>
              <a:t>Logic</a:t>
            </a:r>
            <a:r>
              <a:rPr lang="ru-RU" u="sng" dirty="0">
                <a:solidFill>
                  <a:schemeClr val="accent1">
                    <a:lumMod val="75000"/>
                  </a:schemeClr>
                </a:solidFill>
              </a:rPr>
              <a:t> </a:t>
            </a:r>
            <a:r>
              <a:rPr lang="ru-RU" u="sng" dirty="0" err="1">
                <a:solidFill>
                  <a:schemeClr val="accent1">
                    <a:lumMod val="75000"/>
                  </a:schemeClr>
                </a:solidFill>
              </a:rPr>
              <a:t>Inc</a:t>
            </a:r>
            <a:r>
              <a:rPr lang="ru-RU" u="sng" dirty="0">
                <a:solidFill>
                  <a:schemeClr val="accent1">
                    <a:lumMod val="75000"/>
                  </a:schemeClr>
                </a:solidFill>
              </a:rPr>
              <a:t>. </a:t>
            </a:r>
          </a:p>
          <a:p>
            <a:pPr lvl="0">
              <a:spcAft>
                <a:spcPts val="600"/>
              </a:spcAft>
            </a:pPr>
            <a:r>
              <a:rPr lang="en-US" dirty="0">
                <a:hlinkClick r:id="rId6" tooltip="Nikesh Arora"/>
              </a:rPr>
              <a:t>Nikesh Arora</a:t>
            </a:r>
            <a:r>
              <a:rPr lang="ru-RU" dirty="0"/>
              <a:t> – Вице-председатель японской телекоммуникационной </a:t>
            </a:r>
            <a:r>
              <a:rPr lang="ru-RU" dirty="0" err="1"/>
              <a:t>медиакорпорации</a:t>
            </a:r>
            <a:r>
              <a:rPr lang="ru-RU" dirty="0"/>
              <a:t> </a:t>
            </a:r>
            <a:r>
              <a:rPr lang="en-US" u="sng" dirty="0" err="1">
                <a:solidFill>
                  <a:schemeClr val="accent1">
                    <a:lumMod val="75000"/>
                  </a:schemeClr>
                </a:solidFill>
              </a:rPr>
              <a:t>SoftBank</a:t>
            </a:r>
            <a:r>
              <a:rPr lang="en-US" u="sng" dirty="0">
                <a:solidFill>
                  <a:schemeClr val="accent1">
                    <a:lumMod val="75000"/>
                  </a:schemeClr>
                </a:solidFill>
              </a:rPr>
              <a:t> Corp</a:t>
            </a:r>
            <a:r>
              <a:rPr lang="ru-RU" u="sng" dirty="0">
                <a:solidFill>
                  <a:schemeClr val="accent1">
                    <a:lumMod val="75000"/>
                  </a:schemeClr>
                </a:solidFill>
              </a:rPr>
              <a:t>. </a:t>
            </a:r>
          </a:p>
          <a:p>
            <a:pPr lvl="0">
              <a:spcAft>
                <a:spcPts val="600"/>
              </a:spcAft>
            </a:pPr>
            <a:r>
              <a:rPr lang="en-US" dirty="0" err="1">
                <a:hlinkClick r:id="rId7" tooltip="Rajat Gupta"/>
              </a:rPr>
              <a:t>Rajat</a:t>
            </a:r>
            <a:r>
              <a:rPr lang="en-US" dirty="0">
                <a:hlinkClick r:id="rId7" tooltip="Rajat Gupta"/>
              </a:rPr>
              <a:t> Gupta</a:t>
            </a:r>
            <a:r>
              <a:rPr lang="ru-RU" dirty="0"/>
              <a:t> – бывший директор по менеджменту международной консалтинговой фирмы по менеджменту </a:t>
            </a:r>
            <a:r>
              <a:rPr lang="en-US" dirty="0">
                <a:hlinkClick r:id="rId8" tooltip="McKinsey &amp; Company"/>
              </a:rPr>
              <a:t>McKinsey</a:t>
            </a:r>
            <a:endParaRPr lang="ru-RU" dirty="0"/>
          </a:p>
          <a:p>
            <a:pPr lvl="0">
              <a:spcAft>
                <a:spcPts val="600"/>
              </a:spcAft>
            </a:pPr>
            <a:r>
              <a:rPr lang="en-US" dirty="0">
                <a:hlinkClick r:id="rId9" tooltip="Victor Menezes"/>
              </a:rPr>
              <a:t>Victor Menezes</a:t>
            </a:r>
            <a:r>
              <a:rPr lang="en-US" dirty="0"/>
              <a:t> </a:t>
            </a:r>
            <a:r>
              <a:rPr lang="ru-RU" dirty="0"/>
              <a:t>– первый вице-президент американской инвестиционно-банковской компании</a:t>
            </a:r>
            <a:r>
              <a:rPr lang="en-US" dirty="0"/>
              <a:t> </a:t>
            </a:r>
            <a:r>
              <a:rPr lang="en-US" dirty="0">
                <a:hlinkClick r:id="rId10" tooltip="Citigroup"/>
              </a:rPr>
              <a:t>Citigroup</a:t>
            </a:r>
            <a:endParaRPr lang="ru-RU" dirty="0"/>
          </a:p>
        </p:txBody>
      </p:sp>
      <p:sp>
        <p:nvSpPr>
          <p:cNvPr id="3" name="Прямоугольник 2"/>
          <p:cNvSpPr/>
          <p:nvPr/>
        </p:nvSpPr>
        <p:spPr>
          <a:xfrm>
            <a:off x="6645780" y="1828976"/>
            <a:ext cx="5343970" cy="2369880"/>
          </a:xfrm>
          <a:prstGeom prst="rect">
            <a:avLst/>
          </a:prstGeom>
        </p:spPr>
        <p:txBody>
          <a:bodyPr wrap="square">
            <a:spAutoFit/>
          </a:bodyPr>
          <a:lstStyle/>
          <a:p>
            <a:pPr lvl="0">
              <a:spcAft>
                <a:spcPts val="600"/>
              </a:spcAft>
            </a:pPr>
            <a:r>
              <a:rPr lang="en-US" u="sng" dirty="0">
                <a:hlinkClick r:id="rId11" tooltip="Krishan Kant"/>
              </a:rPr>
              <a:t>Krishan Kant</a:t>
            </a:r>
            <a:r>
              <a:rPr lang="ru-RU" dirty="0"/>
              <a:t> – бывший Вице-президент Индии</a:t>
            </a:r>
          </a:p>
          <a:p>
            <a:pPr lvl="0">
              <a:spcAft>
                <a:spcPts val="600"/>
              </a:spcAft>
            </a:pPr>
            <a:r>
              <a:rPr lang="en-US" u="sng" dirty="0">
                <a:hlinkClick r:id="rId12" tooltip="Arvind Kejriwal"/>
              </a:rPr>
              <a:t>Arvind </a:t>
            </a:r>
            <a:r>
              <a:rPr lang="en-US" u="sng" dirty="0" err="1">
                <a:hlinkClick r:id="rId12" tooltip="Arvind Kejriwal"/>
              </a:rPr>
              <a:t>Kejriwal</a:t>
            </a:r>
            <a:r>
              <a:rPr lang="en-US" dirty="0"/>
              <a:t> – </a:t>
            </a:r>
            <a:r>
              <a:rPr lang="ru-RU" dirty="0" smtClean="0"/>
              <a:t>мэр </a:t>
            </a:r>
            <a:r>
              <a:rPr lang="ru-RU" dirty="0"/>
              <a:t>г. Дели</a:t>
            </a:r>
          </a:p>
          <a:p>
            <a:pPr lvl="0">
              <a:spcAft>
                <a:spcPts val="600"/>
              </a:spcAft>
            </a:pPr>
            <a:r>
              <a:rPr lang="en-US" u="sng" dirty="0">
                <a:hlinkClick r:id="rId13" tooltip="Manohar Parrikar"/>
              </a:rPr>
              <a:t>Manohar Parrikar</a:t>
            </a:r>
            <a:r>
              <a:rPr lang="ru-RU" dirty="0"/>
              <a:t> - бывший первый заместитель Министра обороны Индии, в настоящем – </a:t>
            </a:r>
            <a:r>
              <a:rPr lang="ru-RU" dirty="0" smtClean="0"/>
              <a:t>Глава </a:t>
            </a:r>
            <a:r>
              <a:rPr lang="ru-RU" dirty="0"/>
              <a:t>кабинета Министров Гоа</a:t>
            </a:r>
          </a:p>
          <a:p>
            <a:pPr lvl="0">
              <a:spcAft>
                <a:spcPts val="600"/>
              </a:spcAft>
            </a:pPr>
            <a:r>
              <a:rPr lang="en-US" u="sng" dirty="0" err="1">
                <a:hlinkClick r:id="rId14" tooltip="Jairam Ramesh"/>
              </a:rPr>
              <a:t>Jairam</a:t>
            </a:r>
            <a:r>
              <a:rPr lang="en-US" u="sng" dirty="0">
                <a:hlinkClick r:id="rId14" tooltip="Jairam Ramesh"/>
              </a:rPr>
              <a:t> Ramesh</a:t>
            </a:r>
            <a:r>
              <a:rPr lang="ru-RU" dirty="0"/>
              <a:t> – бывший Министр сельского хозяйства Индии</a:t>
            </a:r>
          </a:p>
        </p:txBody>
      </p:sp>
    </p:spTree>
    <p:extLst>
      <p:ext uri="{BB962C8B-B14F-4D97-AF65-F5344CB8AC3E}">
        <p14:creationId xmlns:p14="http://schemas.microsoft.com/office/powerpoint/2010/main" val="158758969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90361" y="146521"/>
            <a:ext cx="1863726" cy="828676"/>
          </a:xfrm>
          <a:prstGeom prst="rect">
            <a:avLst/>
          </a:prstGeom>
          <a:noFill/>
          <a:ln w="9525">
            <a:noFill/>
            <a:miter lim="800000"/>
            <a:headEnd/>
            <a:tailEnd/>
          </a:ln>
        </p:spPr>
      </p:pic>
      <p:sp>
        <p:nvSpPr>
          <p:cNvPr id="6" name="Прямоугольник 5"/>
          <p:cNvSpPr/>
          <p:nvPr/>
        </p:nvSpPr>
        <p:spPr>
          <a:xfrm>
            <a:off x="120827" y="1804776"/>
            <a:ext cx="11903979" cy="4308872"/>
          </a:xfrm>
          <a:prstGeom prst="rect">
            <a:avLst/>
          </a:prstGeom>
        </p:spPr>
        <p:txBody>
          <a:bodyPr wrap="square">
            <a:spAutoFit/>
          </a:bodyPr>
          <a:lstStyle/>
          <a:p>
            <a:pPr fontAlgn="base"/>
            <a:r>
              <a:rPr lang="ru-RU" sz="2000" dirty="0">
                <a:solidFill>
                  <a:srgbClr val="0070C0"/>
                </a:solidFill>
              </a:rPr>
              <a:t>В рамках данной инициативы ученые, академики, эксперты разных стран приглашаются для преподавания в вузах Индии во время летних и зимних каникул</a:t>
            </a:r>
            <a:r>
              <a:rPr lang="ru-RU" sz="2000" dirty="0" smtClean="0">
                <a:solidFill>
                  <a:srgbClr val="0070C0"/>
                </a:solidFill>
              </a:rPr>
              <a:t>. </a:t>
            </a:r>
            <a:endParaRPr lang="en-US" sz="2000" dirty="0" smtClean="0">
              <a:solidFill>
                <a:srgbClr val="0070C0"/>
              </a:solidFill>
            </a:endParaRPr>
          </a:p>
          <a:p>
            <a:pPr fontAlgn="base"/>
            <a:r>
              <a:rPr lang="ru-RU" b="1" dirty="0">
                <a:solidFill>
                  <a:schemeClr val="accent1">
                    <a:lumMod val="75000"/>
                  </a:schemeClr>
                </a:solidFill>
              </a:rPr>
              <a:t> </a:t>
            </a:r>
          </a:p>
          <a:p>
            <a:r>
              <a:rPr lang="ru-RU" b="1" dirty="0">
                <a:solidFill>
                  <a:schemeClr val="accent1">
                    <a:lumMod val="75000"/>
                  </a:schemeClr>
                </a:solidFill>
              </a:rPr>
              <a:t>Цели</a:t>
            </a:r>
            <a:r>
              <a:rPr lang="ru-RU" b="1" dirty="0" smtClean="0">
                <a:solidFill>
                  <a:schemeClr val="accent1">
                    <a:lumMod val="75000"/>
                  </a:schemeClr>
                </a:solidFill>
              </a:rPr>
              <a:t>:</a:t>
            </a:r>
          </a:p>
          <a:p>
            <a:endParaRPr lang="ru-RU" dirty="0"/>
          </a:p>
          <a:p>
            <a:pPr marL="342900" lvl="0" indent="-342900">
              <a:spcAft>
                <a:spcPts val="600"/>
              </a:spcAft>
              <a:buFont typeface="Wingdings" panose="05000000000000000000" pitchFamily="2" charset="2"/>
              <a:buChar char="v"/>
            </a:pPr>
            <a:r>
              <a:rPr lang="ru-RU" dirty="0"/>
              <a:t>Увеличить количество известных международных преподавателей в Индийских институтах</a:t>
            </a:r>
          </a:p>
          <a:p>
            <a:pPr marL="342900" lvl="0" indent="-342900">
              <a:spcAft>
                <a:spcPts val="600"/>
              </a:spcAft>
              <a:buFont typeface="Wingdings" panose="05000000000000000000" pitchFamily="2" charset="2"/>
              <a:buChar char="v"/>
            </a:pPr>
            <a:r>
              <a:rPr lang="ru-RU" dirty="0"/>
              <a:t>Обеспечить возможность для обмена знаниями и навыками преподавания в передовых областях науки </a:t>
            </a:r>
          </a:p>
          <a:p>
            <a:pPr marL="342900" lvl="0" indent="-342900">
              <a:spcAft>
                <a:spcPts val="600"/>
              </a:spcAft>
              <a:buFont typeface="Wingdings" panose="05000000000000000000" pitchFamily="2" charset="2"/>
              <a:buChar char="v"/>
            </a:pPr>
            <a:r>
              <a:rPr lang="ru-RU" dirty="0"/>
              <a:t>Обеспечить возможность индийским студентам получать знания и опыт у известных международных преподавателей</a:t>
            </a:r>
          </a:p>
          <a:p>
            <a:pPr marL="342900" lvl="0" indent="-342900">
              <a:spcAft>
                <a:spcPts val="600"/>
              </a:spcAft>
              <a:buFont typeface="Wingdings" panose="05000000000000000000" pitchFamily="2" charset="2"/>
              <a:buChar char="v"/>
            </a:pPr>
            <a:r>
              <a:rPr lang="ru-RU" dirty="0"/>
              <a:t>Создать условия для возможного совместного исследования с международными преподавателями</a:t>
            </a:r>
          </a:p>
          <a:p>
            <a:pPr marL="342900" lvl="0" indent="-342900">
              <a:spcAft>
                <a:spcPts val="600"/>
              </a:spcAft>
              <a:buFont typeface="Wingdings" panose="05000000000000000000" pitchFamily="2" charset="2"/>
              <a:buChar char="v"/>
            </a:pPr>
            <a:r>
              <a:rPr lang="ru-RU" dirty="0"/>
              <a:t>Мотивировать лучших международных экспертов в мире для работы по проблемам, связанным с Индией</a:t>
            </a:r>
          </a:p>
          <a:p>
            <a:pPr marL="342900" lvl="0" indent="-342900">
              <a:spcAft>
                <a:spcPts val="600"/>
              </a:spcAft>
              <a:buFont typeface="Wingdings" panose="05000000000000000000" pitchFamily="2" charset="2"/>
              <a:buChar char="v"/>
            </a:pPr>
            <a:r>
              <a:rPr lang="ru-RU" dirty="0"/>
              <a:t>Утвердить и разработать новые педагогические методы в новейших темах, представляющих национальный и международный интерес</a:t>
            </a:r>
          </a:p>
        </p:txBody>
      </p:sp>
      <p:sp>
        <p:nvSpPr>
          <p:cNvPr id="7" name="Прямоугольник 6"/>
          <p:cNvSpPr/>
          <p:nvPr/>
        </p:nvSpPr>
        <p:spPr>
          <a:xfrm>
            <a:off x="2530826" y="25502"/>
            <a:ext cx="7908022" cy="1708160"/>
          </a:xfrm>
          <a:prstGeom prst="rect">
            <a:avLst/>
          </a:prstGeom>
        </p:spPr>
        <p:txBody>
          <a:bodyPr wrap="square">
            <a:spAutoFit/>
          </a:bodyPr>
          <a:lstStyle/>
          <a:p>
            <a:pPr algn="ctr" fontAlgn="base"/>
            <a:r>
              <a:rPr lang="ru-RU" sz="3500" dirty="0">
                <a:latin typeface="+mj-lt"/>
              </a:rPr>
              <a:t>Инициатива Правительства Индии </a:t>
            </a:r>
          </a:p>
          <a:p>
            <a:pPr algn="ctr" fontAlgn="base"/>
            <a:r>
              <a:rPr lang="ru-RU" sz="3500" dirty="0">
                <a:latin typeface="+mj-lt"/>
              </a:rPr>
              <a:t>«Глобальная инициатива по академическим сетям (</a:t>
            </a:r>
            <a:r>
              <a:rPr lang="en-US" sz="3500" dirty="0">
                <a:latin typeface="+mj-lt"/>
              </a:rPr>
              <a:t>GIAN</a:t>
            </a:r>
            <a:r>
              <a:rPr lang="ru-RU" sz="3500" dirty="0">
                <a:latin typeface="+mj-lt"/>
              </a:rPr>
              <a:t>)»</a:t>
            </a:r>
          </a:p>
        </p:txBody>
      </p:sp>
      <p:pic>
        <p:nvPicPr>
          <p:cNvPr id="13" name="Рисунок 12" descr="Global Initiative of Academic Networks(GIAN)"/>
          <p:cNvPicPr/>
          <p:nvPr/>
        </p:nvPicPr>
        <p:blipFill>
          <a:blip r:embed="rId3">
            <a:extLst>
              <a:ext uri="{28A0092B-C50C-407E-A947-70E740481C1C}">
                <a14:useLocalDpi xmlns:a14="http://schemas.microsoft.com/office/drawing/2010/main" val="0"/>
              </a:ext>
            </a:extLst>
          </a:blip>
          <a:srcRect/>
          <a:stretch>
            <a:fillRect/>
          </a:stretch>
        </p:blipFill>
        <p:spPr bwMode="auto">
          <a:xfrm>
            <a:off x="9276861" y="6213231"/>
            <a:ext cx="2747945" cy="570523"/>
          </a:xfrm>
          <a:prstGeom prst="rect">
            <a:avLst/>
          </a:prstGeom>
          <a:noFill/>
          <a:ln>
            <a:noFill/>
          </a:ln>
        </p:spPr>
      </p:pic>
    </p:spTree>
    <p:extLst>
      <p:ext uri="{BB962C8B-B14F-4D97-AF65-F5344CB8AC3E}">
        <p14:creationId xmlns:p14="http://schemas.microsoft.com/office/powerpoint/2010/main" val="2953272369"/>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461395" y="1462074"/>
            <a:ext cx="11836865" cy="5339923"/>
          </a:xfrm>
          <a:prstGeom prst="rect">
            <a:avLst/>
          </a:prstGeom>
        </p:spPr>
        <p:txBody>
          <a:bodyPr wrap="square">
            <a:spAutoFit/>
          </a:bodyPr>
          <a:lstStyle/>
          <a:p>
            <a:r>
              <a:rPr lang="ru-RU" b="1" dirty="0"/>
              <a:t> </a:t>
            </a:r>
            <a:r>
              <a:rPr lang="ru-RU" b="1" dirty="0" smtClean="0"/>
              <a:t>                                                                    </a:t>
            </a:r>
          </a:p>
          <a:p>
            <a:pPr algn="ctr">
              <a:spcAft>
                <a:spcPts val="600"/>
              </a:spcAft>
            </a:pPr>
            <a:r>
              <a:rPr lang="ru-RU" sz="2300" dirty="0" smtClean="0">
                <a:solidFill>
                  <a:schemeClr val="accent1">
                    <a:lumMod val="75000"/>
                  </a:schemeClr>
                </a:solidFill>
              </a:rPr>
              <a:t>Химия, биохимия, материаловедение</a:t>
            </a:r>
          </a:p>
          <a:p>
            <a:pPr lvl="0" algn="ctr">
              <a:spcAft>
                <a:spcPts val="600"/>
              </a:spcAft>
            </a:pPr>
            <a:r>
              <a:rPr lang="ru-RU" sz="2300" dirty="0" smtClean="0">
                <a:solidFill>
                  <a:schemeClr val="accent1">
                    <a:lumMod val="75000"/>
                  </a:schemeClr>
                </a:solidFill>
              </a:rPr>
              <a:t>Физические науки</a:t>
            </a:r>
          </a:p>
          <a:p>
            <a:pPr lvl="0" algn="ctr">
              <a:spcAft>
                <a:spcPts val="600"/>
              </a:spcAft>
            </a:pPr>
            <a:r>
              <a:rPr lang="ru-RU" sz="2300" dirty="0" smtClean="0">
                <a:solidFill>
                  <a:schemeClr val="accent1">
                    <a:lumMod val="75000"/>
                  </a:schemeClr>
                </a:solidFill>
              </a:rPr>
              <a:t>Математические </a:t>
            </a:r>
            <a:r>
              <a:rPr lang="ru-RU" sz="2300" dirty="0">
                <a:solidFill>
                  <a:schemeClr val="accent1">
                    <a:lumMod val="75000"/>
                  </a:schemeClr>
                </a:solidFill>
              </a:rPr>
              <a:t>и компьютерные науки</a:t>
            </a:r>
          </a:p>
          <a:p>
            <a:pPr lvl="0" algn="ctr">
              <a:spcAft>
                <a:spcPts val="600"/>
              </a:spcAft>
            </a:pPr>
            <a:r>
              <a:rPr lang="ru-RU" sz="2300" dirty="0">
                <a:solidFill>
                  <a:schemeClr val="accent1">
                    <a:lumMod val="75000"/>
                  </a:schemeClr>
                </a:solidFill>
              </a:rPr>
              <a:t>Науки о жизни, медицина и здравоохранение</a:t>
            </a:r>
          </a:p>
          <a:p>
            <a:pPr lvl="0" algn="ctr">
              <a:spcAft>
                <a:spcPts val="600"/>
              </a:spcAft>
            </a:pPr>
            <a:r>
              <a:rPr lang="ru-RU" sz="2300" dirty="0">
                <a:solidFill>
                  <a:schemeClr val="accent1">
                    <a:lumMod val="75000"/>
                  </a:schemeClr>
                </a:solidFill>
              </a:rPr>
              <a:t>Электроника, электротехника</a:t>
            </a:r>
          </a:p>
          <a:p>
            <a:pPr lvl="0" algn="ctr">
              <a:spcAft>
                <a:spcPts val="600"/>
              </a:spcAft>
            </a:pPr>
            <a:r>
              <a:rPr lang="ru-RU" sz="2300" dirty="0">
                <a:solidFill>
                  <a:schemeClr val="accent1">
                    <a:lumMod val="75000"/>
                  </a:schemeClr>
                </a:solidFill>
              </a:rPr>
              <a:t>Науки о Земле</a:t>
            </a:r>
          </a:p>
          <a:p>
            <a:pPr lvl="0" algn="ctr">
              <a:spcAft>
                <a:spcPts val="600"/>
              </a:spcAft>
            </a:pPr>
            <a:r>
              <a:rPr lang="ru-RU" sz="2300" dirty="0">
                <a:solidFill>
                  <a:schemeClr val="accent1">
                    <a:lumMod val="75000"/>
                  </a:schemeClr>
                </a:solidFill>
              </a:rPr>
              <a:t>Менеджмент</a:t>
            </a:r>
          </a:p>
          <a:p>
            <a:pPr lvl="0" algn="ctr">
              <a:spcAft>
                <a:spcPts val="600"/>
              </a:spcAft>
            </a:pPr>
            <a:r>
              <a:rPr lang="ru-RU" sz="2300" dirty="0">
                <a:solidFill>
                  <a:schemeClr val="accent1">
                    <a:lumMod val="75000"/>
                  </a:schemeClr>
                </a:solidFill>
              </a:rPr>
              <a:t>Социальные и юридические науки</a:t>
            </a:r>
          </a:p>
          <a:p>
            <a:pPr lvl="0" algn="ctr">
              <a:spcAft>
                <a:spcPts val="600"/>
              </a:spcAft>
            </a:pPr>
            <a:r>
              <a:rPr lang="ru-RU" sz="2300" dirty="0">
                <a:solidFill>
                  <a:schemeClr val="accent1">
                    <a:lumMod val="75000"/>
                  </a:schemeClr>
                </a:solidFill>
              </a:rPr>
              <a:t>Архитектура</a:t>
            </a:r>
          </a:p>
          <a:p>
            <a:pPr lvl="0" algn="ctr">
              <a:spcAft>
                <a:spcPts val="600"/>
              </a:spcAft>
            </a:pPr>
            <a:r>
              <a:rPr lang="ru-RU" sz="2300" dirty="0">
                <a:solidFill>
                  <a:schemeClr val="accent1">
                    <a:lumMod val="75000"/>
                  </a:schemeClr>
                </a:solidFill>
              </a:rPr>
              <a:t>Другие категории (междисциплинарные)</a:t>
            </a:r>
          </a:p>
          <a:p>
            <a:pPr algn="ctr"/>
            <a:r>
              <a:rPr lang="ru-RU" sz="2300" dirty="0">
                <a:solidFill>
                  <a:schemeClr val="accent1">
                    <a:lumMod val="75000"/>
                  </a:schemeClr>
                </a:solidFill>
              </a:rPr>
              <a:t> </a:t>
            </a:r>
          </a:p>
          <a:p>
            <a:r>
              <a:rPr lang="ru-RU" dirty="0"/>
              <a:t> </a:t>
            </a:r>
          </a:p>
        </p:txBody>
      </p:sp>
      <p:sp>
        <p:nvSpPr>
          <p:cNvPr id="3" name="Прямоугольник 2"/>
          <p:cNvSpPr/>
          <p:nvPr/>
        </p:nvSpPr>
        <p:spPr>
          <a:xfrm>
            <a:off x="3148668" y="124956"/>
            <a:ext cx="6096000" cy="1169551"/>
          </a:xfrm>
          <a:prstGeom prst="rect">
            <a:avLst/>
          </a:prstGeom>
        </p:spPr>
        <p:txBody>
          <a:bodyPr>
            <a:spAutoFit/>
          </a:bodyPr>
          <a:lstStyle/>
          <a:p>
            <a:pPr algn="ctr"/>
            <a:r>
              <a:rPr lang="ru-RU" sz="3500" dirty="0"/>
              <a:t>Инициатива </a:t>
            </a:r>
            <a:r>
              <a:rPr lang="en-US" sz="3500" dirty="0"/>
              <a:t>GIAN</a:t>
            </a:r>
            <a:r>
              <a:rPr lang="ru-RU" sz="3500" dirty="0"/>
              <a:t> открыта для сотрудничества в областях:</a:t>
            </a:r>
          </a:p>
        </p:txBody>
      </p:sp>
    </p:spTree>
    <p:extLst>
      <p:ext uri="{BB962C8B-B14F-4D97-AF65-F5344CB8AC3E}">
        <p14:creationId xmlns:p14="http://schemas.microsoft.com/office/powerpoint/2010/main" val="368950182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235940" y="1114915"/>
            <a:ext cx="11836865" cy="5478423"/>
          </a:xfrm>
          <a:prstGeom prst="rect">
            <a:avLst/>
          </a:prstGeom>
        </p:spPr>
        <p:txBody>
          <a:bodyPr wrap="square">
            <a:spAutoFit/>
          </a:bodyPr>
          <a:lstStyle/>
          <a:p>
            <a:pPr algn="ctr"/>
            <a:r>
              <a:rPr lang="ru-RU" sz="2500" b="1" dirty="0" smtClean="0">
                <a:solidFill>
                  <a:schemeClr val="accent1">
                    <a:lumMod val="75000"/>
                  </a:schemeClr>
                </a:solidFill>
              </a:rPr>
              <a:t>        </a:t>
            </a:r>
            <a:endParaRPr lang="ru-RU" b="1" dirty="0" smtClean="0"/>
          </a:p>
          <a:p>
            <a:r>
              <a:rPr lang="ru-RU" sz="2500" dirty="0" smtClean="0"/>
              <a:t>Иностранным </a:t>
            </a:r>
            <a:r>
              <a:rPr lang="ru-RU" sz="2500" dirty="0"/>
              <a:t>преподавателям в вышеуказанных областях выплачивается единовременная сумма </a:t>
            </a:r>
            <a:r>
              <a:rPr lang="ru-RU" sz="2500" b="1" dirty="0">
                <a:solidFill>
                  <a:schemeClr val="accent1">
                    <a:lumMod val="75000"/>
                  </a:schemeClr>
                </a:solidFill>
              </a:rPr>
              <a:t>до 8 000 $ за 12-14 часов занятий и до 12 000 $ за 20-28 часов занятий</a:t>
            </a:r>
            <a:r>
              <a:rPr lang="ru-RU" sz="2500" dirty="0"/>
              <a:t> (включая расходы на дорогу и гонорар).</a:t>
            </a:r>
          </a:p>
          <a:p>
            <a:endParaRPr lang="ru-RU" sz="2500" dirty="0" smtClean="0">
              <a:solidFill>
                <a:srgbClr val="FF0000"/>
              </a:solidFill>
            </a:endParaRPr>
          </a:p>
          <a:p>
            <a:r>
              <a:rPr lang="en-US" sz="2500" dirty="0" smtClean="0">
                <a:solidFill>
                  <a:srgbClr val="FF0000"/>
                </a:solidFill>
              </a:rPr>
              <a:t>A </a:t>
            </a:r>
            <a:r>
              <a:rPr lang="en-US" sz="2500" dirty="0">
                <a:solidFill>
                  <a:srgbClr val="FF0000"/>
                </a:solidFill>
              </a:rPr>
              <a:t>lump-sum amount of </a:t>
            </a:r>
            <a:r>
              <a:rPr lang="en-US" sz="2500" dirty="0" err="1">
                <a:solidFill>
                  <a:srgbClr val="FF0000"/>
                </a:solidFill>
              </a:rPr>
              <a:t>upto</a:t>
            </a:r>
            <a:r>
              <a:rPr lang="en-US" sz="2500" dirty="0">
                <a:solidFill>
                  <a:srgbClr val="FF0000"/>
                </a:solidFill>
              </a:rPr>
              <a:t> US$ 8000 for 12 to 14 hours of contact and </a:t>
            </a:r>
            <a:r>
              <a:rPr lang="en-US" sz="2500" dirty="0" err="1">
                <a:solidFill>
                  <a:srgbClr val="FF0000"/>
                </a:solidFill>
              </a:rPr>
              <a:t>upto</a:t>
            </a:r>
            <a:r>
              <a:rPr lang="en-US" sz="2500" dirty="0">
                <a:solidFill>
                  <a:srgbClr val="FF0000"/>
                </a:solidFill>
              </a:rPr>
              <a:t> US$ 12000 for 20 to 28 hours of contact can be paid to the foreign experts covering their travel and honorarium. Local hospitality will be arranged by the Host Institution. The duration (number of weeks/days) can be mutually decided by the host institution and the visiting faculty.</a:t>
            </a:r>
            <a:endParaRPr lang="ru-RU" sz="2500" dirty="0">
              <a:solidFill>
                <a:srgbClr val="FF0000"/>
              </a:solidFill>
            </a:endParaRPr>
          </a:p>
          <a:p>
            <a:r>
              <a:rPr lang="ru-RU" sz="2500" dirty="0"/>
              <a:t> </a:t>
            </a:r>
          </a:p>
          <a:p>
            <a:r>
              <a:rPr lang="ru-RU" sz="2500" dirty="0">
                <a:solidFill>
                  <a:schemeClr val="accent1">
                    <a:lumMod val="75000"/>
                  </a:schemeClr>
                </a:solidFill>
              </a:rPr>
              <a:t>Количество индийских вузов, участвующих в инициативе: 185 (включая ведущие индийские технологические институты, индийские институты управления)</a:t>
            </a:r>
          </a:p>
          <a:p>
            <a:endParaRPr lang="ru-RU" sz="2500" dirty="0"/>
          </a:p>
        </p:txBody>
      </p:sp>
      <p:sp>
        <p:nvSpPr>
          <p:cNvPr id="3" name="Прямоугольник 2"/>
          <p:cNvSpPr/>
          <p:nvPr/>
        </p:nvSpPr>
        <p:spPr>
          <a:xfrm>
            <a:off x="2643130" y="119845"/>
            <a:ext cx="8334526" cy="707886"/>
          </a:xfrm>
          <a:prstGeom prst="rect">
            <a:avLst/>
          </a:prstGeom>
        </p:spPr>
        <p:txBody>
          <a:bodyPr wrap="none">
            <a:spAutoFit/>
          </a:bodyPr>
          <a:lstStyle/>
          <a:p>
            <a:r>
              <a:rPr lang="ru-RU" sz="4000" dirty="0"/>
              <a:t>Условия </a:t>
            </a:r>
            <a:r>
              <a:rPr lang="ru-RU" sz="4000" dirty="0" smtClean="0"/>
              <a:t>участия в инициативе </a:t>
            </a:r>
            <a:r>
              <a:rPr lang="en-US" sz="4000" dirty="0" smtClean="0"/>
              <a:t>GIAN</a:t>
            </a:r>
            <a:r>
              <a:rPr lang="ru-RU" sz="4000" dirty="0" smtClean="0"/>
              <a:t> </a:t>
            </a:r>
            <a:r>
              <a:rPr lang="ru-RU" sz="4000" dirty="0"/>
              <a:t>  </a:t>
            </a:r>
          </a:p>
        </p:txBody>
      </p:sp>
    </p:spTree>
    <p:extLst>
      <p:ext uri="{BB962C8B-B14F-4D97-AF65-F5344CB8AC3E}">
        <p14:creationId xmlns:p14="http://schemas.microsoft.com/office/powerpoint/2010/main" val="11930753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251670" y="230287"/>
            <a:ext cx="11836865" cy="384721"/>
          </a:xfrm>
          <a:prstGeom prst="rect">
            <a:avLst/>
          </a:prstGeom>
        </p:spPr>
        <p:txBody>
          <a:bodyPr wrap="square">
            <a:spAutoFit/>
          </a:bodyPr>
          <a:lstStyle/>
          <a:p>
            <a:r>
              <a:rPr lang="ru-RU" dirty="0"/>
              <a:t> </a:t>
            </a:r>
          </a:p>
        </p:txBody>
      </p:sp>
      <p:sp>
        <p:nvSpPr>
          <p:cNvPr id="3" name="Прямоугольник 2"/>
          <p:cNvSpPr/>
          <p:nvPr/>
        </p:nvSpPr>
        <p:spPr>
          <a:xfrm>
            <a:off x="251670" y="1521703"/>
            <a:ext cx="8548381" cy="3277820"/>
          </a:xfrm>
          <a:prstGeom prst="rect">
            <a:avLst/>
          </a:prstGeom>
        </p:spPr>
        <p:txBody>
          <a:bodyPr wrap="square">
            <a:spAutoFit/>
          </a:bodyPr>
          <a:lstStyle/>
          <a:p>
            <a:pPr marL="457200" indent="-457200">
              <a:buAutoNum type="arabicPeriod"/>
            </a:pPr>
            <a:r>
              <a:rPr lang="ru-RU" sz="2300" dirty="0" smtClean="0">
                <a:solidFill>
                  <a:schemeClr val="accent1">
                    <a:lumMod val="75000"/>
                  </a:schemeClr>
                </a:solidFill>
              </a:rPr>
              <a:t>Выбор кандидата для участия</a:t>
            </a:r>
          </a:p>
          <a:p>
            <a:pPr marL="457200" indent="-457200">
              <a:buAutoNum type="arabicPeriod"/>
            </a:pPr>
            <a:r>
              <a:rPr lang="ru-RU" sz="2300" dirty="0" smtClean="0">
                <a:solidFill>
                  <a:schemeClr val="accent1">
                    <a:lumMod val="75000"/>
                  </a:schemeClr>
                </a:solidFill>
              </a:rPr>
              <a:t>Подготовка заявки по форме</a:t>
            </a:r>
          </a:p>
          <a:p>
            <a:pPr marL="457200" indent="-457200">
              <a:buAutoNum type="arabicPeriod"/>
            </a:pPr>
            <a:r>
              <a:rPr lang="ru-RU" sz="2300" dirty="0" smtClean="0">
                <a:solidFill>
                  <a:schemeClr val="accent1">
                    <a:lumMod val="75000"/>
                  </a:schemeClr>
                </a:solidFill>
              </a:rPr>
              <a:t>Направление черновика заявки координатору</a:t>
            </a:r>
          </a:p>
          <a:p>
            <a:pPr marL="457200" indent="-457200">
              <a:buAutoNum type="arabicPeriod"/>
            </a:pPr>
            <a:r>
              <a:rPr lang="ru-RU" sz="2300" dirty="0" smtClean="0">
                <a:solidFill>
                  <a:schemeClr val="accent1">
                    <a:lumMod val="75000"/>
                  </a:schemeClr>
                </a:solidFill>
              </a:rPr>
              <a:t>Проверка координатором правильности заполнения заявки</a:t>
            </a:r>
          </a:p>
          <a:p>
            <a:pPr marL="457200" indent="-457200">
              <a:buAutoNum type="arabicPeriod"/>
            </a:pPr>
            <a:r>
              <a:rPr lang="ru-RU" sz="2300" dirty="0" smtClean="0">
                <a:solidFill>
                  <a:schemeClr val="accent1">
                    <a:lumMod val="75000"/>
                  </a:schemeClr>
                </a:solidFill>
              </a:rPr>
              <a:t>Подача заявки для участия </a:t>
            </a:r>
          </a:p>
          <a:p>
            <a:pPr marL="457200" indent="-457200">
              <a:buAutoNum type="arabicPeriod"/>
            </a:pPr>
            <a:endParaRPr lang="ru-RU" sz="2300" dirty="0"/>
          </a:p>
          <a:p>
            <a:endParaRPr lang="ru-RU" sz="2300" dirty="0" smtClean="0"/>
          </a:p>
          <a:p>
            <a:r>
              <a:rPr lang="ru-RU" sz="2300" dirty="0" smtClean="0"/>
              <a:t>Подробная </a:t>
            </a:r>
            <a:r>
              <a:rPr lang="ru-RU" sz="2300" dirty="0"/>
              <a:t>информация на сайте: </a:t>
            </a:r>
            <a:endParaRPr lang="en-US" sz="2300" dirty="0" smtClean="0"/>
          </a:p>
          <a:p>
            <a:r>
              <a:rPr lang="ru-RU" sz="2300" u="sng" dirty="0" smtClean="0">
                <a:hlinkClick r:id="rId3"/>
              </a:rPr>
              <a:t>http</a:t>
            </a:r>
            <a:r>
              <a:rPr lang="ru-RU" sz="2300" u="sng" dirty="0">
                <a:hlinkClick r:id="rId3"/>
              </a:rPr>
              <a:t>://www.gian.iitkgp.ac.in/</a:t>
            </a:r>
            <a:endParaRPr lang="ru-RU" sz="2300" dirty="0"/>
          </a:p>
        </p:txBody>
      </p:sp>
      <p:sp>
        <p:nvSpPr>
          <p:cNvPr id="4" name="Прямоугольник 3"/>
          <p:cNvSpPr/>
          <p:nvPr/>
        </p:nvSpPr>
        <p:spPr>
          <a:xfrm>
            <a:off x="3316448" y="35122"/>
            <a:ext cx="6096000" cy="1169551"/>
          </a:xfrm>
          <a:prstGeom prst="rect">
            <a:avLst/>
          </a:prstGeom>
        </p:spPr>
        <p:txBody>
          <a:bodyPr>
            <a:spAutoFit/>
          </a:bodyPr>
          <a:lstStyle/>
          <a:p>
            <a:pPr algn="ctr" fontAlgn="base"/>
            <a:r>
              <a:rPr lang="ru-RU" sz="3500" dirty="0" smtClean="0">
                <a:latin typeface="+mj-lt"/>
              </a:rPr>
              <a:t>Алгоритм подачи заявки на участие в </a:t>
            </a:r>
            <a:r>
              <a:rPr lang="en-US" sz="3500" dirty="0" smtClean="0">
                <a:latin typeface="+mj-lt"/>
              </a:rPr>
              <a:t>GIAN</a:t>
            </a:r>
            <a:endParaRPr lang="ru-RU" sz="3500" dirty="0">
              <a:latin typeface="+mj-lt"/>
            </a:endParaRP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9508" y="3193013"/>
            <a:ext cx="6849027" cy="3664987"/>
          </a:xfrm>
          <a:prstGeom prst="rect">
            <a:avLst/>
          </a:prstGeom>
        </p:spPr>
      </p:pic>
    </p:spTree>
    <p:extLst>
      <p:ext uri="{BB962C8B-B14F-4D97-AF65-F5344CB8AC3E}">
        <p14:creationId xmlns:p14="http://schemas.microsoft.com/office/powerpoint/2010/main" val="86333746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52506"/>
            <a:ext cx="1690359" cy="751591"/>
          </a:xfrm>
          <a:prstGeom prst="rect">
            <a:avLst/>
          </a:prstGeom>
          <a:noFill/>
          <a:ln w="9525">
            <a:noFill/>
            <a:miter lim="800000"/>
            <a:headEnd/>
            <a:tailEnd/>
          </a:ln>
        </p:spPr>
      </p:pic>
      <p:sp>
        <p:nvSpPr>
          <p:cNvPr id="2" name="Прямоугольник 1"/>
          <p:cNvSpPr/>
          <p:nvPr/>
        </p:nvSpPr>
        <p:spPr>
          <a:xfrm>
            <a:off x="251670" y="120791"/>
            <a:ext cx="11836865" cy="384721"/>
          </a:xfrm>
          <a:prstGeom prst="rect">
            <a:avLst/>
          </a:prstGeom>
        </p:spPr>
        <p:txBody>
          <a:bodyPr wrap="square">
            <a:spAutoFit/>
          </a:bodyPr>
          <a:lstStyle/>
          <a:p>
            <a:r>
              <a:rPr lang="ru-RU" dirty="0"/>
              <a:t> </a:t>
            </a:r>
          </a:p>
        </p:txBody>
      </p:sp>
      <p:sp>
        <p:nvSpPr>
          <p:cNvPr id="4" name="Прямоугольник 3"/>
          <p:cNvSpPr/>
          <p:nvPr/>
        </p:nvSpPr>
        <p:spPr>
          <a:xfrm>
            <a:off x="3980241" y="7040"/>
            <a:ext cx="4379725" cy="707886"/>
          </a:xfrm>
          <a:prstGeom prst="rect">
            <a:avLst/>
          </a:prstGeom>
        </p:spPr>
        <p:txBody>
          <a:bodyPr wrap="none">
            <a:spAutoFit/>
          </a:bodyPr>
          <a:lstStyle/>
          <a:p>
            <a:pPr algn="ctr" fontAlgn="base"/>
            <a:r>
              <a:rPr lang="ru-RU" sz="4000" dirty="0" smtClean="0">
                <a:latin typeface="+mj-lt"/>
              </a:rPr>
              <a:t>Форма заявки </a:t>
            </a:r>
            <a:r>
              <a:rPr lang="en-US" sz="4000" dirty="0" smtClean="0">
                <a:latin typeface="+mj-lt"/>
              </a:rPr>
              <a:t>GIAN</a:t>
            </a:r>
            <a:endParaRPr lang="ru-RU" sz="4000" dirty="0">
              <a:latin typeface="+mj-l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31" y="808210"/>
            <a:ext cx="10341759" cy="5897263"/>
          </a:xfrm>
          <a:prstGeom prst="rect">
            <a:avLst/>
          </a:prstGeom>
        </p:spPr>
      </p:pic>
      <p:sp>
        <p:nvSpPr>
          <p:cNvPr id="3" name="Прямоугольник 2"/>
          <p:cNvSpPr/>
          <p:nvPr/>
        </p:nvSpPr>
        <p:spPr>
          <a:xfrm>
            <a:off x="8092322" y="6543891"/>
            <a:ext cx="3873176" cy="323165"/>
          </a:xfrm>
          <a:prstGeom prst="rect">
            <a:avLst/>
          </a:prstGeom>
        </p:spPr>
        <p:txBody>
          <a:bodyPr wrap="none">
            <a:spAutoFit/>
          </a:bodyPr>
          <a:lstStyle/>
          <a:p>
            <a:r>
              <a:rPr lang="ru-RU" sz="1500" u="sng" dirty="0">
                <a:hlinkClick r:id="rId4"/>
              </a:rPr>
              <a:t> </a:t>
            </a:r>
            <a:r>
              <a:rPr lang="ru-RU" sz="1500" u="sng" dirty="0" smtClean="0">
                <a:hlinkClick r:id="rId4"/>
              </a:rPr>
              <a:t>Скачано с сайта: http</a:t>
            </a:r>
            <a:r>
              <a:rPr lang="ru-RU" sz="1500" u="sng" dirty="0">
                <a:hlinkClick r:id="rId4"/>
              </a:rPr>
              <a:t>://www.gian.iitkgp.ac.in/</a:t>
            </a:r>
            <a:endParaRPr lang="ru-RU" sz="1500" dirty="0"/>
          </a:p>
        </p:txBody>
      </p:sp>
    </p:spTree>
    <p:extLst>
      <p:ext uri="{BB962C8B-B14F-4D97-AF65-F5344CB8AC3E}">
        <p14:creationId xmlns:p14="http://schemas.microsoft.com/office/powerpoint/2010/main" val="4542210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251670" y="230287"/>
            <a:ext cx="11836865" cy="384721"/>
          </a:xfrm>
          <a:prstGeom prst="rect">
            <a:avLst/>
          </a:prstGeom>
        </p:spPr>
        <p:txBody>
          <a:bodyPr wrap="square">
            <a:spAutoFit/>
          </a:bodyPr>
          <a:lstStyle/>
          <a:p>
            <a:r>
              <a:rPr lang="ru-RU" dirty="0"/>
              <a:t> </a:t>
            </a: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9714452" y="80373"/>
            <a:ext cx="2374084" cy="1462208"/>
          </a:xfrm>
          <a:prstGeom prst="rect">
            <a:avLst/>
          </a:prstGeom>
        </p:spPr>
      </p:pic>
      <p:sp>
        <p:nvSpPr>
          <p:cNvPr id="3" name="Прямоугольник 2"/>
          <p:cNvSpPr/>
          <p:nvPr/>
        </p:nvSpPr>
        <p:spPr>
          <a:xfrm>
            <a:off x="1763790" y="80373"/>
            <a:ext cx="8064308" cy="1169551"/>
          </a:xfrm>
          <a:prstGeom prst="rect">
            <a:avLst/>
          </a:prstGeom>
        </p:spPr>
        <p:txBody>
          <a:bodyPr wrap="square">
            <a:spAutoFit/>
          </a:bodyPr>
          <a:lstStyle/>
          <a:p>
            <a:pPr algn="ctr"/>
            <a:r>
              <a:rPr lang="ru-RU" sz="3500" dirty="0">
                <a:latin typeface="+mj-lt"/>
              </a:rPr>
              <a:t>Профессорско-исследовательская схема ВАДЖРА </a:t>
            </a:r>
          </a:p>
        </p:txBody>
      </p:sp>
      <p:sp>
        <p:nvSpPr>
          <p:cNvPr id="5" name="Прямоугольник 4"/>
          <p:cNvSpPr/>
          <p:nvPr/>
        </p:nvSpPr>
        <p:spPr>
          <a:xfrm>
            <a:off x="148205" y="1542581"/>
            <a:ext cx="11940330" cy="5155257"/>
          </a:xfrm>
          <a:prstGeom prst="rect">
            <a:avLst/>
          </a:prstGeom>
        </p:spPr>
        <p:txBody>
          <a:bodyPr wrap="square">
            <a:spAutoFit/>
          </a:bodyPr>
          <a:lstStyle/>
          <a:p>
            <a:r>
              <a:rPr lang="ru-RU" sz="2200" dirty="0">
                <a:solidFill>
                  <a:schemeClr val="accent1">
                    <a:lumMod val="75000"/>
                  </a:schemeClr>
                </a:solidFill>
              </a:rPr>
              <a:t>8 января 2017 г. </a:t>
            </a:r>
            <a:r>
              <a:rPr lang="ru-RU" sz="2200" dirty="0"/>
              <a:t>Правительством Индии была запущена профессорско-исследовательская схема ВАДЖРА, способствующая участию и внесению иностранными учеными своего вклада в исследования и развитие в Индии</a:t>
            </a:r>
            <a:r>
              <a:rPr lang="ru-RU" sz="2200" dirty="0" smtClean="0"/>
              <a:t>.</a:t>
            </a:r>
          </a:p>
          <a:p>
            <a:endParaRPr lang="ru-RU" sz="2200" dirty="0"/>
          </a:p>
          <a:p>
            <a:r>
              <a:rPr lang="ru-RU" sz="2200" dirty="0"/>
              <a:t>Приветствуется подача заявок ученых и исследователей из российских университетов.</a:t>
            </a:r>
          </a:p>
          <a:p>
            <a:endParaRPr lang="ru-RU" sz="2200" dirty="0" smtClean="0"/>
          </a:p>
          <a:p>
            <a:r>
              <a:rPr lang="ru-RU" sz="2200" dirty="0" smtClean="0"/>
              <a:t>Российский </a:t>
            </a:r>
            <a:r>
              <a:rPr lang="ru-RU" sz="2200" dirty="0"/>
              <a:t>участник, прошедший отбор, единовременно получает </a:t>
            </a:r>
            <a:r>
              <a:rPr lang="ru-RU" sz="2200" dirty="0">
                <a:solidFill>
                  <a:schemeClr val="accent1">
                    <a:lumMod val="75000"/>
                  </a:schemeClr>
                </a:solidFill>
              </a:rPr>
              <a:t>15 000 $ в первый месяц пребывания в Индии и по 10 000 $ в последующие два месяца пребывания </a:t>
            </a:r>
            <a:r>
              <a:rPr lang="ru-RU" sz="2200" dirty="0"/>
              <a:t>(расходы на дорогу и гонорар). </a:t>
            </a:r>
            <a:endParaRPr lang="en-US" sz="2200" dirty="0" smtClean="0"/>
          </a:p>
          <a:p>
            <a:r>
              <a:rPr lang="ru-RU" sz="2200" dirty="0" smtClean="0"/>
              <a:t>Согласно </a:t>
            </a:r>
            <a:r>
              <a:rPr lang="ru-RU" sz="2200" dirty="0"/>
              <a:t>схеме, период пребывания участника исследования в Индии составляет </a:t>
            </a:r>
            <a:r>
              <a:rPr lang="ru-RU" sz="2200" dirty="0">
                <a:solidFill>
                  <a:schemeClr val="accent1">
                    <a:lumMod val="75000"/>
                  </a:schemeClr>
                </a:solidFill>
              </a:rPr>
              <a:t>минимум месяц, максимум – три месяца в год</a:t>
            </a:r>
            <a:r>
              <a:rPr lang="ru-RU" sz="2200" dirty="0" smtClean="0">
                <a:solidFill>
                  <a:schemeClr val="accent1">
                    <a:lumMod val="75000"/>
                  </a:schemeClr>
                </a:solidFill>
              </a:rPr>
              <a:t>. </a:t>
            </a:r>
            <a:endParaRPr lang="en-US" sz="2200" dirty="0" smtClean="0">
              <a:solidFill>
                <a:schemeClr val="accent1">
                  <a:lumMod val="75000"/>
                </a:schemeClr>
              </a:solidFill>
            </a:endParaRPr>
          </a:p>
          <a:p>
            <a:endParaRPr lang="en-US" sz="2200" dirty="0"/>
          </a:p>
          <a:p>
            <a:r>
              <a:rPr lang="ru-RU" sz="2200" dirty="0" smtClean="0"/>
              <a:t>Индийская сторона </a:t>
            </a:r>
            <a:r>
              <a:rPr lang="ru-RU" sz="2200" dirty="0"/>
              <a:t>может привлечь </a:t>
            </a:r>
            <a:r>
              <a:rPr lang="ru-RU" sz="2200" dirty="0" smtClean="0"/>
              <a:t>исследователя на </a:t>
            </a:r>
            <a:r>
              <a:rPr lang="ru-RU" sz="2200" dirty="0">
                <a:solidFill>
                  <a:schemeClr val="accent1">
                    <a:lumMod val="75000"/>
                  </a:schemeClr>
                </a:solidFill>
              </a:rPr>
              <a:t>более длительный </a:t>
            </a:r>
            <a:r>
              <a:rPr lang="ru-RU" sz="2200" dirty="0" smtClean="0">
                <a:solidFill>
                  <a:schemeClr val="accent1">
                    <a:lumMod val="75000"/>
                  </a:schemeClr>
                </a:solidFill>
              </a:rPr>
              <a:t>срок (исследование может проходить несколько лет подряд).</a:t>
            </a:r>
          </a:p>
          <a:p>
            <a:endParaRPr lang="ru-RU" sz="2100" dirty="0"/>
          </a:p>
        </p:txBody>
      </p:sp>
    </p:spTree>
    <p:extLst>
      <p:ext uri="{BB962C8B-B14F-4D97-AF65-F5344CB8AC3E}">
        <p14:creationId xmlns:p14="http://schemas.microsoft.com/office/powerpoint/2010/main" val="216473586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251670" y="230287"/>
            <a:ext cx="11836865" cy="384721"/>
          </a:xfrm>
          <a:prstGeom prst="rect">
            <a:avLst/>
          </a:prstGeom>
        </p:spPr>
        <p:txBody>
          <a:bodyPr wrap="square">
            <a:spAutoFit/>
          </a:bodyPr>
          <a:lstStyle/>
          <a:p>
            <a:r>
              <a:rPr lang="ru-RU" dirty="0"/>
              <a:t> </a:t>
            </a:r>
          </a:p>
        </p:txBody>
      </p:sp>
      <p:sp>
        <p:nvSpPr>
          <p:cNvPr id="3" name="Прямоугольник 2"/>
          <p:cNvSpPr/>
          <p:nvPr/>
        </p:nvSpPr>
        <p:spPr>
          <a:xfrm>
            <a:off x="0" y="1298280"/>
            <a:ext cx="12147258" cy="6401753"/>
          </a:xfrm>
          <a:prstGeom prst="rect">
            <a:avLst/>
          </a:prstGeom>
        </p:spPr>
        <p:txBody>
          <a:bodyPr wrap="square">
            <a:spAutoFit/>
          </a:bodyPr>
          <a:lstStyle/>
          <a:p>
            <a:pPr algn="ctr"/>
            <a:r>
              <a:rPr lang="ru-RU" sz="2200" dirty="0"/>
              <a:t>Индийский и российский участники данной схемы, планирующие осуществить совместную исследовательскую </a:t>
            </a:r>
            <a:r>
              <a:rPr lang="ru-RU" sz="2200" dirty="0" smtClean="0"/>
              <a:t>деятельность:</a:t>
            </a:r>
            <a:endParaRPr lang="en-US" sz="2200" dirty="0" smtClean="0"/>
          </a:p>
          <a:p>
            <a:endParaRPr lang="ru-RU" sz="2200" dirty="0" smtClean="0">
              <a:solidFill>
                <a:schemeClr val="accent1">
                  <a:lumMod val="75000"/>
                </a:schemeClr>
              </a:solidFill>
            </a:endParaRPr>
          </a:p>
          <a:p>
            <a:pPr marL="457200" indent="-457200">
              <a:buAutoNum type="arabicPeriod"/>
            </a:pPr>
            <a:r>
              <a:rPr lang="ru-RU" sz="2200" dirty="0" smtClean="0">
                <a:solidFill>
                  <a:schemeClr val="accent1">
                    <a:lumMod val="75000"/>
                  </a:schemeClr>
                </a:solidFill>
              </a:rPr>
              <a:t>Составляют </a:t>
            </a:r>
            <a:r>
              <a:rPr lang="ru-RU" sz="2200" dirty="0">
                <a:solidFill>
                  <a:schemeClr val="accent1">
                    <a:lumMod val="75000"/>
                  </a:schemeClr>
                </a:solidFill>
              </a:rPr>
              <a:t>совместный индивидуальный </a:t>
            </a:r>
            <a:r>
              <a:rPr lang="ru-RU" sz="2200" dirty="0" smtClean="0">
                <a:solidFill>
                  <a:schemeClr val="accent1">
                    <a:lumMod val="75000"/>
                  </a:schemeClr>
                </a:solidFill>
              </a:rPr>
              <a:t>план</a:t>
            </a:r>
          </a:p>
          <a:p>
            <a:pPr marL="457200" indent="-457200">
              <a:buAutoNum type="arabicPeriod"/>
            </a:pPr>
            <a:r>
              <a:rPr lang="ru-RU" sz="2200" dirty="0" smtClean="0">
                <a:solidFill>
                  <a:schemeClr val="accent1">
                    <a:lumMod val="75000"/>
                  </a:schemeClr>
                </a:solidFill>
              </a:rPr>
              <a:t>Получают одобрение руководства соответствующего индийского института</a:t>
            </a:r>
          </a:p>
          <a:p>
            <a:pPr marL="457200" indent="-457200">
              <a:buAutoNum type="arabicPeriod"/>
            </a:pPr>
            <a:r>
              <a:rPr lang="ru-RU" sz="2200" dirty="0" smtClean="0">
                <a:solidFill>
                  <a:schemeClr val="accent1">
                    <a:lumMod val="75000"/>
                  </a:schemeClr>
                </a:solidFill>
              </a:rPr>
              <a:t>Подают </a:t>
            </a:r>
            <a:r>
              <a:rPr lang="ru-RU" sz="2200" dirty="0">
                <a:solidFill>
                  <a:schemeClr val="accent1">
                    <a:lumMod val="75000"/>
                  </a:schemeClr>
                </a:solidFill>
              </a:rPr>
              <a:t>заявку </a:t>
            </a:r>
            <a:r>
              <a:rPr lang="ru-RU" sz="2200" dirty="0" smtClean="0">
                <a:solidFill>
                  <a:schemeClr val="accent1">
                    <a:lumMod val="75000"/>
                  </a:schemeClr>
                </a:solidFill>
              </a:rPr>
              <a:t>онлайн на </a:t>
            </a:r>
            <a:r>
              <a:rPr lang="ru-RU" sz="2200" dirty="0">
                <a:solidFill>
                  <a:schemeClr val="accent1">
                    <a:lumMod val="75000"/>
                  </a:schemeClr>
                </a:solidFill>
              </a:rPr>
              <a:t>участие в Департамент науки и технологий </a:t>
            </a:r>
            <a:r>
              <a:rPr lang="ru-RU" sz="2200" dirty="0" smtClean="0">
                <a:solidFill>
                  <a:schemeClr val="accent1">
                    <a:lumMod val="75000"/>
                  </a:schemeClr>
                </a:solidFill>
              </a:rPr>
              <a:t>Индии</a:t>
            </a:r>
            <a:r>
              <a:rPr lang="ru-RU" sz="2200" dirty="0">
                <a:solidFill>
                  <a:schemeClr val="accent1">
                    <a:lumMod val="75000"/>
                  </a:schemeClr>
                </a:solidFill>
              </a:rPr>
              <a:t> </a:t>
            </a:r>
            <a:r>
              <a:rPr lang="ru-RU" sz="2200" dirty="0" smtClean="0">
                <a:solidFill>
                  <a:schemeClr val="accent1">
                    <a:lumMod val="75000"/>
                  </a:schemeClr>
                </a:solidFill>
              </a:rPr>
              <a:t>(на сайте: </a:t>
            </a:r>
            <a:r>
              <a:rPr lang="en-US" sz="2200" u="sng" dirty="0">
                <a:solidFill>
                  <a:schemeClr val="accent1">
                    <a:lumMod val="75000"/>
                  </a:schemeClr>
                </a:solidFill>
                <a:hlinkClick r:id="rId3"/>
              </a:rPr>
              <a:t>www.serbonline.in</a:t>
            </a:r>
            <a:r>
              <a:rPr lang="ru-RU" sz="2200" dirty="0" smtClean="0">
                <a:solidFill>
                  <a:schemeClr val="accent1">
                    <a:lumMod val="75000"/>
                  </a:schemeClr>
                </a:solidFill>
              </a:rPr>
              <a:t>)</a:t>
            </a:r>
            <a:endParaRPr lang="en-US" sz="2200" dirty="0" smtClean="0">
              <a:solidFill>
                <a:schemeClr val="accent1">
                  <a:lumMod val="75000"/>
                </a:schemeClr>
              </a:solidFill>
            </a:endParaRPr>
          </a:p>
          <a:p>
            <a:pPr marL="457200" indent="-457200">
              <a:buAutoNum type="arabicPeriod"/>
            </a:pPr>
            <a:r>
              <a:rPr lang="ru-RU" sz="2200" dirty="0" smtClean="0">
                <a:solidFill>
                  <a:schemeClr val="accent1">
                    <a:lumMod val="75000"/>
                  </a:schemeClr>
                </a:solidFill>
              </a:rPr>
              <a:t>Избирательная комиссия Департамента </a:t>
            </a:r>
            <a:r>
              <a:rPr lang="ru-RU" sz="2200" dirty="0">
                <a:solidFill>
                  <a:schemeClr val="accent1">
                    <a:lumMod val="75000"/>
                  </a:schemeClr>
                </a:solidFill>
              </a:rPr>
              <a:t>науки и технологий </a:t>
            </a:r>
            <a:r>
              <a:rPr lang="ru-RU" sz="2200" dirty="0" smtClean="0">
                <a:solidFill>
                  <a:schemeClr val="accent1">
                    <a:lumMod val="75000"/>
                  </a:schemeClr>
                </a:solidFill>
              </a:rPr>
              <a:t>Индии проводит оценку заявлений дважды в год (январь и июль)</a:t>
            </a:r>
          </a:p>
          <a:p>
            <a:pPr marL="457200" indent="-457200">
              <a:buAutoNum type="arabicPeriod"/>
            </a:pPr>
            <a:r>
              <a:rPr lang="ru-RU" sz="2200" dirty="0" smtClean="0">
                <a:solidFill>
                  <a:schemeClr val="accent1">
                    <a:lumMod val="75000"/>
                  </a:schemeClr>
                </a:solidFill>
              </a:rPr>
              <a:t>Избирательная </a:t>
            </a:r>
            <a:r>
              <a:rPr lang="ru-RU" sz="2200" dirty="0">
                <a:solidFill>
                  <a:schemeClr val="accent1">
                    <a:lumMod val="75000"/>
                  </a:schemeClr>
                </a:solidFill>
              </a:rPr>
              <a:t>комиссия Департамента науки и технологий </a:t>
            </a:r>
            <a:r>
              <a:rPr lang="ru-RU" sz="2200" dirty="0" smtClean="0">
                <a:solidFill>
                  <a:schemeClr val="accent1">
                    <a:lumMod val="75000"/>
                  </a:schemeClr>
                </a:solidFill>
              </a:rPr>
              <a:t>Индии объявляет результаты подачи заявок в апреле и сентябре соответственно.</a:t>
            </a:r>
            <a:endParaRPr lang="en-US" sz="2200" dirty="0" smtClean="0">
              <a:solidFill>
                <a:schemeClr val="accent1">
                  <a:lumMod val="75000"/>
                </a:schemeClr>
              </a:solidFill>
            </a:endParaRPr>
          </a:p>
          <a:p>
            <a:pPr marL="457200" indent="-457200">
              <a:buAutoNum type="arabicPeriod"/>
            </a:pPr>
            <a:endParaRPr lang="en-US" sz="2200" dirty="0" smtClean="0">
              <a:solidFill>
                <a:schemeClr val="accent1">
                  <a:lumMod val="75000"/>
                </a:schemeClr>
              </a:solidFill>
            </a:endParaRPr>
          </a:p>
          <a:p>
            <a:pPr marL="457200" indent="-457200">
              <a:buAutoNum type="arabicPeriod"/>
            </a:pPr>
            <a:endParaRPr lang="en-US" sz="2200" dirty="0">
              <a:solidFill>
                <a:schemeClr val="accent1">
                  <a:lumMod val="75000"/>
                </a:schemeClr>
              </a:solidFill>
            </a:endParaRPr>
          </a:p>
          <a:p>
            <a:r>
              <a:rPr lang="ru-RU" sz="2200" dirty="0"/>
              <a:t>Подробная информация на сайте: </a:t>
            </a:r>
            <a:r>
              <a:rPr lang="en-US" sz="2200" dirty="0"/>
              <a:t>http</a:t>
            </a:r>
            <a:r>
              <a:rPr lang="ru-RU" sz="2200" dirty="0"/>
              <a:t>://</a:t>
            </a:r>
            <a:r>
              <a:rPr lang="en-US" sz="2200" dirty="0"/>
              <a:t>www</a:t>
            </a:r>
            <a:r>
              <a:rPr lang="ru-RU" sz="2200" dirty="0"/>
              <a:t>.</a:t>
            </a:r>
            <a:r>
              <a:rPr lang="en-US" sz="2200" dirty="0" err="1"/>
              <a:t>vajra</a:t>
            </a:r>
            <a:r>
              <a:rPr lang="ru-RU" sz="2200" dirty="0"/>
              <a:t>-</a:t>
            </a:r>
            <a:r>
              <a:rPr lang="en-US" sz="2200" dirty="0" err="1"/>
              <a:t>india</a:t>
            </a:r>
            <a:r>
              <a:rPr lang="ru-RU" sz="2200" dirty="0"/>
              <a:t>.</a:t>
            </a:r>
            <a:r>
              <a:rPr lang="en-US" sz="2200" dirty="0"/>
              <a:t>in</a:t>
            </a:r>
            <a:r>
              <a:rPr lang="ru-RU" sz="2200" dirty="0"/>
              <a:t>/   </a:t>
            </a:r>
          </a:p>
          <a:p>
            <a:pPr marL="457200" indent="-457200">
              <a:buAutoNum type="arabicPeriod"/>
            </a:pPr>
            <a:endParaRPr lang="en-US" sz="2200" dirty="0" smtClean="0">
              <a:solidFill>
                <a:schemeClr val="accent1">
                  <a:lumMod val="75000"/>
                </a:schemeClr>
              </a:solidFill>
            </a:endParaRPr>
          </a:p>
          <a:p>
            <a:pPr marL="457200" indent="-457200">
              <a:buAutoNum type="arabicPeriod"/>
            </a:pPr>
            <a:endParaRPr lang="ru-RU" sz="2000" dirty="0" smtClean="0"/>
          </a:p>
          <a:p>
            <a:endParaRPr lang="ru-RU" sz="2000" dirty="0"/>
          </a:p>
          <a:p>
            <a:endParaRPr lang="ru-RU" sz="2000" dirty="0"/>
          </a:p>
          <a:p>
            <a:endParaRPr lang="ru-RU" sz="2000" dirty="0"/>
          </a:p>
        </p:txBody>
      </p:sp>
      <p:sp>
        <p:nvSpPr>
          <p:cNvPr id="4" name="Прямоугольник 3"/>
          <p:cNvSpPr/>
          <p:nvPr/>
        </p:nvSpPr>
        <p:spPr>
          <a:xfrm>
            <a:off x="2371573" y="42336"/>
            <a:ext cx="8233903" cy="1384995"/>
          </a:xfrm>
          <a:prstGeom prst="rect">
            <a:avLst/>
          </a:prstGeom>
        </p:spPr>
        <p:txBody>
          <a:bodyPr wrap="square">
            <a:spAutoFit/>
          </a:bodyPr>
          <a:lstStyle/>
          <a:p>
            <a:pPr algn="ctr"/>
            <a:r>
              <a:rPr lang="ru-RU" sz="4100" dirty="0"/>
              <a:t>Алгоритм подачи заявки </a:t>
            </a:r>
            <a:endParaRPr lang="ru-RU" sz="4100" dirty="0" smtClean="0"/>
          </a:p>
          <a:p>
            <a:pPr algn="ctr"/>
            <a:r>
              <a:rPr lang="ru-RU" sz="4100" dirty="0" smtClean="0"/>
              <a:t>на участие</a:t>
            </a:r>
            <a:r>
              <a:rPr lang="en-US" sz="4100" dirty="0" smtClean="0"/>
              <a:t> </a:t>
            </a:r>
            <a:r>
              <a:rPr lang="ru-RU" sz="4100" dirty="0" smtClean="0"/>
              <a:t>в ВАДЖРА </a:t>
            </a:r>
            <a:endParaRPr lang="ru-RU" sz="4100" dirty="0"/>
          </a:p>
        </p:txBody>
      </p:sp>
    </p:spTree>
    <p:extLst>
      <p:ext uri="{BB962C8B-B14F-4D97-AF65-F5344CB8AC3E}">
        <p14:creationId xmlns:p14="http://schemas.microsoft.com/office/powerpoint/2010/main" val="81401336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2" name="Прямоугольник 1"/>
          <p:cNvSpPr/>
          <p:nvPr/>
        </p:nvSpPr>
        <p:spPr>
          <a:xfrm>
            <a:off x="251670" y="230287"/>
            <a:ext cx="11836865" cy="384721"/>
          </a:xfrm>
          <a:prstGeom prst="rect">
            <a:avLst/>
          </a:prstGeom>
        </p:spPr>
        <p:txBody>
          <a:bodyPr wrap="square">
            <a:spAutoFit/>
          </a:bodyPr>
          <a:lstStyle/>
          <a:p>
            <a:r>
              <a:rPr lang="ru-RU" dirty="0"/>
              <a:t> </a:t>
            </a:r>
          </a:p>
        </p:txBody>
      </p:sp>
      <p:sp>
        <p:nvSpPr>
          <p:cNvPr id="7" name="Прямоугольник 6"/>
          <p:cNvSpPr/>
          <p:nvPr/>
        </p:nvSpPr>
        <p:spPr>
          <a:xfrm>
            <a:off x="2640044" y="124047"/>
            <a:ext cx="8064308" cy="784830"/>
          </a:xfrm>
          <a:prstGeom prst="rect">
            <a:avLst/>
          </a:prstGeom>
        </p:spPr>
        <p:txBody>
          <a:bodyPr wrap="square">
            <a:spAutoFit/>
          </a:bodyPr>
          <a:lstStyle/>
          <a:p>
            <a:pPr algn="ctr"/>
            <a:r>
              <a:rPr lang="ru-RU" sz="4500" dirty="0" smtClean="0">
                <a:latin typeface="+mj-lt"/>
              </a:rPr>
              <a:t>Предложения</a:t>
            </a:r>
            <a:endParaRPr lang="ru-RU" sz="4500" dirty="0">
              <a:latin typeface="+mj-lt"/>
            </a:endParaRPr>
          </a:p>
        </p:txBody>
      </p:sp>
      <p:sp>
        <p:nvSpPr>
          <p:cNvPr id="8" name="Прямоугольник 7"/>
          <p:cNvSpPr/>
          <p:nvPr/>
        </p:nvSpPr>
        <p:spPr>
          <a:xfrm>
            <a:off x="62523" y="1146257"/>
            <a:ext cx="12235255" cy="3785652"/>
          </a:xfrm>
          <a:prstGeom prst="rect">
            <a:avLst/>
          </a:prstGeom>
        </p:spPr>
        <p:txBody>
          <a:bodyPr wrap="square">
            <a:spAutoFit/>
          </a:bodyPr>
          <a:lstStyle/>
          <a:p>
            <a:r>
              <a:rPr lang="ru-RU" sz="2000" dirty="0" smtClean="0"/>
              <a:t>1. Назначить кандидатов на участие в указанных инициативах Правительства Индии от каждого направления:</a:t>
            </a:r>
            <a:endParaRPr lang="en-US" sz="2000" dirty="0" smtClean="0"/>
          </a:p>
          <a:p>
            <a:pPr marL="265113" indent="-265113"/>
            <a:r>
              <a:rPr lang="ru-RU" sz="2000" i="1" dirty="0" smtClean="0">
                <a:solidFill>
                  <a:srgbClr val="0070C0"/>
                </a:solidFill>
              </a:rPr>
              <a:t>Срок </a:t>
            </a:r>
            <a:r>
              <a:rPr lang="ru-RU" sz="2000" i="1" dirty="0" smtClean="0">
                <a:solidFill>
                  <a:srgbClr val="0070C0"/>
                </a:solidFill>
              </a:rPr>
              <a:t>– середина ноября 2017 г.</a:t>
            </a:r>
          </a:p>
          <a:p>
            <a:pPr marL="265113" indent="-265113"/>
            <a:endParaRPr lang="ru-RU" sz="2000" i="1" dirty="0" smtClean="0">
              <a:solidFill>
                <a:srgbClr val="0070C0"/>
              </a:solidFill>
            </a:endParaRPr>
          </a:p>
          <a:p>
            <a:pPr marL="265113" indent="-265113"/>
            <a:r>
              <a:rPr lang="ru-RU" sz="2000" dirty="0" smtClean="0"/>
              <a:t>2. Связаться с руководством </a:t>
            </a:r>
            <a:r>
              <a:rPr lang="en-US" sz="2000" dirty="0" smtClean="0"/>
              <a:t>(</a:t>
            </a:r>
            <a:r>
              <a:rPr lang="ru-RU" sz="2000" dirty="0" smtClean="0"/>
              <a:t>представителями</a:t>
            </a:r>
            <a:r>
              <a:rPr lang="en-US" sz="2000" dirty="0" smtClean="0"/>
              <a:t>)</a:t>
            </a:r>
            <a:r>
              <a:rPr lang="ru-RU" sz="2000" dirty="0" smtClean="0"/>
              <a:t> индийских вузов и представителями Посольства Индии, принявших участие во Второй встрече ректоров вузов России и Индии </a:t>
            </a:r>
          </a:p>
          <a:p>
            <a:pPr marL="265113" indent="-265113"/>
            <a:r>
              <a:rPr lang="ru-RU" sz="2000" i="1" dirty="0" smtClean="0">
                <a:solidFill>
                  <a:srgbClr val="0070C0"/>
                </a:solidFill>
              </a:rPr>
              <a:t>Срок </a:t>
            </a:r>
            <a:r>
              <a:rPr lang="ru-RU" sz="2000" i="1" dirty="0">
                <a:solidFill>
                  <a:srgbClr val="0070C0"/>
                </a:solidFill>
              </a:rPr>
              <a:t>– </a:t>
            </a:r>
            <a:r>
              <a:rPr lang="ru-RU" sz="2000" i="1" dirty="0" smtClean="0">
                <a:solidFill>
                  <a:srgbClr val="0070C0"/>
                </a:solidFill>
              </a:rPr>
              <a:t>конец </a:t>
            </a:r>
            <a:r>
              <a:rPr lang="ru-RU" sz="2000" i="1" dirty="0">
                <a:solidFill>
                  <a:srgbClr val="0070C0"/>
                </a:solidFill>
              </a:rPr>
              <a:t>ноября 2017 г</a:t>
            </a:r>
            <a:r>
              <a:rPr lang="ru-RU" sz="2000" i="1" dirty="0" smtClean="0">
                <a:solidFill>
                  <a:srgbClr val="0070C0"/>
                </a:solidFill>
              </a:rPr>
              <a:t>.</a:t>
            </a:r>
          </a:p>
          <a:p>
            <a:pPr marL="265113" indent="-265113"/>
            <a:endParaRPr lang="ru-RU" sz="2000" i="1" dirty="0" smtClean="0">
              <a:solidFill>
                <a:srgbClr val="0070C0"/>
              </a:solidFill>
            </a:endParaRPr>
          </a:p>
          <a:p>
            <a:pPr marL="265113" indent="-265113"/>
            <a:r>
              <a:rPr lang="ru-RU" sz="2000" dirty="0" smtClean="0"/>
              <a:t>3. Согласовать направления подготовки и тексты заявок на участие в инициативах</a:t>
            </a:r>
          </a:p>
          <a:p>
            <a:pPr marL="265113" indent="-265113"/>
            <a:r>
              <a:rPr lang="ru-RU" sz="2000" i="1" dirty="0" smtClean="0">
                <a:solidFill>
                  <a:srgbClr val="0070C0"/>
                </a:solidFill>
              </a:rPr>
              <a:t>Срок – середина декабря 2017 г.</a:t>
            </a:r>
          </a:p>
          <a:p>
            <a:pPr marL="265113" indent="-265113"/>
            <a:endParaRPr lang="ru-RU" sz="2000" i="1" dirty="0" smtClean="0">
              <a:solidFill>
                <a:srgbClr val="0070C0"/>
              </a:solidFill>
            </a:endParaRPr>
          </a:p>
          <a:p>
            <a:pPr marL="265113" indent="-265113"/>
            <a:r>
              <a:rPr lang="ru-RU" sz="2000" dirty="0" smtClean="0"/>
              <a:t>4. Подача заявок на участие</a:t>
            </a:r>
          </a:p>
          <a:p>
            <a:pPr marL="265113" indent="-265113"/>
            <a:r>
              <a:rPr lang="ru-RU" sz="2000" i="1" dirty="0" smtClean="0">
                <a:solidFill>
                  <a:srgbClr val="0070C0"/>
                </a:solidFill>
              </a:rPr>
              <a:t>Срок – конец декабря 2017 г.</a:t>
            </a:r>
            <a:endParaRPr lang="en-US" sz="2000" i="1" dirty="0" smtClean="0">
              <a:solidFill>
                <a:srgbClr val="0070C0"/>
              </a:solidFill>
            </a:endParaRPr>
          </a:p>
        </p:txBody>
      </p:sp>
    </p:spTree>
    <p:extLst>
      <p:ext uri="{BB962C8B-B14F-4D97-AF65-F5344CB8AC3E}">
        <p14:creationId xmlns:p14="http://schemas.microsoft.com/office/powerpoint/2010/main" val="296332495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AutoShape 14" descr="data:image/jpeg;base64,/9j/4AAQSkZJRgABAQAAAQABAAD/2wCEAAkGBwgHBgkIBwgKCgkLDRYPDQwMDRsUFRAWIB0iIiAdHx8kKDQsJCYxJx8fLT0tMTU3Ojo6Iys/RD84QzQ5OjcBCgoKDQwNGg8PGjclHyU3Nzc3Nzc3Nzc3Nzc3Nzc3Nzc3Nzc3Nzc3Nzc3Nzc3Nzc3Nzc3Nzc3Nzc3Nzc3Nzc3N//AABEIAFoAagMBIgACEQEDEQH/xAAbAAACAgMBAAAAAAAAAAAAAAADBQQGAAIHAf/EADoQAAECAwQGCAUDBAMAAAAAAAECAwAEEQUSITEUQVFhcrEGEyI0U3GBkiMyQpHBodHwB2Lh8SQzUv/EABoBAAIDAQEAAAAAAAAAAAAAAAQFAQIDAAb/xAAoEQACAgICAQIFBQAAAAAAAAAAAQIDBBESITEFUSIyQWGhEyMzgcH/2gAMAwEAAhEDEQA/AOsy7DOjtfBb+RP0DZBNHZ8Fr2CMlu7tcCeUFjdIwBaOz4LXsEZ1DPgtewQWMLa1NqINxX03hX1pHPSO7F89N2dID/k9UlVKhAQCo+kJn+kKCKylmtXdS3ylA/nrDacsmSmHlvTIW44oUvXqUw3QtmrIkELbcQ0twow6suZjVmRSkF0qjXxJt/gX3zyNvi0l+RW50jnEHGUkDuQmvIxtK9KXS8hExZ8jdUaXq3AN5NDEtyzZJZSuZaTfGKrnZSd1Nn82xiZSzkpu6K0RtUKn7mCtY7jrgCKWQn85MlOkNkPO9TMtpk3q0uvoASfJWVPtDsMMEAhpo1/sEUu17KlZlisuyUvIQAi6aAgajWFVjW3aFgzAYWlx2VvUMuvAjhJyO7LnFHhRsjyqffs/8CIZ0oS42+PdHSeoZ8Fr2CM0dnwWvYI0kZ1iflkTEsu8hW0UKTrBGojZEiFzWnpjJPa2gXUM+C37BCOZZa0h34SPnP0jbFhhDM95d4zzikiUxzLd3a4E8oLApbu7XAnlBYsceNvNiZS0alZBOGQ84wzTT6VFhxLgSbpumtDsjAwpMh1QdCn1NqurVnjnzgCJMNyzLOPwwMic45cW9lJOa6Isy4oVMKZl1WNSYsDjBpuhRPMJrRSc9aTSC6ZrYBkQkJ35lSAEhRBOJiOJkqUBtMDnaFxRCxU6iKf4iK0pYcCiDRIKq+QrDWEI8RRKcuQ1TNArJrhWDTDbU7LKZeFUqGrMbxCVClAAnI5b4ny71AiKyr13E0hbvpkmym3bGnEuMOrclnOy80s6tShvH6xcwQRUYg5RUwtPVla1AJGJKjgIf2TMtvy9xC0rLYA7JrhqhdlJt8xthy18BOhDM95d4zzh9CGZ7y7xnnAMg9DmW7u1wJ5QRYJZdu53FU86QOW7u1wJ5RpPzqbOlHJpYKgkABIwqSaDHVEpN9IiTUU2/AKanpJbTS27Ql23m01SbwVmMqQaTtJuYSgutloq11qK7NtfSKPNWkt6ccdcShBrS6gUAEM5O0E9WlKj8wrgf5sg6WE1BCyGenN+xcVXSKggiE1p0AWdgp+f2+8ETaMumQQ+86kAJAU4pVDXLPzhBaVuSd26l1ajXH4SudPKMcembn0jfJvhw8ie0TRZiI0Slt1YJGASCNpP7AwSYdS/RaFApOIrhGi0lEs2KYrUV+mQ/MPorUUjzz+Zs1Ssk9oBXmInMqTdawIwrgd5iC02VGJE8p2TDKkioICSFAUGFcNdcYixJtJFq99scKlmpqTcbdWoIpeNMDhHvQtYl51+VFClRUUqGun+ogqRMzbxS24lMisJF4qCUkVFc6E41y2QzsJu5abLhSElxRwAp9JgKz+KUW/uMKX+7FpFthDM95d4zzh9CGZ7y7xnnCaQ8Q5lu7tcCeULOlRUbK6lNB17zbVTqqoY/pDOW7u1wJ5RHtmTM/ZkxLpwcUmrZ2KGI/URrU0pxbMr4uVckvY5rNO9TMuskhxLbikA7aEiojYzNFjq14hI7KjTVthZMLVeVner2gcwYG858VUeqVKaR5bY50x03WHiu4SCEk0AOtWWOEQJubU64pajiokxHYfWlLlFGgSeycjXDL1gRcCs0iu7CLwpUZeCW9rslSkw4VhnNAvKI15Vhk451ldHWmqEhCajAEZ19a/eFUm6kOoDxvNIN7tD5aY4R4+grmSltaQhfaFF1Sd+44RWcE5+x30J7dqOhxLYaRewSb23XriTNTS5lxtcwlQCu0kV7JTqoNUL0SYYaU4t2qwOwEjMxqlZDaELBCknOgyO+KOuDluJO3rQ+lH2UAdgEClK/eHdgOmcti9TsMNKIAyFaD94pzbwSkYnbURe+hsmpmzjMuCi5k3hwjL8n1hdmxVdbf1fQbhcp2JfRdlghDM95d4zzh9CGZ7y7xnnCOQ/Q5lu7tcCeUFgUt3drgTygsScznXT6xFSkybTlkHqHlfFA+hZ1+R5+cU9bt5VVY1Ax1x3F9luYZWy+hLjSwUqQoVBEcv6VdEZmylLmZFK5iRzwxW0Nito3/ePQ+m50ZJVWvteGJczDcW7IeCvhfwl3SMSM8NsaX1DMUgSVAtmh1iPLxGRMO1HyLtEgLutKOtRoPIYn8RoHVDCuGw4j7Ro45iE4G6KRJs6ZYYU4t4kClMNe6Ia1FvWztBpZx03UsocCjQlTa7oAiYxJzpCnhQFGNw9tR8qDXARa8spY/7VEnHDKLh0flDOtpXLAls4l1QISP3O7lC/JtdMeUlo0qrdkuJDsuRdtaeTJOSjLKZcJMw82KGlK3cABU1A3UMdAQlKEJQgAJSKADUIFKSzUq11bQzNVKOajtMHjzl97tl7IfY9H6Ue/LMhDM95d4zzh9CGZ7y7xnnA0glDmW7u1wJ5QWK7LzD3UN/Gc+QfUdkF0h/xnPcYjkToexkItIf8Zz3GM0h/xnPcY7kdoHbPQ2yLVKllnRn1GpcYomp3jIxU5v8ApxaLKiZGdZeAyDlUH8iLfpD/AIznuMZpD/jOe4wbT6lkUrUZdffsGsw6p9tHPFdBekQVd0RtQ/8AQfTT9TEuV/p3bL6gJlyVl0b1lR+wH5i8aQ/4znuMZpD/AIznuMFP1vKa60v6Ml6fUL7H6AWXIkLnFrnXBqWLqPbr9SYtiEJbQlCEhKUigSkUA9IR6Q/4znuMe6Q/4znuMLrcmy58rHsKrphWtRWh7GQi0h/xnPcYzSH/ABnPcYy5F+I9hDM95d4zzj3SH/Gc9xhQ+8717nxF/MfqO2Kt7JSP/9k="/>
          <p:cNvSpPr>
            <a:spLocks noChangeAspect="1" noChangeArrowheads="1"/>
          </p:cNvSpPr>
          <p:nvPr/>
        </p:nvSpPr>
        <p:spPr bwMode="auto">
          <a:xfrm>
            <a:off x="1673224" y="-411161"/>
            <a:ext cx="10096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21" rIns="91439" bIns="45721"/>
          <a:lstStyle/>
          <a:p>
            <a:endParaRPr lang="ru-RU"/>
          </a:p>
        </p:txBody>
      </p:sp>
      <p:sp>
        <p:nvSpPr>
          <p:cNvPr id="9223" name="AutoShape 17" descr="data:image/jpeg;base64,/9j/4AAQSkZJRgABAQAAAQABAAD/2wCEAAkGBwgHBgkIBwgKCgkLDRYPDQwMDRsUFRAWIB0iIiAdHx8kKDQsJCYxJx8fLT0tMTU3Ojo6Iys/RD84QzQ5OjcBCgoKDQwNGg8PGjclHyU3Nzc3Nzc3Nzc3Nzc3Nzc3Nzc3Nzc3Nzc3Nzc3Nzc3Nzc3Nzc3Nzc3Nzc3Nzc3Nzc3N//AABEIAFsAawMBIgACEQEDEQH/xAAbAAACAgMBAAAAAAAAAAAAAAADBQQGAAEHAv/EADsQAAECAwIKCAYBBAMAAAAAAAECAwAEEQUhEhMxNEFRU4Gx0QYUIkJhcqGiIzJxkZLB8BUz4eIHgtL/xAAaAQACAwEBAAAAAAAAAAAAAAAEBQECAwAG/8QAJxEAAgICAQIGAgMAAAAAAAAAAAECEQMEMRIhBRMiQVGhMmEUI9H/2gAMAwEAAhEDEQA/AOsyzDPV2vgt/InuDVBOrs7Fr8BGS2bteRPCCxukYAurs7Fr8BGYhnYtfgILG8BSkKI7J7pUKxzo7uQJ2Ys+RTWZxKCcicAEndCV/pC0a9Ts1Ck7R4pQP5vhtO2TKTLxemitxzBwa1oB9oWTVjSCcWpKXHMWf7Zc+ZOq8imuCsKwV6k2/oA2J7FvpaS+xY70im0GplJCmgJGFwMaZ6VuhxKX7OklJUQKjsUGsmhia7Zsm7gqmGQhekIuAGrx1V0xiZKzkggSrZBPe7VPvBiWs1TgB9Wyn+ZLl+kVkLexM22iUcrcXEAoV4hYup4mkO0sy6khSWmSkioISCDFPtKypSZlglpspcQg4vBO+hrCOy7WtHo9M4sBRYr25ZzJu1GM/wCFDLG8Tp/DN470oSrJx8o6b1dnYtfgIzq7Oxa/AQCzLRl7SlQ/Lk0yKQoUU2dShoMTIXOLTp8jJSUlaBdXZ2Lf4CE9oMtCbc+EjR3RqEPYTWjnjm7gIrIsmNJbN2vInhBYFLZu15E8ILlNIk40262JlDRqVqvAGj6xtcw27hBlxK8E4KsE1odUabYWmSphoW+UqKFkZCfWkRmZLFSbLBJCkgFRSaVOX7Ry6W7KSc12oDMuKv8ACFMy8q+HzjBIplHjfCmeYGQpoTdUaILwyVgOeEqFD0yptAAUQVX7v5+oimbJN8anqFZKVADQk3UiEgqxqAoGhOWGmOEemxRPJJSobCZGMIrkug7iW5qXU06kKQsUMJELWrtkXG+sTZZ2iU/UxWWKu6Lwzd6YWz5d6xppExJurcR8rrKyO2jmNB3Rd21pcbStBqlQqDFVbVhIvh3Y8whxnFBaSUjCFDW6ANpOXqfI005dPp9hjCa0c8c3cBDmE1o545u4CAJcDFDSWzdryJ4QW/AWRlCTT7QKWzdryJ4Rqbm0SEs5Mu1KED5QLySaADfSJpvsiG0u7BzExLmXl3UTss062jCQXFAilKGt8Ek7RamUoK0FtStd4r9edIpE3aIenXHA0hkE0wEClKa9ZhlJTycUEqNyqwbLSahYuhvpzpcFxUARUUIhPaQAwrsg9T/isFZnWjJJeddFwOE4VBOTXkEI7StmTCSBNIWSTWl/gMn0jHBim51RvsZYdFiS0jRRiCyopxqwSMFByeN37g008l/tNrSoHSDASCiVvqCtz0SP9vSH0VUaZ52TuTZ5Su/tJSd0TmCktoyjtHx1RBbQVG6JM2Vyksy4kYQN2CU6STprqETkStJHQvuxyywJlhTJcICxQlNxpEfooUyNsKYSoLQ5QBVfA8/SAFydfKEWeCWlNUUpFDRR0FWQHnEyzZdLFoMqSlKQh1KAU17XapW+A5r0Si3yg/G/XFpcF1hNaOeObuAhzCa0c8c3cBCSXA+Q0ls3a8ieELelKj/R1tJSCX3ENipyEqFOEMpbN2vInhEa25RU9Zcwwj+4U4TfnF49RGuJpTi2ZZ05Y5JfBziccxE06w4Q5i1qQVA6jS4x6EyUqQG14VEjs5Dkr+/GFkw4pS1rNSoklROWumsBec+Ib9A4R6pYbSPLX3Hf9QeUjqy1LAUoHAuHbuoTdWnhEKdm8a4pQ+WvZGoaIisTKxWqqpQkkBQqBqpqvpAStKu7T6G715xOPAoy4Jbcl3JMpMrxiWAAUqVvA06aaIZqdCm0BlQOA3QVyVN9/wB4USi0F1CHSCita0oU6SYJNB0TJxJKEu9oFKrlHwP6iJwTnXB3sS02mWiEKYqsfNU0or1rEucnFTKUJcSpCK0AweycEUrXSYWMyS01ceWkBAwqXqJOgfeNJdViAh3Dwkqqmo0HL6xV44OScfYlSdUPZRbKU4BGEgX0JhvZzwm7WlGUJCUIVh0HgDl9IqjbuACCaHlFv6ESyl4+fWLj8Jvir9esAbcVjhKQXqOU8kYFrhNaOeObuAhzCa0c8c3cBCGXB6FDSWzdryJ4QWBS2bteRPCCxJBzbp3YypCdM+wk9WfV2qdxenccv3iqLdwlVIygXiO3TcszOSzktMthxlwUUk6Y5R0p6MzViOF1IU9Ik9h4C9PgrUfHT6R6PwzdjNLFkfdcfsS7mo4PrjwxShXw3CmhrQU05a/qPGGdUCB+GrVUcDGsM6/vDlR5F1EhC6IWr/qN+X0jwHSBS6moj+GPC1gJSmmS8/U/wQaz1MY5RfKQkJ7wrSKtUm6JoOzMqCQE4zCPypScIDcf5dEptibdWpSWrk3nGpArpyCMFoSKD2HEgZAEI0RZLEaTNFIllY5ar6J0Dx1CAc+Xyo9TjRbHBzlRAk2RaC5eRYkEtzTiAsOhRolNcpF+j9a46PJSzclKtSzAo22mg5wGz7PbkytyiVTDgAWumgZAPARNjz2zsec6XA91dfylb5ZkJrRzxzdwEOYTWjnjm7gIDkGIaS2bteRPCCwhl56ZxDYxncHdGqCdfmdp7Ryjuomh1GlAKSUqAKSKEEXEQm6/M7T2jlGdfmdp7RyjupEUK7Z6BWbPFbkioyTyjWiL0E+XRuipTfQS3ZVRLSGppA2awCdxjoPXpnae0cozr8ztPaOUMMPiuxiVXa/YLk0cU+9Ucpc6O28lZC7JnKnSlskfcRIluh/SCaISmznGk6VPLSn919I6cZ+Z2ntHKM6/M7T2jlBT8dzNdor7/wBMl4dj+WVix/8AjgIUly1pwGmVqX/9HlF5kZKWs+XTLybKWmk91On6nTC3r8ztPaOUZ1+Z2ntHKFufczbD/sdhWPWhi/FDqMhL1+Z2ntHKM6/M7T2jlA/Ua0OoTWjnjm7gI11+Z2ntHKFU9NvmaWSu+7ujVEN2Skf/2Q=="/>
          <p:cNvSpPr>
            <a:spLocks noChangeAspect="1" noChangeArrowheads="1"/>
          </p:cNvSpPr>
          <p:nvPr/>
        </p:nvSpPr>
        <p:spPr bwMode="auto">
          <a:xfrm>
            <a:off x="1673230" y="-411164"/>
            <a:ext cx="1019175" cy="86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21" rIns="91439" bIns="45721"/>
          <a:lstStyle/>
          <a:p>
            <a:endParaRPr lang="ru-RU"/>
          </a:p>
        </p:txBody>
      </p:sp>
      <p:pic>
        <p:nvPicPr>
          <p:cNvPr id="1028" name="Picture 4" descr="http://tsu.ru/upload/New%20Folder/aQeyODgVWtg_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702" y="-198566"/>
            <a:ext cx="12660330" cy="706540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7351" y="0"/>
            <a:ext cx="9804650" cy="1015663"/>
          </a:xfrm>
          <a:prstGeom prst="rect">
            <a:avLst/>
          </a:prstGeom>
          <a:noFill/>
        </p:spPr>
        <p:txBody>
          <a:bodyPr wrap="square" lIns="91439" tIns="45721" rIns="91439" bIns="45721">
            <a:spAutoFit/>
          </a:bodyPr>
          <a:lstStyle/>
          <a:p>
            <a:pPr algn="ctr"/>
            <a:r>
              <a:rPr lang="ru-RU" sz="5900" b="1" dirty="0">
                <a:ln w="0">
                  <a:solidFill>
                    <a:schemeClr val="tx2">
                      <a:lumMod val="85000"/>
                      <a:lumOff val="15000"/>
                    </a:schemeClr>
                  </a:solidFill>
                </a:ln>
                <a:solidFill>
                  <a:schemeClr val="accent1">
                    <a:lumMod val="75000"/>
                  </a:schemeClr>
                </a:solidFill>
                <a:effectLst>
                  <a:outerShdw blurRad="38100" dist="25400" dir="5400000" algn="ctr" rotWithShape="0">
                    <a:srgbClr val="6E747A">
                      <a:alpha val="43000"/>
                    </a:srgbClr>
                  </a:outerShdw>
                </a:effectLst>
                <a:latin typeface="Times New Roman" pitchFamily="18" charset="0"/>
                <a:cs typeface="Times New Roman" pitchFamily="18" charset="0"/>
              </a:rPr>
              <a:t>Спасибо за внимание!</a:t>
            </a:r>
          </a:p>
        </p:txBody>
      </p:sp>
    </p:spTree>
    <p:extLst>
      <p:ext uri="{BB962C8B-B14F-4D97-AF65-F5344CB8AC3E}">
        <p14:creationId xmlns:p14="http://schemas.microsoft.com/office/powerpoint/2010/main" val="76319871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748768" cy="777562"/>
          </a:xfrm>
          <a:prstGeom prst="rect">
            <a:avLst/>
          </a:prstGeom>
          <a:noFill/>
          <a:ln w="9525">
            <a:noFill/>
            <a:miter lim="800000"/>
            <a:headEnd/>
            <a:tailEnd/>
          </a:ln>
        </p:spPr>
      </p:pic>
      <p:sp>
        <p:nvSpPr>
          <p:cNvPr id="4" name="Прямоугольник 3"/>
          <p:cNvSpPr/>
          <p:nvPr/>
        </p:nvSpPr>
        <p:spPr>
          <a:xfrm>
            <a:off x="2947332" y="0"/>
            <a:ext cx="7656352" cy="1323439"/>
          </a:xfrm>
          <a:prstGeom prst="rect">
            <a:avLst/>
          </a:prstGeom>
        </p:spPr>
        <p:txBody>
          <a:bodyPr wrap="square">
            <a:spAutoFit/>
          </a:bodyPr>
          <a:lstStyle/>
          <a:p>
            <a:pPr algn="ctr"/>
            <a:r>
              <a:rPr lang="ru-RU" sz="4000" dirty="0" smtClean="0">
                <a:latin typeface="+mj-lt"/>
              </a:rPr>
              <a:t>Ассоциация университетов </a:t>
            </a:r>
          </a:p>
          <a:p>
            <a:pPr algn="ctr"/>
            <a:r>
              <a:rPr lang="ru-RU" sz="4000" dirty="0" smtClean="0">
                <a:latin typeface="+mj-lt"/>
              </a:rPr>
              <a:t>России и Индии</a:t>
            </a:r>
            <a:endParaRPr lang="ru-RU" sz="4000" dirty="0">
              <a:latin typeface="+mj-lt"/>
            </a:endParaRPr>
          </a:p>
        </p:txBody>
      </p:sp>
      <p:sp>
        <p:nvSpPr>
          <p:cNvPr id="9" name="Прямоугольник 8"/>
          <p:cNvSpPr/>
          <p:nvPr/>
        </p:nvSpPr>
        <p:spPr>
          <a:xfrm>
            <a:off x="4932727" y="1979802"/>
            <a:ext cx="3095537" cy="268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2098" y="1477327"/>
            <a:ext cx="3346820" cy="1197691"/>
          </a:xfrm>
          <a:prstGeom prst="rect">
            <a:avLst/>
          </a:prstGeom>
        </p:spPr>
      </p:pic>
      <p:sp>
        <p:nvSpPr>
          <p:cNvPr id="14" name="Прямоугольник 13"/>
          <p:cNvSpPr/>
          <p:nvPr/>
        </p:nvSpPr>
        <p:spPr>
          <a:xfrm>
            <a:off x="364109" y="2766772"/>
            <a:ext cx="11497924" cy="3000821"/>
          </a:xfrm>
          <a:prstGeom prst="rect">
            <a:avLst/>
          </a:prstGeom>
        </p:spPr>
        <p:txBody>
          <a:bodyPr wrap="square">
            <a:spAutoFit/>
          </a:bodyPr>
          <a:lstStyle/>
          <a:p>
            <a:pPr fontAlgn="base"/>
            <a:r>
              <a:rPr lang="ru-RU" sz="2700" b="1" dirty="0">
                <a:solidFill>
                  <a:schemeClr val="accent1">
                    <a:lumMod val="75000"/>
                  </a:schemeClr>
                </a:solidFill>
              </a:rPr>
              <a:t>2015 год </a:t>
            </a:r>
            <a:r>
              <a:rPr lang="ru-RU" sz="2700" dirty="0"/>
              <a:t>- год создания Ассоциации университетов России и </a:t>
            </a:r>
            <a:r>
              <a:rPr lang="ru-RU" sz="2700" dirty="0" smtClean="0"/>
              <a:t>Индии</a:t>
            </a:r>
            <a:endParaRPr lang="ru-RU" sz="2700" dirty="0"/>
          </a:p>
          <a:p>
            <a:pPr fontAlgn="base"/>
            <a:r>
              <a:rPr lang="en-US" sz="2700" dirty="0"/>
              <a:t> </a:t>
            </a:r>
            <a:endParaRPr lang="ru-RU" sz="2700" dirty="0" smtClean="0"/>
          </a:p>
          <a:p>
            <a:pPr fontAlgn="base"/>
            <a:r>
              <a:rPr lang="ru-RU" sz="2700" b="1" dirty="0" smtClean="0"/>
              <a:t>Национальный </a:t>
            </a:r>
            <a:r>
              <a:rPr lang="ru-RU" sz="2700" b="1" dirty="0"/>
              <a:t>координатор с российской стороны</a:t>
            </a:r>
            <a:r>
              <a:rPr lang="ru-RU" sz="2700" dirty="0"/>
              <a:t> </a:t>
            </a:r>
            <a:r>
              <a:rPr lang="ru-RU" sz="2700" dirty="0" smtClean="0"/>
              <a:t>– </a:t>
            </a:r>
          </a:p>
          <a:p>
            <a:pPr fontAlgn="base"/>
            <a:r>
              <a:rPr lang="ru-RU" sz="2700" dirty="0" smtClean="0"/>
              <a:t>Национальный </a:t>
            </a:r>
            <a:r>
              <a:rPr lang="ru-RU" sz="2700" dirty="0"/>
              <a:t>исследовательский Томский государственный университет</a:t>
            </a:r>
          </a:p>
          <a:p>
            <a:pPr fontAlgn="base"/>
            <a:r>
              <a:rPr lang="en-US" sz="2700" dirty="0"/>
              <a:t> </a:t>
            </a:r>
            <a:endParaRPr lang="ru-RU" sz="2700" dirty="0"/>
          </a:p>
          <a:p>
            <a:pPr fontAlgn="base"/>
            <a:r>
              <a:rPr lang="ru-RU" sz="2700" b="1" dirty="0"/>
              <a:t>Национальный координатор с индийской стороны </a:t>
            </a:r>
            <a:r>
              <a:rPr lang="ru-RU" sz="2700" dirty="0" smtClean="0"/>
              <a:t>– </a:t>
            </a:r>
          </a:p>
          <a:p>
            <a:pPr fontAlgn="base"/>
            <a:r>
              <a:rPr lang="ru-RU" sz="2700" dirty="0" smtClean="0"/>
              <a:t>Индийский </a:t>
            </a:r>
            <a:r>
              <a:rPr lang="ru-RU" sz="2700" dirty="0"/>
              <a:t>технологический институт Бомбея</a:t>
            </a:r>
          </a:p>
        </p:txBody>
      </p:sp>
    </p:spTree>
    <p:extLst>
      <p:ext uri="{BB962C8B-B14F-4D97-AF65-F5344CB8AC3E}">
        <p14:creationId xmlns:p14="http://schemas.microsoft.com/office/powerpoint/2010/main" val="256378846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3652" y="14319"/>
            <a:ext cx="8635696" cy="1477330"/>
          </a:xfrm>
          <a:prstGeom prst="rect">
            <a:avLst/>
          </a:prstGeom>
          <a:noFill/>
        </p:spPr>
        <p:txBody>
          <a:bodyPr wrap="none" lIns="91439" tIns="45721" rIns="91439" bIns="45721" rtlCol="0">
            <a:spAutoFit/>
          </a:bodyPr>
          <a:lstStyle/>
          <a:p>
            <a:pPr algn="ctr"/>
            <a:r>
              <a:rPr lang="ru-RU" sz="4500" dirty="0" smtClean="0">
                <a:latin typeface="+mj-lt"/>
              </a:rPr>
              <a:t>Члены Ассоциации университетов </a:t>
            </a:r>
          </a:p>
          <a:p>
            <a:pPr algn="ctr"/>
            <a:r>
              <a:rPr lang="ru-RU" sz="4500" dirty="0" smtClean="0">
                <a:latin typeface="+mj-lt"/>
              </a:rPr>
              <a:t>России и Индии</a:t>
            </a:r>
            <a:endParaRPr lang="ru-RU" sz="4500" dirty="0">
              <a:latin typeface="+mj-lt"/>
            </a:endParaRPr>
          </a:p>
        </p:txBody>
      </p:sp>
      <p:pic>
        <p:nvPicPr>
          <p:cNvPr id="5" name="Рисунок 4"/>
          <p:cNvPicPr>
            <a:picLocks noChangeAspect="1"/>
          </p:cNvPicPr>
          <p:nvPr/>
        </p:nvPicPr>
        <p:blipFill>
          <a:blip r:embed="rId3"/>
          <a:srcRect/>
          <a:stretch>
            <a:fillRect/>
          </a:stretch>
        </p:blipFill>
        <p:spPr bwMode="auto">
          <a:xfrm>
            <a:off x="81391" y="135157"/>
            <a:ext cx="1863726" cy="828676"/>
          </a:xfrm>
          <a:prstGeom prst="rect">
            <a:avLst/>
          </a:prstGeom>
          <a:noFill/>
          <a:ln w="9525">
            <a:noFill/>
            <a:miter lim="800000"/>
            <a:headEnd/>
            <a:tailEnd/>
          </a:ln>
        </p:spPr>
      </p:pic>
      <p:sp>
        <p:nvSpPr>
          <p:cNvPr id="4" name="Прямоугольник 3"/>
          <p:cNvSpPr/>
          <p:nvPr/>
        </p:nvSpPr>
        <p:spPr>
          <a:xfrm>
            <a:off x="81391" y="1956987"/>
            <a:ext cx="5956695" cy="5139869"/>
          </a:xfrm>
          <a:prstGeom prst="rect">
            <a:avLst/>
          </a:prstGeom>
        </p:spPr>
        <p:txBody>
          <a:bodyPr wrap="none">
            <a:spAutoFit/>
          </a:bodyPr>
          <a:lstStyle/>
          <a:p>
            <a:pPr algn="ctr" fontAlgn="base"/>
            <a:r>
              <a:rPr lang="ru-RU" b="1" dirty="0" smtClean="0"/>
              <a:t>21 </a:t>
            </a:r>
            <a:r>
              <a:rPr lang="ru-RU" b="1" dirty="0"/>
              <a:t>индийский </a:t>
            </a:r>
            <a:r>
              <a:rPr lang="ru-RU" b="1" dirty="0" smtClean="0"/>
              <a:t>вуз,</a:t>
            </a:r>
          </a:p>
          <a:p>
            <a:pPr algn="ctr" fontAlgn="base"/>
            <a:r>
              <a:rPr lang="ru-RU" b="1" dirty="0" smtClean="0"/>
              <a:t>в числе которых ведущие вузы:</a:t>
            </a:r>
            <a:endParaRPr lang="en-US" b="1" dirty="0" smtClean="0"/>
          </a:p>
          <a:p>
            <a:pPr algn="ctr" fontAlgn="base"/>
            <a:endParaRPr lang="ru-RU" dirty="0" smtClean="0"/>
          </a:p>
          <a:p>
            <a:pPr marL="285750" indent="-285750" fontAlgn="base">
              <a:buFont typeface="Arial" panose="020B0604020202020204" pitchFamily="34" charset="0"/>
              <a:buChar char="•"/>
            </a:pPr>
            <a:r>
              <a:rPr lang="ru-RU" sz="1800" dirty="0"/>
              <a:t>Индийский институт технологий в Дели</a:t>
            </a:r>
            <a:r>
              <a:rPr lang="en-US" sz="1800" dirty="0"/>
              <a:t> (QS </a:t>
            </a:r>
            <a:r>
              <a:rPr lang="en-US" sz="1800" dirty="0" smtClean="0"/>
              <a:t>172</a:t>
            </a:r>
            <a:r>
              <a:rPr lang="ru-RU" sz="1800" dirty="0" smtClean="0"/>
              <a:t>, </a:t>
            </a:r>
          </a:p>
          <a:p>
            <a:pPr fontAlgn="base"/>
            <a:r>
              <a:rPr lang="ru-RU" sz="1800" dirty="0" smtClean="0"/>
              <a:t>за счет цитируемости</a:t>
            </a:r>
            <a:r>
              <a:rPr lang="en-US" sz="1800" dirty="0" smtClean="0"/>
              <a:t>)</a:t>
            </a:r>
            <a:endParaRPr lang="en-US" sz="1800" dirty="0"/>
          </a:p>
          <a:p>
            <a:pPr marL="285750" indent="-285750" fontAlgn="base">
              <a:buFont typeface="Arial" panose="020B0604020202020204" pitchFamily="34" charset="0"/>
              <a:buChar char="•"/>
            </a:pPr>
            <a:r>
              <a:rPr lang="ru-RU" sz="1800" dirty="0" smtClean="0"/>
              <a:t>Индийский </a:t>
            </a:r>
            <a:r>
              <a:rPr lang="ru-RU" sz="1800" dirty="0"/>
              <a:t>институт технологий в </a:t>
            </a:r>
            <a:r>
              <a:rPr lang="ru-RU" sz="1800" dirty="0" smtClean="0"/>
              <a:t>Бомбее</a:t>
            </a:r>
            <a:r>
              <a:rPr lang="en-US" sz="1800" dirty="0" smtClean="0"/>
              <a:t> (QS 179</a:t>
            </a:r>
            <a:r>
              <a:rPr lang="ru-RU" sz="1800" dirty="0" smtClean="0"/>
              <a:t>, </a:t>
            </a:r>
          </a:p>
          <a:p>
            <a:pPr fontAlgn="base"/>
            <a:r>
              <a:rPr lang="ru-RU" sz="1800" dirty="0" smtClean="0"/>
              <a:t>за счет репутации выпускников</a:t>
            </a:r>
            <a:r>
              <a:rPr lang="en-US" sz="1800" dirty="0" smtClean="0"/>
              <a:t>)</a:t>
            </a:r>
          </a:p>
          <a:p>
            <a:pPr marL="285750" indent="-285750" fontAlgn="base">
              <a:buFont typeface="Arial" panose="020B0604020202020204" pitchFamily="34" charset="0"/>
              <a:buChar char="•"/>
            </a:pPr>
            <a:r>
              <a:rPr lang="ru-RU" sz="1800" dirty="0" smtClean="0"/>
              <a:t>Индийский </a:t>
            </a:r>
            <a:r>
              <a:rPr lang="ru-RU" sz="1800" dirty="0"/>
              <a:t>институт технологий в </a:t>
            </a:r>
            <a:r>
              <a:rPr lang="ru-RU" sz="1800" dirty="0" smtClean="0"/>
              <a:t>Мадрасе</a:t>
            </a:r>
            <a:r>
              <a:rPr lang="en-US" sz="1800" dirty="0" smtClean="0"/>
              <a:t> (QS 264</a:t>
            </a:r>
            <a:r>
              <a:rPr lang="ru-RU" sz="1800" dirty="0" smtClean="0"/>
              <a:t>, </a:t>
            </a:r>
          </a:p>
          <a:p>
            <a:pPr fontAlgn="base"/>
            <a:r>
              <a:rPr lang="ru-RU" sz="1800" dirty="0" smtClean="0"/>
              <a:t>за счет цитируемости</a:t>
            </a:r>
            <a:r>
              <a:rPr lang="en-US" sz="1800" dirty="0" smtClean="0"/>
              <a:t>)</a:t>
            </a:r>
            <a:endParaRPr lang="ru-RU" sz="1800" dirty="0" smtClean="0"/>
          </a:p>
          <a:p>
            <a:pPr marL="285750" indent="-285750" fontAlgn="base">
              <a:buFont typeface="Arial" panose="020B0604020202020204" pitchFamily="34" charset="0"/>
              <a:buChar char="•"/>
            </a:pPr>
            <a:r>
              <a:rPr lang="ru-RU" sz="1800" dirty="0"/>
              <a:t>Индийский институт технологий в </a:t>
            </a:r>
            <a:r>
              <a:rPr lang="ru-RU" sz="1800" dirty="0" err="1" smtClean="0"/>
              <a:t>Канпуре</a:t>
            </a:r>
            <a:r>
              <a:rPr lang="en-US" sz="1800" dirty="0" smtClean="0"/>
              <a:t> (QS 293</a:t>
            </a:r>
            <a:r>
              <a:rPr lang="ru-RU" sz="1800" dirty="0" smtClean="0"/>
              <a:t>,</a:t>
            </a:r>
          </a:p>
          <a:p>
            <a:pPr fontAlgn="base"/>
            <a:r>
              <a:rPr lang="ru-RU" sz="1800" dirty="0"/>
              <a:t>з</a:t>
            </a:r>
            <a:r>
              <a:rPr lang="ru-RU" sz="1800" dirty="0" smtClean="0"/>
              <a:t>а счет цитируемости</a:t>
            </a:r>
            <a:r>
              <a:rPr lang="en-US" sz="1800" dirty="0" smtClean="0"/>
              <a:t>)</a:t>
            </a:r>
            <a:endParaRPr lang="ru-RU" sz="1800" dirty="0" smtClean="0"/>
          </a:p>
          <a:p>
            <a:pPr marL="285750" indent="-285750" fontAlgn="base">
              <a:buFont typeface="Arial" panose="020B0604020202020204" pitchFamily="34" charset="0"/>
              <a:buChar char="•"/>
            </a:pPr>
            <a:r>
              <a:rPr lang="ru-RU" sz="1800" dirty="0" smtClean="0"/>
              <a:t>Индийский </a:t>
            </a:r>
            <a:r>
              <a:rPr lang="ru-RU" sz="1800" dirty="0"/>
              <a:t>институт технологий в </a:t>
            </a:r>
            <a:r>
              <a:rPr lang="ru-RU" sz="1800" dirty="0" err="1" smtClean="0"/>
              <a:t>Рурки</a:t>
            </a:r>
            <a:r>
              <a:rPr lang="en-US" sz="1800" dirty="0" smtClean="0"/>
              <a:t> (QS 431-440</a:t>
            </a:r>
            <a:r>
              <a:rPr lang="ru-RU" sz="1800" dirty="0" smtClean="0"/>
              <a:t>,</a:t>
            </a:r>
          </a:p>
          <a:p>
            <a:pPr fontAlgn="base"/>
            <a:r>
              <a:rPr lang="ru-RU" sz="1800" dirty="0"/>
              <a:t>за счет цитируемости</a:t>
            </a:r>
            <a:r>
              <a:rPr lang="en-US" sz="1800" dirty="0" smtClean="0"/>
              <a:t>)</a:t>
            </a:r>
            <a:endParaRPr lang="en-US" sz="1800" dirty="0" smtClean="0">
              <a:solidFill>
                <a:srgbClr val="FF0000"/>
              </a:solidFill>
            </a:endParaRPr>
          </a:p>
          <a:p>
            <a:pPr marL="285750" indent="-285750" fontAlgn="base">
              <a:buFont typeface="Arial" panose="020B0604020202020204" pitchFamily="34" charset="0"/>
              <a:buChar char="•"/>
            </a:pPr>
            <a:r>
              <a:rPr lang="ru-RU" sz="1800" dirty="0"/>
              <a:t>Индийский институт технологий в </a:t>
            </a:r>
            <a:r>
              <a:rPr lang="ru-RU" sz="1800" dirty="0" err="1" smtClean="0"/>
              <a:t>Гувахати</a:t>
            </a:r>
            <a:r>
              <a:rPr lang="en-US" sz="1800" dirty="0" smtClean="0"/>
              <a:t> (QS 501-550</a:t>
            </a:r>
            <a:r>
              <a:rPr lang="ru-RU" sz="1800" dirty="0" smtClean="0"/>
              <a:t>,</a:t>
            </a:r>
          </a:p>
          <a:p>
            <a:pPr fontAlgn="base"/>
            <a:r>
              <a:rPr lang="ru-RU" sz="1800" dirty="0"/>
              <a:t>за счет цитируемости</a:t>
            </a:r>
            <a:r>
              <a:rPr lang="en-US" sz="1800" dirty="0" smtClean="0"/>
              <a:t>)</a:t>
            </a:r>
            <a:endParaRPr lang="ru-RU" sz="1800" dirty="0" smtClean="0"/>
          </a:p>
          <a:p>
            <a:pPr marL="285750" indent="-285750" fontAlgn="base">
              <a:buFont typeface="Arial" panose="020B0604020202020204" pitchFamily="34" charset="0"/>
              <a:buChar char="•"/>
            </a:pPr>
            <a:r>
              <a:rPr lang="ru-RU" sz="1800" dirty="0" smtClean="0"/>
              <a:t>Индийский институт технологий в Хайдарабаде </a:t>
            </a:r>
          </a:p>
          <a:p>
            <a:pPr fontAlgn="base"/>
            <a:r>
              <a:rPr lang="ru-RU" sz="1800" dirty="0" smtClean="0"/>
              <a:t>(231-240 м. в рейтинге </a:t>
            </a:r>
            <a:r>
              <a:rPr lang="en-US" sz="1800" dirty="0" smtClean="0"/>
              <a:t>Asian University Rankings</a:t>
            </a:r>
            <a:r>
              <a:rPr lang="ru-RU" sz="1800" dirty="0" smtClean="0"/>
              <a:t>)</a:t>
            </a:r>
            <a:endParaRPr lang="ru-RU" sz="1800" dirty="0"/>
          </a:p>
          <a:p>
            <a:pPr fontAlgn="base"/>
            <a:endParaRPr lang="ru-RU" dirty="0"/>
          </a:p>
        </p:txBody>
      </p:sp>
      <p:cxnSp>
        <p:nvCxnSpPr>
          <p:cNvPr id="15" name="Прямая со стрелкой 14"/>
          <p:cNvCxnSpPr/>
          <p:nvPr/>
        </p:nvCxnSpPr>
        <p:spPr>
          <a:xfrm flipH="1">
            <a:off x="3576671" y="1341502"/>
            <a:ext cx="1346557" cy="659951"/>
          </a:xfrm>
          <a:prstGeom prst="straightConnector1">
            <a:avLst/>
          </a:prstGeom>
          <a:ln w="25400" cmpd="sng">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522511" y="1425222"/>
            <a:ext cx="1160381" cy="57623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5828615" y="2039762"/>
            <a:ext cx="6494804" cy="6324808"/>
          </a:xfrm>
          <a:prstGeom prst="rect">
            <a:avLst/>
          </a:prstGeom>
        </p:spPr>
        <p:txBody>
          <a:bodyPr wrap="square">
            <a:spAutoFit/>
          </a:bodyPr>
          <a:lstStyle/>
          <a:p>
            <a:pPr algn="ctr"/>
            <a:r>
              <a:rPr lang="ru-RU" b="1" dirty="0"/>
              <a:t>26 российских </a:t>
            </a:r>
            <a:r>
              <a:rPr lang="ru-RU" b="1" dirty="0" smtClean="0"/>
              <a:t>вузов, </a:t>
            </a:r>
          </a:p>
          <a:p>
            <a:pPr algn="ctr"/>
            <a:r>
              <a:rPr lang="ru-RU" b="1" dirty="0" smtClean="0"/>
              <a:t>в числе которых ведущие вузы:</a:t>
            </a:r>
          </a:p>
          <a:p>
            <a:pPr algn="ctr"/>
            <a:endParaRPr lang="en-US" dirty="0" smtClean="0"/>
          </a:p>
          <a:p>
            <a:pPr marL="285750" indent="-285750">
              <a:buFont typeface="Arial" panose="020B0604020202020204" pitchFamily="34" charset="0"/>
              <a:buChar char="•"/>
            </a:pPr>
            <a:r>
              <a:rPr lang="ru-RU" sz="1800" dirty="0"/>
              <a:t>Московский Государственный Университет имени М.В. Ломоносова</a:t>
            </a:r>
            <a:r>
              <a:rPr lang="en-US" sz="1800" dirty="0"/>
              <a:t> (QS </a:t>
            </a:r>
            <a:r>
              <a:rPr lang="en-US" sz="1800" dirty="0" smtClean="0"/>
              <a:t>95)</a:t>
            </a:r>
          </a:p>
          <a:p>
            <a:pPr marL="285750" indent="-285750">
              <a:buFont typeface="Arial" panose="020B0604020202020204" pitchFamily="34" charset="0"/>
              <a:buChar char="•"/>
            </a:pPr>
            <a:r>
              <a:rPr lang="ru-RU" sz="1800" dirty="0"/>
              <a:t>Новосибирский Национальный Исследовательский Государственный </a:t>
            </a:r>
            <a:r>
              <a:rPr lang="ru-RU" sz="1800" dirty="0" smtClean="0"/>
              <a:t>Университет</a:t>
            </a:r>
            <a:r>
              <a:rPr lang="en-US" sz="1800" dirty="0" smtClean="0"/>
              <a:t> (QS 250)</a:t>
            </a:r>
            <a:endParaRPr lang="ru-RU" sz="1800" dirty="0"/>
          </a:p>
          <a:p>
            <a:pPr marL="285750" indent="-285750">
              <a:buFont typeface="Arial" panose="020B0604020202020204" pitchFamily="34" charset="0"/>
              <a:buChar char="•"/>
            </a:pPr>
            <a:r>
              <a:rPr lang="ru-RU" sz="1800" dirty="0" smtClean="0"/>
              <a:t>Московский </a:t>
            </a:r>
            <a:r>
              <a:rPr lang="ru-RU" sz="1800" dirty="0"/>
              <a:t>Государственный Технический Университет </a:t>
            </a:r>
            <a:endParaRPr lang="en-US" sz="1800" dirty="0" smtClean="0"/>
          </a:p>
          <a:p>
            <a:pPr marL="285750" indent="-285750">
              <a:buFont typeface="Arial" panose="020B0604020202020204" pitchFamily="34" charset="0"/>
              <a:buChar char="•"/>
            </a:pPr>
            <a:r>
              <a:rPr lang="ru-RU" sz="1800" dirty="0" smtClean="0"/>
              <a:t>им</a:t>
            </a:r>
            <a:r>
              <a:rPr lang="ru-RU" sz="1800" dirty="0"/>
              <a:t>. Н</a:t>
            </a:r>
            <a:r>
              <a:rPr lang="en-US" sz="1800" dirty="0"/>
              <a:t>.</a:t>
            </a:r>
            <a:r>
              <a:rPr lang="ru-RU" sz="1800" dirty="0"/>
              <a:t>Э</a:t>
            </a:r>
            <a:r>
              <a:rPr lang="en-US" sz="1800" dirty="0"/>
              <a:t>. </a:t>
            </a:r>
            <a:r>
              <a:rPr lang="ru-RU" sz="1800" dirty="0"/>
              <a:t>Баумана</a:t>
            </a:r>
            <a:r>
              <a:rPr lang="en-US" sz="1800" dirty="0"/>
              <a:t> (QS 291)</a:t>
            </a:r>
          </a:p>
          <a:p>
            <a:pPr marL="285750" indent="-285750">
              <a:buFont typeface="Arial" panose="020B0604020202020204" pitchFamily="34" charset="0"/>
              <a:buChar char="•"/>
            </a:pPr>
            <a:r>
              <a:rPr lang="ru-RU" sz="1800" dirty="0" smtClean="0"/>
              <a:t>Национальный исследовательский Томский государственный университет</a:t>
            </a:r>
            <a:r>
              <a:rPr lang="en-US" sz="1800" dirty="0" smtClean="0"/>
              <a:t> (QS 323)</a:t>
            </a:r>
          </a:p>
          <a:p>
            <a:pPr marL="285750" indent="-285750">
              <a:buFont typeface="Arial" panose="020B0604020202020204" pitchFamily="34" charset="0"/>
              <a:buChar char="•"/>
            </a:pPr>
            <a:r>
              <a:rPr lang="ru-RU" sz="1800" dirty="0"/>
              <a:t>Московский </a:t>
            </a:r>
            <a:r>
              <a:rPr lang="ru-RU" sz="1800" dirty="0" err="1"/>
              <a:t>Физико</a:t>
            </a:r>
            <a:r>
              <a:rPr lang="en-US" sz="1800" dirty="0"/>
              <a:t>-</a:t>
            </a:r>
            <a:r>
              <a:rPr lang="ru-RU" sz="1800" dirty="0"/>
              <a:t>Технический Институт</a:t>
            </a:r>
            <a:r>
              <a:rPr lang="en-US" sz="1800" dirty="0"/>
              <a:t> (QS 355)</a:t>
            </a:r>
            <a:endParaRPr lang="ru-RU" sz="1800" dirty="0"/>
          </a:p>
          <a:p>
            <a:pPr marL="285750" indent="-285750">
              <a:buFont typeface="Arial" panose="020B0604020202020204" pitchFamily="34" charset="0"/>
              <a:buChar char="•"/>
            </a:pPr>
            <a:r>
              <a:rPr lang="ru-RU" sz="1800" dirty="0" smtClean="0"/>
              <a:t>Национальный </a:t>
            </a:r>
            <a:r>
              <a:rPr lang="ru-RU" sz="1800" dirty="0"/>
              <a:t>Исследовательский Университет «Высшая Школа Экономики</a:t>
            </a:r>
            <a:r>
              <a:rPr lang="ru-RU" sz="1800" dirty="0" smtClean="0"/>
              <a:t>» (</a:t>
            </a:r>
            <a:r>
              <a:rPr lang="en-US" sz="1800" dirty="0" smtClean="0"/>
              <a:t>QS 382</a:t>
            </a:r>
            <a:r>
              <a:rPr lang="ru-RU" sz="1800" dirty="0" smtClean="0"/>
              <a:t>)</a:t>
            </a:r>
            <a:endParaRPr lang="en-US" sz="1800" dirty="0" smtClean="0"/>
          </a:p>
          <a:p>
            <a:pPr marL="285750" indent="-285750">
              <a:buFont typeface="Arial" panose="020B0604020202020204" pitchFamily="34" charset="0"/>
              <a:buChar char="•"/>
            </a:pPr>
            <a:r>
              <a:rPr lang="ru-RU" sz="1800" dirty="0"/>
              <a:t>Национальный Исследовательский Томский Политехнический </a:t>
            </a:r>
            <a:r>
              <a:rPr lang="ru-RU" sz="1800" dirty="0" smtClean="0"/>
              <a:t>Университет</a:t>
            </a:r>
            <a:r>
              <a:rPr lang="en-US" sz="1800" dirty="0" smtClean="0"/>
              <a:t> (QS 386)</a:t>
            </a:r>
            <a:r>
              <a:rPr lang="ru-RU" sz="1800" dirty="0" smtClean="0"/>
              <a:t> </a:t>
            </a:r>
            <a:endParaRPr lang="ru-RU" sz="1800" dirty="0"/>
          </a:p>
          <a:p>
            <a:pPr algn="ctr"/>
            <a:endParaRPr lang="ru-RU" dirty="0"/>
          </a:p>
          <a:p>
            <a:pPr algn="ctr"/>
            <a:endParaRPr lang="ru-RU" dirty="0"/>
          </a:p>
          <a:p>
            <a:pPr algn="ctr"/>
            <a:r>
              <a:rPr lang="ru-RU" dirty="0" smtClean="0"/>
              <a:t> </a:t>
            </a:r>
          </a:p>
          <a:p>
            <a:pPr algn="ctr"/>
            <a:endParaRPr lang="ru-RU" dirty="0"/>
          </a:p>
          <a:p>
            <a:pPr algn="ctr"/>
            <a:endParaRPr lang="ru-RU" dirty="0"/>
          </a:p>
          <a:p>
            <a:pPr algn="ctr"/>
            <a:endParaRPr lang="ru-RU" dirty="0"/>
          </a:p>
        </p:txBody>
      </p:sp>
      <p:pic>
        <p:nvPicPr>
          <p:cNvPr id="29" name="Picture 5" descr="http://gpolitika.com/wp-content/uploads/2015/11/indiya-29-11-15.jpg"/>
          <p:cNvPicPr>
            <a:picLocks noChangeAspect="1" noChangeArrowheads="1"/>
          </p:cNvPicPr>
          <p:nvPr/>
        </p:nvPicPr>
        <p:blipFill>
          <a:blip r:embed="rId4" cstate="print"/>
          <a:srcRect/>
          <a:stretch>
            <a:fillRect/>
          </a:stretch>
        </p:blipFill>
        <p:spPr bwMode="auto">
          <a:xfrm>
            <a:off x="265239" y="1425222"/>
            <a:ext cx="1496029" cy="876246"/>
          </a:xfrm>
          <a:prstGeom prst="rect">
            <a:avLst/>
          </a:prstGeom>
          <a:noFill/>
        </p:spPr>
      </p:pic>
      <p:pic>
        <p:nvPicPr>
          <p:cNvPr id="30" name="Picture 3" descr="http://xn--72-6kcmzp6d.xn--p1ai/attachments/Image/494207-1680x1050.jpg"/>
          <p:cNvPicPr>
            <a:picLocks noChangeAspect="1" noChangeArrowheads="1"/>
          </p:cNvPicPr>
          <p:nvPr/>
        </p:nvPicPr>
        <p:blipFill>
          <a:blip r:embed="rId5" cstate="print"/>
          <a:srcRect/>
          <a:stretch>
            <a:fillRect/>
          </a:stretch>
        </p:blipFill>
        <p:spPr bwMode="auto">
          <a:xfrm>
            <a:off x="10434131" y="1302048"/>
            <a:ext cx="1528569" cy="906298"/>
          </a:xfrm>
          <a:prstGeom prst="rect">
            <a:avLst/>
          </a:prstGeom>
          <a:noFill/>
        </p:spPr>
      </p:pic>
    </p:spTree>
    <p:extLst>
      <p:ext uri="{BB962C8B-B14F-4D97-AF65-F5344CB8AC3E}">
        <p14:creationId xmlns:p14="http://schemas.microsoft.com/office/powerpoint/2010/main" val="1878138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83931" y="65385"/>
            <a:ext cx="1863726" cy="828676"/>
          </a:xfrm>
          <a:prstGeom prst="rect">
            <a:avLst/>
          </a:prstGeom>
          <a:noFill/>
          <a:ln w="9525">
            <a:noFill/>
            <a:miter lim="800000"/>
            <a:headEnd/>
            <a:tailEnd/>
          </a:ln>
        </p:spPr>
      </p:pic>
      <p:sp>
        <p:nvSpPr>
          <p:cNvPr id="2" name="Прямоугольник 1"/>
          <p:cNvSpPr/>
          <p:nvPr/>
        </p:nvSpPr>
        <p:spPr>
          <a:xfrm>
            <a:off x="183932" y="1599964"/>
            <a:ext cx="11690871" cy="4431983"/>
          </a:xfrm>
          <a:prstGeom prst="rect">
            <a:avLst/>
          </a:prstGeom>
        </p:spPr>
        <p:txBody>
          <a:bodyPr wrap="square">
            <a:spAutoFit/>
          </a:bodyPr>
          <a:lstStyle/>
          <a:p>
            <a:r>
              <a:rPr lang="ru-RU" dirty="0"/>
              <a:t>В период с 4 по 10 октября 2017 г. состоялась Вторая встреча ректоров университетов Ассоциации России и Индии (в г. Москве и г. Томске).</a:t>
            </a:r>
          </a:p>
          <a:p>
            <a:endParaRPr lang="ru-RU" dirty="0" smtClean="0"/>
          </a:p>
          <a:p>
            <a:r>
              <a:rPr lang="ru-RU" b="1" dirty="0" smtClean="0"/>
              <a:t>В </a:t>
            </a:r>
            <a:r>
              <a:rPr lang="ru-RU" b="1" dirty="0"/>
              <a:t>ней приняли </a:t>
            </a:r>
            <a:r>
              <a:rPr lang="ru-RU" b="1" dirty="0" smtClean="0"/>
              <a:t>участие с индийской стороны:</a:t>
            </a:r>
          </a:p>
          <a:p>
            <a:endParaRPr lang="ru-RU" dirty="0" smtClean="0"/>
          </a:p>
          <a:p>
            <a:pPr marL="342900" indent="-342900">
              <a:spcAft>
                <a:spcPts val="600"/>
              </a:spcAft>
              <a:buFontTx/>
              <a:buChar char="-"/>
            </a:pPr>
            <a:r>
              <a:rPr lang="ru-RU" dirty="0" smtClean="0">
                <a:solidFill>
                  <a:srgbClr val="0070C0"/>
                </a:solidFill>
              </a:rPr>
              <a:t>Посольство </a:t>
            </a:r>
            <a:r>
              <a:rPr lang="ru-RU" dirty="0">
                <a:solidFill>
                  <a:srgbClr val="0070C0"/>
                </a:solidFill>
              </a:rPr>
              <a:t>Индии в РФ </a:t>
            </a:r>
            <a:endParaRPr lang="en-US" dirty="0" smtClean="0">
              <a:solidFill>
                <a:srgbClr val="0070C0"/>
              </a:solidFill>
            </a:endParaRPr>
          </a:p>
          <a:p>
            <a:pPr marL="342900" indent="-342900">
              <a:spcAft>
                <a:spcPts val="600"/>
              </a:spcAft>
              <a:buFontTx/>
              <a:buChar char="-"/>
            </a:pPr>
            <a:r>
              <a:rPr lang="ru-RU" dirty="0" smtClean="0">
                <a:solidFill>
                  <a:srgbClr val="0070C0"/>
                </a:solidFill>
              </a:rPr>
              <a:t>Индийский Институт </a:t>
            </a:r>
            <a:r>
              <a:rPr lang="ru-RU" dirty="0">
                <a:solidFill>
                  <a:srgbClr val="0070C0"/>
                </a:solidFill>
              </a:rPr>
              <a:t>Технологий Бомбея</a:t>
            </a:r>
            <a:r>
              <a:rPr lang="en-US" dirty="0">
                <a:solidFill>
                  <a:srgbClr val="0070C0"/>
                </a:solidFill>
              </a:rPr>
              <a:t> </a:t>
            </a:r>
            <a:r>
              <a:rPr lang="ru-RU" dirty="0" smtClean="0">
                <a:solidFill>
                  <a:srgbClr val="0070C0"/>
                </a:solidFill>
              </a:rPr>
              <a:t>                                     </a:t>
            </a:r>
            <a:endParaRPr lang="en-US" dirty="0" smtClean="0">
              <a:solidFill>
                <a:srgbClr val="0070C0"/>
              </a:solidFill>
            </a:endParaRPr>
          </a:p>
          <a:p>
            <a:pPr marL="342900" indent="-342900">
              <a:spcAft>
                <a:spcPts val="600"/>
              </a:spcAft>
              <a:buFontTx/>
              <a:buChar char="-"/>
            </a:pPr>
            <a:r>
              <a:rPr lang="ru-RU" dirty="0" smtClean="0">
                <a:solidFill>
                  <a:srgbClr val="0070C0"/>
                </a:solidFill>
              </a:rPr>
              <a:t>Индийский Институт </a:t>
            </a:r>
            <a:r>
              <a:rPr lang="ru-RU" dirty="0">
                <a:solidFill>
                  <a:srgbClr val="0070C0"/>
                </a:solidFill>
              </a:rPr>
              <a:t>Технологий Дели </a:t>
            </a:r>
            <a:endParaRPr lang="en-US" dirty="0" smtClean="0">
              <a:solidFill>
                <a:srgbClr val="0070C0"/>
              </a:solidFill>
            </a:endParaRPr>
          </a:p>
          <a:p>
            <a:pPr marL="342900" indent="-342900">
              <a:spcAft>
                <a:spcPts val="600"/>
              </a:spcAft>
              <a:buFontTx/>
              <a:buChar char="-"/>
            </a:pPr>
            <a:r>
              <a:rPr lang="ru-RU" dirty="0" smtClean="0">
                <a:solidFill>
                  <a:srgbClr val="0070C0"/>
                </a:solidFill>
              </a:rPr>
              <a:t>Индийский Институт </a:t>
            </a:r>
            <a:r>
              <a:rPr lang="ru-RU" dirty="0">
                <a:solidFill>
                  <a:srgbClr val="0070C0"/>
                </a:solidFill>
              </a:rPr>
              <a:t>Технологий Мадраса </a:t>
            </a:r>
            <a:endParaRPr lang="en-US" dirty="0" smtClean="0">
              <a:solidFill>
                <a:srgbClr val="0070C0"/>
              </a:solidFill>
            </a:endParaRPr>
          </a:p>
          <a:p>
            <a:pPr marL="342900" indent="-342900">
              <a:spcAft>
                <a:spcPts val="600"/>
              </a:spcAft>
              <a:buFontTx/>
              <a:buChar char="-"/>
            </a:pPr>
            <a:r>
              <a:rPr lang="ru-RU" dirty="0" smtClean="0">
                <a:solidFill>
                  <a:srgbClr val="0070C0"/>
                </a:solidFill>
              </a:rPr>
              <a:t>Индийский Институт </a:t>
            </a:r>
            <a:r>
              <a:rPr lang="ru-RU" dirty="0">
                <a:solidFill>
                  <a:srgbClr val="0070C0"/>
                </a:solidFill>
              </a:rPr>
              <a:t>Технологий </a:t>
            </a:r>
            <a:r>
              <a:rPr lang="ru-RU" dirty="0" err="1">
                <a:solidFill>
                  <a:srgbClr val="0070C0"/>
                </a:solidFill>
              </a:rPr>
              <a:t>Канпура</a:t>
            </a:r>
            <a:r>
              <a:rPr lang="ru-RU" dirty="0">
                <a:solidFill>
                  <a:srgbClr val="0070C0"/>
                </a:solidFill>
              </a:rPr>
              <a:t> </a:t>
            </a:r>
            <a:endParaRPr lang="en-US" dirty="0" smtClean="0">
              <a:solidFill>
                <a:srgbClr val="0070C0"/>
              </a:solidFill>
            </a:endParaRPr>
          </a:p>
          <a:p>
            <a:pPr>
              <a:spcAft>
                <a:spcPts val="600"/>
              </a:spcAft>
            </a:pPr>
            <a:r>
              <a:rPr lang="ru-RU" dirty="0" smtClean="0">
                <a:solidFill>
                  <a:srgbClr val="0070C0"/>
                </a:solidFill>
              </a:rPr>
              <a:t>-     Индийский </a:t>
            </a:r>
            <a:r>
              <a:rPr lang="ru-RU" dirty="0">
                <a:solidFill>
                  <a:srgbClr val="0070C0"/>
                </a:solidFill>
              </a:rPr>
              <a:t>Института Технологий </a:t>
            </a:r>
            <a:r>
              <a:rPr lang="ru-RU" dirty="0" smtClean="0">
                <a:solidFill>
                  <a:srgbClr val="0070C0"/>
                </a:solidFill>
              </a:rPr>
              <a:t>Хайдарабада</a:t>
            </a:r>
            <a:endParaRPr lang="ru-RU" dirty="0">
              <a:solidFill>
                <a:srgbClr val="0070C0"/>
              </a:solidFill>
            </a:endParaRPr>
          </a:p>
          <a:p>
            <a:pPr marL="342900" indent="-342900">
              <a:spcAft>
                <a:spcPts val="600"/>
              </a:spcAft>
              <a:buFontTx/>
              <a:buChar char="-"/>
            </a:pPr>
            <a:r>
              <a:rPr lang="ru-RU" dirty="0" smtClean="0">
                <a:solidFill>
                  <a:srgbClr val="0070C0"/>
                </a:solidFill>
              </a:rPr>
              <a:t>Индийский Институт </a:t>
            </a:r>
            <a:r>
              <a:rPr lang="ru-RU" dirty="0">
                <a:solidFill>
                  <a:srgbClr val="0070C0"/>
                </a:solidFill>
              </a:rPr>
              <a:t>Технологий </a:t>
            </a:r>
            <a:r>
              <a:rPr lang="ru-RU" dirty="0" err="1">
                <a:solidFill>
                  <a:srgbClr val="0070C0"/>
                </a:solidFill>
              </a:rPr>
              <a:t>Патны</a:t>
            </a:r>
            <a:r>
              <a:rPr lang="ru-RU" dirty="0">
                <a:solidFill>
                  <a:srgbClr val="0070C0"/>
                </a:solidFill>
              </a:rPr>
              <a:t> </a:t>
            </a:r>
            <a:endParaRPr lang="ru-RU" dirty="0" smtClean="0">
              <a:solidFill>
                <a:srgbClr val="0070C0"/>
              </a:solidFill>
            </a:endParaRPr>
          </a:p>
          <a:p>
            <a:pPr marL="342900" indent="-342900">
              <a:spcAft>
                <a:spcPts val="600"/>
              </a:spcAft>
              <a:buFontTx/>
              <a:buChar char="-"/>
            </a:pPr>
            <a:r>
              <a:rPr lang="ru-RU" dirty="0" smtClean="0">
                <a:solidFill>
                  <a:srgbClr val="0070C0"/>
                </a:solidFill>
              </a:rPr>
              <a:t>Индийский технологический институт </a:t>
            </a:r>
            <a:r>
              <a:rPr lang="ru-RU" dirty="0" err="1" smtClean="0">
                <a:solidFill>
                  <a:srgbClr val="0070C0"/>
                </a:solidFill>
              </a:rPr>
              <a:t>Рурки</a:t>
            </a:r>
            <a:endParaRPr lang="ru-RU" dirty="0">
              <a:solidFill>
                <a:srgbClr val="0070C0"/>
              </a:solidFill>
            </a:endParaRPr>
          </a:p>
        </p:txBody>
      </p:sp>
      <p:sp>
        <p:nvSpPr>
          <p:cNvPr id="5" name="Прямоугольник 4"/>
          <p:cNvSpPr/>
          <p:nvPr/>
        </p:nvSpPr>
        <p:spPr>
          <a:xfrm>
            <a:off x="2115171" y="25533"/>
            <a:ext cx="9756397" cy="1323439"/>
          </a:xfrm>
          <a:prstGeom prst="rect">
            <a:avLst/>
          </a:prstGeom>
        </p:spPr>
        <p:txBody>
          <a:bodyPr wrap="square">
            <a:spAutoFit/>
          </a:bodyPr>
          <a:lstStyle/>
          <a:p>
            <a:pPr algn="ctr"/>
            <a:r>
              <a:rPr lang="ru-RU" sz="4000" dirty="0">
                <a:latin typeface="+mj-lt"/>
              </a:rPr>
              <a:t>Вторая встреча ректоров университетов Ассоциации </a:t>
            </a:r>
            <a:r>
              <a:rPr lang="ru-RU" sz="4000" dirty="0" smtClean="0">
                <a:latin typeface="+mj-lt"/>
              </a:rPr>
              <a:t>России </a:t>
            </a:r>
            <a:r>
              <a:rPr lang="ru-RU" sz="4000" dirty="0">
                <a:latin typeface="+mj-lt"/>
              </a:rPr>
              <a:t>и Индии </a:t>
            </a:r>
          </a:p>
        </p:txBody>
      </p:sp>
      <p:pic>
        <p:nvPicPr>
          <p:cNvPr id="1026" name="Picture 2" descr="Похожее изображени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6208" y="2805721"/>
            <a:ext cx="3161628" cy="179363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MTEhUTExMVFhUXGB4XFxcXGRgXGBgYGBcXHRgYGB0YHyggGBolHhcdITEhJSkrLi4uGB8zODMsNygtLisBCgoKDg0OGxAQGyslICUtNi0tLS0tLS0tLS8tLy0tLy0tLTUuLS0tLy0tLy0tLS0tLS0tLS0tKy0tLS0tLS0tLf/AABEIAJoBSAMBIgACEQEDEQH/xAAcAAABBQEBAQAAAAAAAAAAAAAGAgMEBQcAAQj/xABLEAACAQIDBQQGBgYIBQMFAAABAgMAEQQSIQUGMUFRBxMiYTJCcYGRoRQjUrHB0TNigpKy8BYkQ3JzosLhFSVTY9IXRPE0VHSTw//EABkBAAMBAQEAAAAAAAAAAAAAAAECAwAEBf/EADMRAAICAQIEAwYFBAMAAAAAAAABAhEDEiEEMUFREyJhMnGRocHwUoHR4fEUQmKxM3LC/9oADAMBAAIRAxEAPwDSSQKiT4im5ZCaZr0FE4JSFd5SM9dXU9C2eV1q9rysA8rq9tXtqxj2OO/SpOHyr6WtRr14aDVhTofea3o8OlJWTnzpq1KrUayxw+NA4jTyqwjxIYVQWp6KUipSxplIzY7iYGuSb+2m1SpRxN1sdaaJopszoQFppzTjGvCKZCjWWuy0smutWMIy1xFKLUjNRMOKtelqYMleFq1AseJFJpq9erRo1jgFJY15ekE1qA2ca8vXV1EBxrhXV1EB1dXl66sY9rq8r21Yx1cK6urGHUNU++e3RhcOX9Y6KP1jwv5C1z5CrdaAO1qNssLermII8yun3GuPi15Ud/AJSyUzLMUcxuTq1wfa2o/zD511WuwtjPi8QmHTQs12a18iggu59liB5kDnXVyR5HpZ3jUvMjfnpFPFaSRXqngjddalWrrVgCK40q1dRAJrq9r21YwkUoV1e2oBPQKVkrgaWBQGE0pRXuWlBaBjiOlLUVwrmkAoBFBKSy0201NGStTNaHSopDmmi9eZqahbFGkhL8K69SsDiwujXt5Vm2lsZU3ueR7MlPBfiVH41ITYjcS6j2Xb8qmS4kLY2OQ87/OpSuCL30rknxE+h1RwRKybYpA0cHyII/Oq2aIqbEWP88Ks9rbTKKoUXdjlUcdTzPkKh4mIhdXLa8W4k87dBw0psWaTdMTLiilaIhryvbV6FrrOUTXWp5Y6UY+grWGiPautUtcG59U/CnBs5+nzpXOK6hUJPoQgtehasfoFuLAUlkiXjIvuIpHmiuo6wyIGSvQlSjNCdFJJ99JNGORSVoEoaeZH7uvcopZpsmnFPb1Qb+7PE2Cl08SDvF/Z1PyvV7rXuQEEEXB0IPMGlnFOLTKYpuE1JdAa7Nt3vo0HfOLTTAE34rH6q+0+kfaByrqLRXV5x3yk5O2PfQzzsPbXfR4+cq/EfnQENoYmY+COWT2KzfO1qn4DZWObNnhkUAaeiCTfzPSqvNMgscAwGEjPCZfiPzrm2aeIYGgbEYTHox/q8xHULf8AhvTMe2pozZ1dD+srL87UVlmgPHANZMMw4g03lqswe8rhczejpq2vHz41aYbaMMvMKflVI8R+InLB2E2rwCpUuGI14jqKZy10KSfIi4tcxFqWqUoCno6zYUNhaWKcy15lpbCItXhalStao5ailYG6PXemia9NJIpqFbOvSTXteGiA8rr11dWMdXoryurGH4ZrXHEHiKq5drurmNbi1zcn5DSp4qq25hNO8GhAsT5cj7q5s+JNWXw5Gthez8WxmVmux5fCrRtTrVbsWK4z8QeH41aAUcEaWoGWV7DmHwpbyHU0400Cek2Y+X8/jVRtPHsTkUEk+iqgkn3DjTEG7eLl1YrGD9o3b91fzqMs0pctiscUY+pbS7xRJwjFvO35VBm31t6KqPifxqZDuMpRklnds1j4VVbZSTpfN1qRDuHgxxWRva7f6bVP3spXYG599pOTW9gFJ2ft2WdmUO2gvxOutqNU3YwSf+3i/aGb+ImufHYLD6d5h4vIGNfkKGwyUmCGJwGIdlys1udlzD3m341Lj2JMV9FidbXst9fO3KrbF774CMa4hW1CgIGYkk2A0HU2qsxPaRhVByx4h8rhDZAtma1r3a9vENbc6XVEp4GT8LJezNkzISzBRpp4vyBqUwodPaIzlxHhSCpynvJLcQCDZV4WPWr3BSvLEkuTVxchQSL8wPK9XwZYt6bJcRwuSEVOS9BRWvO7p2LDSkC8ZBPHUWFPDAtzsPaa6PEj3OTQ+xFENOLDScbiYI1PeYhE8wVJ917/AHVRTb2wICIBLMT6xJIv7WNrey1JLMug6xCN9tvjBwk2zOxyqt7XPt6W1+A515QXv3PJiIElkQqySai+mR1sCbcNQB769rzp7ydnvcJhjLEmH2N7VNnJcI8kxHKNDbhfi+UU3hu1PDOLiCccdCEv4Vv9r3VQ7K7IHVbSYiNeVkRm4cLlit/hVxH2VKBb6V1/suuW/r/q299UudnM4cOo87f5l5Bv7hibFZF48lPC3RvOrCLeXCSad8o5WcFRxt6wtxoMxfZlMP0WJj9bR0YanhqrHSoUu4uOQHSNze47t+Qta+e2tG5EKhewe7Q2DhcQhGUZTrmiOXUcPR0PvFCOO3PxMPiw796v2TZH/wDFvl7Kz7bGFx2ElDqZ4CAAGGZAbeY8La3POiDdTtYlzCLFoJb6CRAFewBJLAeE6AnQCtGdlMnCuMVJO7LrB7wywBjKGQJbMHFrXIA0PDU1e4DerCS+lYHqDTsO0Nm7Vi7stFMrcY2OVweOmoYH2GqXG9i+DbWGSWLya0ijyF7N8SadOuTOSUXyoKFmwzejMB7f97UoGEamdD7LfmaApex/FL+ixi+9pV+QvUnYnZxtGOYNPi4niF/CC5bhpqVGl9abXPuIor8IXS7Uwy+uT7B+dqjSbzYdeC/Eioa9nZJu2La3RU+4sx+6pkPZzhh6bzv7WVR/lUH50NUn1H0rsJl3piU2Maj2/wDxTI21hnDAoPEbmxt91ulXeM3OwUpBdCSOkjjp0PlUKTs9wgOZGmXyD3H+YGhb7hr0FJLA/oNlPQ0iaErx/wBjUDam6UygHDyKbXur+FjwtYi4J05241F2ZtiRGMUyNpxVhqOhB5joeBqsM0lz3JTxJ8i0K0hhUsIrDMhuPmPbTDLXXGalujmlFx5jNdSyKTamFPBSrUpUp6LD34m3toOSW7Mk3shnLTWOT6qT+438JqwzQL6Ul/YKjYrauFCsviJII5cwR1qMs8S0cMiJsFPqVHQsP85qzji8qpdmbfjgjyNGGYEm5NvS1HLzqr3k3+aIJlUDvLhMguSQbEDnf2VPxqVUU8G3dhZPjcPg07yV1TMeJ9Jj9lRxNugqgxXaOt7QxaaeKQ208GuUeTg6nrQXJsLaG0MTmKOllUEzXVYwVGluNyPFYC+utqPNk9mkCgd9I8h5hbIvAC3M8hzHCuNylJ7HovFixxWp2yhG+ePlV7SopCMwyRrYFRf1r3od2RvPj8TIEkxkoDcApVT05DqRWsxbL2ZhjqIFPPO+Y68rOxplN6dkQmyS4dSP+kgJ9ngX5VoqnuwucXFqMfzMp+gYiXEQqxxEiOpDAmQgMUBW5HDjauxu4uLaRHiwknoo1rZQGUKSPGRzrTMT2qbPUEq8rgGxyobXJsB4rcTVbju1ZFVWTBzMrGys7JGDqPaR6Q4jnRaVBjkney5qiHjNy8W8bBY41biuZltcG4vluR7a7Fdnc79+DPGocIVtnJVlJueAuOHwNST2hYlxdMLGvH03LWINjfLa+o5VTPvztBzEC0Cd4pv3ahrOovlDFmFtDr/vUY+Gu+38/Q7J/wBVNpulf8ev4gjwnZ8qyyO058YW4VANVza3J/m1R96ppdnRp3MkrRnS1r2Y3JtYaD8TQnDvTj37pnxrAMxjYIoTMwzCwypobg8bCifdzeyPB94cXNMyyFQpYvKQwzaaXygg/KmjOCkkkSy4eIniblK0t69+/wBQcO8u0JvQWY/vn5JXq7L2pKfFFiNeqlB8W1+dGWJ7W9npxM5PTumHIn1rchVfje2PDLYLh5mLAEZiijUgcbnmbe6ujUjzVgmyrl3CxrtEVWNRl+sMkmoOb1cua5t91FWy9zxGoEsmYj7AyjjpqdT8qFdq9qeLChosLCoJYAu7SG65tCFygej1PKgnaXaJtOc5RNlzG2WNQhvbhca/OhqHWCXU1Df6bCQ4KXDsyI8i+BBq7OCCpIGtrganSvKzPd7crHYuVZJUkWMuC7ykoSt/EVB8RJHO3HnXVKcXJ2d/D54cPHS9y1m382tIL9+EvrZI0FvLUE1bw7449SbzuePELxCqOn2rmj2PB7JWygYMEaWLxk6e03qUuC2a3q4U+wp0vyPTWtTvmSnlxtJRh8gHg7Q8SCQXU6kWKp0HG1jprVnF2kuPThU3+ySp1IA6jhc+6rrE7g7KnJPcpc3uY5GBuwsdA1r28qRi+zrCkAI0qW0GoYCwsNCNfjTU+hzqUL3RX4DtR2fMTHJni1t9YoKH9pbgD2gU9i9wdn4j66BVjYqwDwkGM5kZblR4fWPC1CG3+yScAnDyRy9Fb6tvPU3Un3ihTC4TaOzRK7d9hyMgXU5CXc6jijaJ/m860W3zLThjX/FItsf2TYuF7x5Zk01jOVxb9VteV9Ca7Zm1MZh2MUmKxeEJNo2kDNHcHUMJQQFtc3H2al7A7XcaLCaGKXT0tYzwvckXHyoyg7VoDGXnwk6xggM6BJowTe2axBHPiKGzY0nkWOnFV3BPaO+228NbvHieM+jMI1ZG4W1W1iddDyFRZu03all+shFxf9EOp6n2UdDtQ2My2N8p1IOHYj2mykVz9o+xk1AtpfTDkXB4W8I60XzJRrS/LYCx7z7UngkkE8xIeNVES8miLtYKL8xTEW7+08RZ2TFvcAnvC9r5+jWHAfOj6ftbwaRd6kM5TMUHhVLsq3OhPC1VcvbE5P1eCFjbV5ddQCNFU9etaVUNi16vLEhQ7tY+NNMPIbcha+rDz5ca5sPtCMZu6xEZAvoG4/sk/ZHxoih7SHIBMEY05Mx1104U8vaQB6UF/wC62vBjwK+Q586Xy0Bueq2gObfjaGHaxYSC+qyi50LCwIswNrUWbG3nwe0kMTgJLaxjY+LXj3besPL4incRvpsyc93iBlJJ/SxgrpzzrfL7TahfefsyElp8BKDfxBC2h84pBx9h+NaLa62UmscklKOl9+gZ4fZLQei5IHA87dGqQ4vQVsrefFYTLFiVeVQq5s36VDwOp9Me340aJtLCsA3fgXF7ZW0vyOldOHLA4eJ4acHvyGylcI6fXEYdvRnT33H30t0troR1GorpWRPkzilja5jKi1QNo4SaQgR2t5mwHt/2qyoT3u3wlwsghhRcxAYu+oF72CqOJ04n4Gp55JRtluGxyyT0xLmLcyRiC+Jt5In4sfwqXiNw4HdnMk1ySSAVAv8Au0D4bFbVxEiH+tZCRmyBkW1x9kAW40ydz9qyTOGWYx3bLnmFrG1uL+bVyKdnbLBp5tBdsbY+Ckj7zE5cwIAzSFBbIp1AIB509PvJsvClUjMZbXKsKZzqdbEaC5HG/KhLF7lYnGPHJGYgI0EcmdiDmuOACm+map8nZTnKmXEZQt/0S3OpJFmYi3HpRbfQGOOP+5je3O04LEn0eIiR8x+s4RgOyi4HpMct7ctKHn29icTo8rtmFsoNh4gwNlXT+0X4Ci/Ddn+AZwQzPHGMrL3l7ve5MjjXgR4RaryPbWzcIMkZiUjQrEuYj0RqV9o4n7qlUnzZ068UVWOLbAHZWw8VJIHGHlsTcsUKjlf0rVb4LcjFh5fq1VWVlF2UekDbgeoX51d4jtIiBASGR7jmVXrx9I8qrMX2k4gTd0mEiBuoBeV/Xtbgn82oxpMVyyNVXQqP/SbFM0xaWBBI+ZdWa1pmkFwAORA41cnstzQrE+K9E3DKn6qKeLfqA1R7R7UceriNY8MpK3FlkfUFxY3Yc0I91VuB7QtpYlJj36xlER1CRR6hyAdWvwv8qe92hUslJprbY0nD7jQrxlka7FvVHpMSRwPM15s/cLBoirlkbK7OCzWIJZibZQNPER7KzTZG3sbiFfvcbNxGinLobj1bc1NRcXEzmdO9meQBHGdyRrwC63NyhuPOoa4amq+/tna+HzvGpOe3JV6W/wDyawm7ezolsYorCQyfWNezXJLeJtNTUfbWD2di4zg0mw6SSFcpjyM4KsG0A6hSOPM1lR2QryOgS4khDKBe9wSDw48RV1s/Y08kKmOCVXMdwVRlZWK8b+qb0Hk22Q0eEdvVkf8AD/j4hJN2Rwv6eJk4W8KKDpfmSftEU83Zbs8KollmORMty6JccdfD11rOzsnaTxi0eNz3IIJnOhU66m3Ej4Gm4dxdpSxvmw8ua4dc5AJ9ElfGdONv2as6ORRn1nXwNRn2fsWAWkeD0i1pJs3i5m2bjcVE/plsXCD6kwr5Qxa/EAffQNgeyXHm+dI0HK8ingzAXyk6FSD7ql/+jM7sC+IgQaXyh5DwsbXCj50U9xJwioq5X+ZI232vA3GFhNzoHl5fsr+ddVlg+yPBw2aaaWW3HURJoBe9rnl9oV1HcEZ4o7abBTAboYtWJGFlHha3gbiQR08/lVtPsrFIrv8AR5zYMQAj62UADQcwtGmC7UsJILiLEAAkaqnqrmPB+lWkO/uEP/VFtNVH2QftedTUV3K5suRveNGRx7TnzqjwSoWIF2FrZkuxNxyGlT8RtzFRqxjmkUgG1mIFyRbThoF+dauu+eDOhlI/vK3S/IHkKRiNp7Ml/SSYU3NrSZFJJANvHY3sRTNLoyMJ01cbMn2f2q4+CwmEc639YZG9zJYfEUabK7V8FMg79XgDEr4xnQkBSQSvKzDiOtTtrdnOz8QLqpjuPC8T6e0A3U0Jbc7IJCijDTo2Vna0gKE5yL+Jbi4UAcPhRSdDZJYZy8qoL4939j425i7i5HGBwh1uL5Rpz5imcH2XrC5bD4yZFN7xuqyIb6G48N9CR76y6Ts+x8Au2FdyOaZZB7RkufiKm4aOTL3f0jF4DEDQd40scDk2txsFsDr7BxoJq+Q2SMowVTtf6DvavZFDKc6SLC5Hi7tCIz5hC3h9x51ExHY8rnxYo8LaR9BpxagjFY3bELhJMVitdVZXLIwJFjcDob8jTEu1tpvJlXEYxgWA8PeNpcX4DTj8q1qwRjk8Nu9jUR2U4UwrDJNMVV3k0yJcyWvfQ6ACwp+HcTZUWjv09OcDgABwt0rLcbsLaUsOH+rxjuYyzgia9y5NmJ5gKRr9oVKwfZ9jrD+qP6RPiKA8hfVr9a0uXI2JNv26NVm3R2TIoU5CLgi07cRw4N5/Om4OzvAhcsbSAHX9IG5AcwelA2P3a2jGi91hGc63AZdAE04N1AFJGw8cFzNh5kN+Cqx0BGunlehe3IRLfaQQbX7MAwPdz69JF9nNfZ0oFB2pshwBmEZPonxwtrytoD7CDUibbG0cOwyzzIQBdJLkHQaZZAea0RbH7T43Xu8bDa+hZBmQ628SHUe69JFx6bHXJZoxWpKS+ZPg3nwuLVUxkYicgENxS51GV+K+w6VPbYGznRUOK1S50ljv4jc3sOV6h4vdrCYz6zCTKrWF1Gq24gFT4k/nSvV7PEytbFqjGx9BTl4XGri/C1PBy/c58yxNbNr/ABZYwbr4K2WLEknW15Ec/AWPOo67MxOEN0fvk0uALG3Mlb8uoNQ5ezO66YsMepT/AMWNUc+F2rskh0/rOH9dbs6qOtj4o/aNOtPqrmiMcEZryyV9jQYDmAOUqeh5ezrVFt/eDB4GYPLGXnZRlyqCwUE28TaIL34ca8k34wyoGZJFctZkCs3L0gUFiunHTztUPE4LBY9hi8S7Rxx/VZXYRAkHMSSxufS4C1Vnk1Q2JYsXh5Wsia9wxN2oym3dYdACbXdma2oA4W61VbZ7TdoRvMo7hRGTY5CSbOBzbprRQm1NiYcCyxvfpG8h082FvfevMX2h7Mjcr9HcvxNoYxyzcSw5VFerOh6a2iU7bTxSpAYZXTvkDyZFQ3YyxqeKm2jtwt8qGRgdsYqNWYYmRs5uHzKpACEaNZbXvR9iN9o8LGs3cs6z5mUBlUrYs1jx5Hl0ql2j2syFCYsOi2bLd2aTUhjwULb0TzrS3QMTalsiVuvuXMyd3jGEMLSd48ELHxsVVQrsuijw8ATcmr7bHZzgyl4S0BAtpd14HiGN768jQ3u1vkZkxb4meIqoTLYZAM2cZbXzX8IPOrrE7yOseeQ3VbBQPXZiAmo4i5vcchegkgznkTpldh+zaYtmbEIq3vZVLG172JNuZNXT9nsbOHad7jLwVRqvA63oaxHaDimAKiKMGx4XNiqn1ieZPKoW2N6toDuSuJIV9GypF9ocLrpoaFxHUcrfMNJezXBM4kYzFgftADUyHkv/AHW+VSdndnuz4L5IDqoQlpJGuo4DVrVlu39v45TFbGT2exPiA9UMfRA5K/xoalx+I+kBZcRMwEpVg0jkEAK4Gp+zce+nbp7ixxza9rl9T6Bh2Js+D0YsOl+N8utr/aPmfjSG2hs+JyTJhUJAF7xgmxOmnHj86wbZODVcTlYZiWK/5WP+gUR4jZZDQskLkh8t1QsPGCDm8tPjaoSy1KkjujwOrHqlN8/03+Zqb75YBbD6XDroLEkHyFhbl8qYbfvA62lZ7GxyRyNr04VmEu72JCMFw0xyTh1tG2qswvbTh4mv76tMDuvixLLbDSBWysCbAEkENa9rWsKzyzrZfe36iQ4PBqSnL5rs/qvmix2h2uhJJFTCl0QkKzSFGYealPCfKq6PtjmdgiYRFJBsWdm1A6ADqPjRDs7s5w8kZfFJIspJzAOAOinS9tPPlUrD9n2y4iHKEEagvKw5AdQPVFUi5NI58iwQk0twBbtc2hIbJHh04eqzWBYrzbkbVWbU392qwP8AWcmoWyKiXuLixtcc+fKtQOw9hw6sMIp555h9oNzfqK8O29iQ8HwY5+BVfgP1QeVHcVyx15Ysw2XEY/FmxOIntyGeQajThpyI99dWyY/tW2agIR5H/uRkD/Nl6V1NQviyXLYrsP2Z4pVyh4fW9ZtcwQX9H9X503tjs+2kcnctFcMWa0hFxbQagXqyh7Spjxw8Y4+s3KNWP+Zre6pLdpuVirxxAi1x3ljqLjj1OlTSiPknle7BrZ24+1Ezd8ufwqBZ0bWxzn0vO3uqr3h3WxhAzYaXQliQuYC+nq35AVoUPaShGbubre10kDahSTy5Wppu1jBq2WRJ00BvlVgLi9vC1+fSi0n1Nhnki7UboxaKbE4WTwSSwMASbFo+AN9NL8LUVr2lbRw5VCyS+CNiJEF7vGHbVbHyrcO7hxC+II4KhrSKrXVr2Ot9DVDtPczZ0znNDHn0uY2KNpwuFPyIpkhZ5lOVtAnsrtelNu9waa8MshW/szKb/Gryftaw8RC4jC4qK4BBsjqwa1ipDC/H767FdlGEkVQrzR5b21VuPPUU9gOzxo17psUJofsTRZiOmVg+lha3S1Zaupsngv2BGH7XdnOQFGIu3D6of+VR5u2TAi+VMS1gTbIo4C54tTLdkMKy54p2RdbJlzAXDDQ3vpf5VGTsfjzEnFNqCNIxzBHNvP5Ud7Eax6bvckY/tgiRgowc7EhSLsgHiFwCddajQdr0jNYYMBTfUym+nsSraXsvgeQO08twFFlCAeAKOYP2asdnbh4bC/Wxq7uim3eWYcNTYADNYUrvoNB4lepWV0vaOV1aFFB6v0Pnbyp1O0tbAmA26q4I9W/LzPwq+2bjVxQliTMEtYNlUlbjW2cEXvwBB51UP2a4fLlWWUDX7B43J5DmazuthIuF7kU9puAfwTLIlxqHTOnTXLf7qi4vcvZmPHeYZ1U9YGDLz4oeGp5WqPtTsrBuUnuejrbqeIJ5npQHj9wtpYZsyRs1jo8DXNv2bMPhSW/7kdkYYtvCnTC3ae52JhcPEA4GWzRErILAAm3H4E1Obs5ncM6zxq8hDFmRibkgtm6k6+81UYPebGwNl73OFygrMtyNBzFmvrzqdiNzMfJ3kqPEryNnAaRyAHYEjhwtcD3UuNxfIfilliqm17+47L2ZYgLpNEz9bMmvuBtVY0O2dmEMubEReuhZpVGvI+mnu061KG5G0wAe9GbnkmZR7r2qC2I23s6zMHniv4lc98AP7ynMvtp+T6ksVuNeV+j5/kEeysVg8XJd4TDIP0i6FW42ynQXJ01AOvOnd5uz+PEkZJe6kQeFSAyEMx1uLEHS17cuBqvO3o5hmXDZJ8yZuaMrOoJuLXIJB1HLjVbtveHEJGuRpRiJQtiNSqgKzCxHHxW4dayacRJRms9RTT9d6/YucH2XCwz4j9xNeHUt59KmY/swwruXeaYXtoCgGiBeankKC0we051BIxTXIP8AaAG1/wA6VtLcnHSSKwgdhlW93AsbAH0m5caMa7Amp9ZINzu1gnUQTN9VFmCFpAt+WpFgdDSF2ZsSBWB+jkXBOeTvdfFY2uep5c6GcduliZsDDhVQCaJwWUsoAAKk63sdDTWC7NMX3TqxijLKg9InVbX9FfbTMjHn7RYbwPhcYgwWz0QvcSeCPuowi6FixA+0OF+NO7H3Deywyz27oBrJdh4zcZc1rWyW4UxszYM2yllxUkqzBIyqxqCvpMlvGeQsNLVA/p9iZEaZAkbF+6IAzaBGZTdueY9KR1e50JTcag9k+fqGsPZ7hNMxkawsPEBoL24Dzq0Xc/B2UGHMF1GZnNj141mOO3oxJHinksSbZTltZrjhbkw+FR5pnlw+YyObNrdmOmo60bXYVY5t+0a5Nu/gbAPBAQNPGFNhYj1vJiPfSZF2fGcxGDQ3uSRCDe1r343tp7KxWHBjKbgEhHAuBe/hYHXpe1ePgjdsqnVXGi8gHFtPdTk3jq7fLc2aTezZyG30vDA9A6+70aj4rfrAICWxK2AubB2+4VhK7ExBzMmHmYjPoI3OuW45frUbz7uTlGthX1U6GPQ6cCCNR5VGeSUapHbh4HFJPXKnXdcwxk7R8CCQDMxAzaRNw6626VEftQwpyCOKd+8BKeFVBsLnVm6UJ4XdzHu0JOFIDRHvLhFKtYEC5NwvHQacKXht0dpZILxgNnyyeKIXTxa2BsOCnShrn2+9wrh+GT9r5r/H6N/ATv1jJNqd0IsJMDHnBsc/hfLxC8NVoNfcHHk+HBy87HLbUBSOPmCPfWrYbCT7NSXFyx50RPEkbjMQWUX10IHHU1Vz9s8IJAwk1x9p0A+QPWmxuTXm5g4hxhLThSce9gnJ2dbQJULhiBlUG7RjVWUMNW5jMfYTUvZvZZjgVzpEotY3kHmvqg+r99XEnbHIUDpgl1cobyE24WJsvM6e6nMNv5tfELmg2coGlmYPlsehZlB91NVkfEyJckvv3lJB2M4o+nNAlvs53v15Lyryo22O03akbtG3dRsNCBHqDbW+YngdK6mI3kXI0Admg/8Auvtf2X2rfr+VVWP7Hu8lMhxY1ZTbuj6q2tfvPfwo0G25fL91fypxdsvzA+A/KkU4IDeR8wOwvZfJFCsSYhGtfVlZb5iSToT1qn2p2X4tiWDQtfW2Zh7hdbVpg20eg+ApY2uDxUfP86DlB9RoZckORmuFh2vFHDD3UmdGVJJFdWyQggrbK3Erf2W86z2Xd/Fq7s+HnViTqY31JZtb28h8a+hsNtBA0jFeLdeQVR5+dSl2nH+sPh/tT6l3EjJp3R884Tac8LBZJ8Si6ejNKhA8hmA4daIf+IbSdTJgNpzYhAt+7Mn1y6G11b0joGNrcbW4X2k46BuNj7VBpUf0W4YLFccDkAI9htRiHLkU3dUYPDvptPM4bGT3VTocuhuAL+Hzqsl332mzhPp0ty2UWIGpZQPRA619GuIbE5Y2HkqsfgBeqyfaeFjIBgkBJ0y4SU6+1Y7DhxvW6heSLVKJie2dtYo4iVBjMR4WYBRNIB4Rrax9nxqfsTA49wspOLdAASxMzC9rnnrWi4ntL2bExVjIGHEdw6kceOYDofhSY+0TDSuO5aUAaNeMjVh4bfD7qEkhsc2k6iAO2tsYuGREQOVKgsfGDmaTKeBFzY8+lS/+L4ru1bvZgWW+juNSHOmvso9wO9Kar3yqzMWysQp8RzDQ+Rqc203PrVOUkCLad0ZRLvXtNGJjxErAX0IEg4m2jAnmKudm9o+0RYS4Ay+aJLGeAOujA/AUcNtlh64Hvt+NMSbe/wC8v7w/E0qml1LSlGVeRfH9htdspP4Z8BiRw1bDtIvuZRm+VVo3b2oUdosUUcu2SOaWUAJm8Iut7XQGw5aXqbJvCvOdP3lpmbbahe8MoyD1ri3Tlpx0rLIupOUfw7fnZSrgdtAAl5Q3O06W6aZnp7APt+JrkRTKeIlaEEewxsD99Oyb5YcccWo/a/KmG30wx/8Acg+wsfwpfEd2kx1VU9IQ4nCTSpm7iOCa63ZXVwUuM4Nl424XB4cae2DC8WfvDGZBludQNUW+oXQX8qExvjhSwUSkliFHhbiTYcutP7S25FBl7y/jJAsL8LfnRWaXKhJYot239/ENG2nPyXDe+WU//wARXkO0sRnBc4Ux2OYKZc/A2y3AB1txtWeS74YdTZllHtQgfE0j+nGF6v8AAfnW8XJ+E3hY+4bbSxUzPI2DeFXLWBmDZMuRb8Nb6aVVyQ7ZbN/W8INNMg1vcfbiOlr1Bj2zEMO2IJPd5l1tr4lFvvFJwm8mHk9BieXDrTTySXQTHjj3Gm3W2nOyJicUxjNxIVdSlrNYhRkv6vEcdau9n7i4WJ0iIeRGBkOdvXQrYjIBpY8K8wmORvRansenegKzuosRmVirLwNwfdwOlLDKm90UnqSpOl6F7ButgkA/q8dh9q7creuTyqSkeCjFgMKoH+EAKxDaueMyJ3gkyEDOCWUgmReZ42K36EVMwCGQOWt4k00AFzCh+8n4VXVtshfCd02bC+28DHqcRhV/biH3Hy+VMy76bPUAnGQWOgIcNc8fVvrresPx+zWaJlysfGgACngAyae6UmqzC7EnbDrbDzEho2/RvrfKh5fqmmcjLAr3fX6G8YntE2cnpYn4RzHgdfUpg9omAK3WR2B6RsPLgwFZTid28TMiqMPMWzt/ZsNCEzXJHUGrjYe7OKSGzYeRcrN6Q1sWLD28be6kyzlH2S/C8PhnXiOtu69PoFT9qGEAVhFiCM3d3yIPFfLzfhf7xUfE9qMKh7Yac90btfKulr8ieX3UOYndLHhcR3cBBLB4zePxEqt+J43uNauDu5tFgYSqLEqZkOZA6yNcNqNehHnS659vvYZ4OHW1r4/9l9E/zJ0u+X0tThmwpWOcd0z96pKiTw5gMmtr3tflUd+x/Ckm+ImAtb1B6tr3sfbUrdjdXER93Jie6OVLvmOcFsupNuGut/KgTtH3nmOLJw+ImjRVAZElfJ3i3Jtc6ixAPLQ0Yat9QMqhajw/KrfU0BOyzBhXTvJmDEE5WTQ25eDzv76tJ9hGCBY4JHyhrfWEMVV35aCwF9B09lY7jNpTzyoQXAeNtI8wW/DWxsD3jW8rAVWbJw2JEiM8c7AMoa4c6Zyj3v5VRNJkJYpzjcmbdjd1tmljJPFEzkAFpJCL28iwHyrqyDY+7OeZRicNiTB3gzd2jZiLMLg5T4blSbcr2rqK3JzTg6sk/wBD9o8sWv78w/CvBuZtQHTGD/8AdMPwrSIlp9RUtTBSM+we6W2jfJiM9vszsLX/AMS38irbY+C2jEx75zIAxBHeKeGluV9aib07XmTamEhilkRAokdVdlV/E5s4UjMLIOPU0bQOWQM3FhnNureI/M0ZboC7gxisLtQyXinhSOy+F7EhrDNfwHnfnTuPG1MPGWcwSSXUiONSzZSWBa1l00+RoibQe6qHdfGNOcTO1/rMQ9hckKqkqFW/AC3zNbbsYsNlYrESxE93GJbejIDGMxbqeVr++1TsLBjrFnw+HCgE5lmBGgJtoD0+dOIvgPtH41nvaLJfE4ePpGD+9K//AI1oozZoWy8VLNGjxxglkVyuZVsHzW1I14VNijxNzmjyL17xSfgB/N6gQ4r6Osb5cxWNRa9uKC9eYffEyyLD3QUPcXzE20J4W8qKaBRYjZsklnIQ3tq1if4TSJtnOsir4btwt1JUXOlDc3adFFI0FkujGPXPqVYryXqKnzb2lsPJjMikw3st2AYo2oJOvEW0otmSbJ39HJZBcxwuLnV2N9Ga+ndnmOvOoeM2GI1VhHGA3oWYgi3C4C2HHheo47RJI4tIEbxqlszDWRhr7i3yp3D7xnFGWLIFGGlaEEG5fLpmPThQk01sMoyW5Wf8FzOzyNclQoC3W1iePG/Hhag7evCRJKYmCsxUFbot1vfW4Aza/d51pgFZdv2f+ZKP+3H/ABNSQW40nsFJ3OhyhTe4Fsy5lOg4+lbzp4btj6P9HMrlLWvYZvSzcflRAwrwcD/PMUm4+wDY7ceFI3fvJCVUt6ttBz0qp3R2PDO8iuDZVuNVPFrchcUf7a/+nm/w2+40B9mD3nm/wx/EKZamnuHyJ1p5hCm4+EDK4V7qQR9Y3EG4Ot+dT9o7vQThVlVnCkkXYjiBfh7KtqSDrSW+4zUewHYzcowBXktFA7hUzTABr3KqADe5UVZndHB/9EfvN+Bp3tG2jnwUI0+rxCDTyVxV1TTvamJBpt7IiJsiH6O8GT6u6HLduXDW9/VHOqfaGxoYVVokyHOoNix5HqT0FFEC3Vh5Kfm1U+8X6H2PGfi6j8a0rdAjW/vGoNiqjpkdwgsxXQkhjYgHkbDnejWfZcJEQZAys4VlclgVYHQhjbkPhQwz+EHrHf4WP41MxpIYEM1iL2ubXymmxi5XVBjBsjDp6MEI9iJ+VJgRFl9UauOQ45WH30Ab9SEQBgSLOtyDlsL3J+VU+5uN8UdzwBAOa9xHNq3wcVRT9BfDuOqzZTi4x/aJ+8v50hcdGxssiE+TA/caxZJsVJj8VBG7MY53sgEYtHe97keduPSpu4u3WfaDQEtl7l9GtfMrpe+mh9IUbfpfa9yVq63NcbEL9oU3JiFsSCOFV5pN6XXIakWMkwtx++ubEKASeQ105AUHzJfGuhJtNgyLeaOR9z1O3SmL4PDl+PdKre1RlP3VrkbYnpvTggozYmFRw8Uka/xMK9wOOwpjUmSEi5s3gIYXuCDzFjXzDjcN3UskR/s3MfK/hdkN/dWnbr4q+zkJOqEX911P4UW2VliUYqSNXTamHViO8QBrEW5k6ch5D416+3sPcjvTcXv4XPDjyrMtr4jPhMyHxZGykdUJZTceZWhWbEZNtK/iMUxDW1KlMREPcNXNFWyLNk/pRho4WYuxWO97IxIXN4fkRXVmG7jk4Y4dgbmOSDW4IK3CnQHXUW9ldW95gzjlqRHKKp4zTwNLRSwIx8/e7YnPKOLIvkSqj73NaSZgAF8rD7qxiCZhtSWzEZprNYnUd6ND1FagzHOuvWmaEvYnY7GhY3N+Cn7qoOz5suCQnizM5/aN/wAaib3SEYOYgkeEc/1lr3dc2wcH9z8TWrYFhoZR3YPVj8hWYb5bQSXaaIjXyLHGf7y3Zh7ixHuo5xLHuYtT6T/eKyCA/wDND/8AkP8AxtWijSZuO2CLsvTTTyFqodiIv0tDbUBjq6fYI9Ea86vsLrisRfXxfiauJ4VRiFULc65QBfhxtUtavTRXQ6uzKsfuRP8ASc7YVkzyF8zThrgyZiQFj8+FEjbMb6BJhsoDuTfxEjV8zG9h1rQyLg310quZAcRYgW6e5qfU2IkkZvPsuRiihRrPGw8XFQ4ufxtU3duFo5cXnBGedpBwNw+oJ6Gx4edaFs5R3cX+GPuFCW0/SB63v7rWreg2p0yas4rKt95v+ar7Ih/m/wB60CM1mO+J/wCZr7Y/vFGK3BLkbG8tI78WP88xUBzSVOjewfxCp0Us7bUv9Xm/w2/hNZ92VSfXyf4X+paMtqn6mT+438JoM7PVAmewt9X/AKlpkvKwSfmRp3eik95rUC9dfj7vxpKHbB/tBnCYYpnUlpRIAOIHrC3Mj8aLlmrJN6UBxUxIF7/6FrSY2OVfd+FPKNpE4ypst+8skhzZfDx45bHj86rN4JP6vJ5ZT8HU/hT5/Q4j/Db7xUbaqgmRSAVuRbla/C1J1SCm9zxcR4Y/ONh8l/Kp7YpX7sZhcgC3P4VSSaAW09lC+x8S64/IrsqtMmZQSFa5F7gaGqR23EnvsG+9ETy4ZlUHMQCvmbaDXreqTZWHkw4vKjBi75Rb0g+UjKL9U4eRo5wWIcRLZmH1YPE8SNTT7HMCTqRcgnUg3AuOhtpUP6laqo6Fw8tHMF5NjI20cRiGhlOiuNCqSExgFQbXvYG9utQdmbIli2uJocHOICWvIc7LaSMk2PQMQPdVv2sY+VNnqySyK2cjMrMpsQtxcG9vKj3c9A2DhLAE5OJ1PzrRk3PX0a5fD9QTili09U/93+hAllYcY5Pcjn7hTT4kjirD2qRRPPAn2V+AqKwtwq/iehzaQbzrnWQoc6gqrWNwGsSPZoPhS8LIqLlRCqi5sAbakk/MmiAOepp6HW99aHiB0GMbU7NGxOJxE4maMO5dV7s65rE2YsBxvpVxsncju8O2HeVsr318OlyLgWuDY6+6rTFysksqoxVQdApKgewCrLZ/iBvrpfXXiKnLM75F1jtU2UmA3PWOHuu8LLm0L2uNVGgW2nhHO9T5t2YhYsynKull5L08XKvds6Wtpo3D3VL2HrFHfW6631pFxEn0HfDRQOru7CrhxLIbyFjoFAOVrAWBuP8Aaup7e7BxxOpjjRCbXKKFJ8Q42415T+M6TFXDpt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5783" y="4778517"/>
            <a:ext cx="3339736" cy="2013052"/>
          </a:xfrm>
          <a:prstGeom prst="rect">
            <a:avLst/>
          </a:prstGeom>
        </p:spPr>
      </p:pic>
      <p:pic>
        <p:nvPicPr>
          <p:cNvPr id="1030" name="Picture 6" descr="Картинки по запросу IIT Hyderab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95783" y="2805722"/>
            <a:ext cx="3271171" cy="17936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охожее изображение"/>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208" y="4778517"/>
            <a:ext cx="3161628" cy="201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38684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83931" y="65385"/>
            <a:ext cx="1863726" cy="828676"/>
          </a:xfrm>
          <a:prstGeom prst="rect">
            <a:avLst/>
          </a:prstGeom>
          <a:noFill/>
          <a:ln w="9525">
            <a:noFill/>
            <a:miter lim="800000"/>
            <a:headEnd/>
            <a:tailEnd/>
          </a:ln>
        </p:spPr>
      </p:pic>
      <p:sp>
        <p:nvSpPr>
          <p:cNvPr id="2" name="Прямоугольник 1"/>
          <p:cNvSpPr/>
          <p:nvPr/>
        </p:nvSpPr>
        <p:spPr>
          <a:xfrm>
            <a:off x="364108" y="1590483"/>
            <a:ext cx="8279707" cy="5155257"/>
          </a:xfrm>
          <a:prstGeom prst="rect">
            <a:avLst/>
          </a:prstGeom>
        </p:spPr>
        <p:txBody>
          <a:bodyPr wrap="square">
            <a:spAutoFit/>
          </a:bodyPr>
          <a:lstStyle/>
          <a:p>
            <a:endParaRPr lang="ru-RU" dirty="0" smtClean="0"/>
          </a:p>
          <a:p>
            <a:r>
              <a:rPr lang="ru-RU" b="1" dirty="0" smtClean="0"/>
              <a:t>В </a:t>
            </a:r>
            <a:r>
              <a:rPr lang="ru-RU" b="1" dirty="0"/>
              <a:t>ней приняли </a:t>
            </a:r>
            <a:r>
              <a:rPr lang="ru-RU" b="1" dirty="0" smtClean="0"/>
              <a:t>участие с российской стороны:</a:t>
            </a:r>
            <a:endParaRPr lang="en-US" b="1" dirty="0" smtClean="0"/>
          </a:p>
          <a:p>
            <a:endParaRPr lang="ru-RU" b="1" dirty="0" smtClean="0"/>
          </a:p>
          <a:p>
            <a:pPr marL="285750" indent="-285750">
              <a:buFont typeface="Arial" panose="020B0604020202020204" pitchFamily="34" charset="0"/>
              <a:buChar char="•"/>
            </a:pPr>
            <a:r>
              <a:rPr lang="ru-RU" sz="1700" dirty="0" smtClean="0">
                <a:solidFill>
                  <a:srgbClr val="0070C0"/>
                </a:solidFill>
              </a:rPr>
              <a:t>Московский </a:t>
            </a:r>
            <a:r>
              <a:rPr lang="ru-RU" sz="1700" dirty="0">
                <a:solidFill>
                  <a:srgbClr val="0070C0"/>
                </a:solidFill>
              </a:rPr>
              <a:t>Автомобильно-Дорожный </a:t>
            </a:r>
            <a:endParaRPr lang="ru-RU" sz="1700" dirty="0" smtClean="0">
              <a:solidFill>
                <a:srgbClr val="0070C0"/>
              </a:solidFill>
            </a:endParaRPr>
          </a:p>
          <a:p>
            <a:r>
              <a:rPr lang="ru-RU" sz="1700" dirty="0" smtClean="0">
                <a:solidFill>
                  <a:srgbClr val="0070C0"/>
                </a:solidFill>
              </a:rPr>
              <a:t>Государственный </a:t>
            </a:r>
            <a:r>
              <a:rPr lang="ru-RU" sz="1700" dirty="0">
                <a:solidFill>
                  <a:srgbClr val="0070C0"/>
                </a:solidFill>
              </a:rPr>
              <a:t>Технический Университет</a:t>
            </a:r>
          </a:p>
          <a:p>
            <a:pPr marL="285750" indent="-285750">
              <a:buFont typeface="Arial" panose="020B0604020202020204" pitchFamily="34" charset="0"/>
              <a:buChar char="•"/>
            </a:pPr>
            <a:r>
              <a:rPr lang="ru-RU" sz="1700" dirty="0" smtClean="0">
                <a:solidFill>
                  <a:srgbClr val="0070C0"/>
                </a:solidFill>
              </a:rPr>
              <a:t>Московский Государственный </a:t>
            </a:r>
          </a:p>
          <a:p>
            <a:r>
              <a:rPr lang="ru-RU" sz="1700" dirty="0" smtClean="0">
                <a:solidFill>
                  <a:srgbClr val="0070C0"/>
                </a:solidFill>
              </a:rPr>
              <a:t>Технический </a:t>
            </a:r>
            <a:r>
              <a:rPr lang="ru-RU" sz="1700" dirty="0">
                <a:solidFill>
                  <a:srgbClr val="0070C0"/>
                </a:solidFill>
              </a:rPr>
              <a:t>Университет им. Н.Э. Баумана</a:t>
            </a:r>
          </a:p>
          <a:p>
            <a:pPr marL="285750" indent="-285750">
              <a:buFont typeface="Arial" panose="020B0604020202020204" pitchFamily="34" charset="0"/>
              <a:buChar char="•"/>
            </a:pPr>
            <a:r>
              <a:rPr lang="ru-RU" sz="1700" dirty="0">
                <a:solidFill>
                  <a:srgbClr val="0070C0"/>
                </a:solidFill>
              </a:rPr>
              <a:t>Московский Государственный </a:t>
            </a:r>
            <a:endParaRPr lang="ru-RU" sz="1700" dirty="0" smtClean="0">
              <a:solidFill>
                <a:srgbClr val="0070C0"/>
              </a:solidFill>
            </a:endParaRPr>
          </a:p>
          <a:p>
            <a:r>
              <a:rPr lang="ru-RU" sz="1700" dirty="0" smtClean="0">
                <a:solidFill>
                  <a:srgbClr val="0070C0"/>
                </a:solidFill>
              </a:rPr>
              <a:t>Университет </a:t>
            </a:r>
            <a:r>
              <a:rPr lang="ru-RU" sz="1700" dirty="0">
                <a:solidFill>
                  <a:srgbClr val="0070C0"/>
                </a:solidFill>
              </a:rPr>
              <a:t>имени М.В. Ломоносова</a:t>
            </a:r>
          </a:p>
          <a:p>
            <a:pPr marL="285750" indent="-285750">
              <a:buFont typeface="Arial" panose="020B0604020202020204" pitchFamily="34" charset="0"/>
              <a:buChar char="•"/>
            </a:pPr>
            <a:r>
              <a:rPr lang="ru-RU" sz="1700" dirty="0">
                <a:solidFill>
                  <a:srgbClr val="0070C0"/>
                </a:solidFill>
              </a:rPr>
              <a:t>Московский Физико-Технический Институт</a:t>
            </a:r>
          </a:p>
          <a:p>
            <a:pPr marL="285750" indent="-285750">
              <a:buFont typeface="Arial" panose="020B0604020202020204" pitchFamily="34" charset="0"/>
              <a:buChar char="•"/>
            </a:pPr>
            <a:r>
              <a:rPr lang="ru-RU" sz="1700" dirty="0">
                <a:solidFill>
                  <a:srgbClr val="0070C0"/>
                </a:solidFill>
              </a:rPr>
              <a:t>Национальный Исследовательский </a:t>
            </a:r>
            <a:endParaRPr lang="ru-RU" sz="1700" dirty="0" smtClean="0">
              <a:solidFill>
                <a:srgbClr val="0070C0"/>
              </a:solidFill>
            </a:endParaRPr>
          </a:p>
          <a:p>
            <a:r>
              <a:rPr lang="ru-RU" sz="1700" dirty="0" smtClean="0">
                <a:solidFill>
                  <a:srgbClr val="0070C0"/>
                </a:solidFill>
              </a:rPr>
              <a:t>Нижегородский </a:t>
            </a:r>
            <a:r>
              <a:rPr lang="ru-RU" sz="1700" dirty="0">
                <a:solidFill>
                  <a:srgbClr val="0070C0"/>
                </a:solidFill>
              </a:rPr>
              <a:t>Государственный </a:t>
            </a:r>
            <a:r>
              <a:rPr lang="ru-RU" sz="1700" dirty="0" smtClean="0">
                <a:solidFill>
                  <a:srgbClr val="0070C0"/>
                </a:solidFill>
              </a:rPr>
              <a:t>Университет</a:t>
            </a:r>
            <a:endParaRPr lang="ru-RU" sz="1700" dirty="0">
              <a:solidFill>
                <a:srgbClr val="0070C0"/>
              </a:solidFill>
            </a:endParaRPr>
          </a:p>
          <a:p>
            <a:pPr marL="285750" indent="-285750">
              <a:buFont typeface="Arial" panose="020B0604020202020204" pitchFamily="34" charset="0"/>
              <a:buChar char="•"/>
            </a:pPr>
            <a:r>
              <a:rPr lang="ru-RU" sz="1700" dirty="0">
                <a:solidFill>
                  <a:srgbClr val="0070C0"/>
                </a:solidFill>
              </a:rPr>
              <a:t>Национальный Исследовательский </a:t>
            </a:r>
            <a:endParaRPr lang="ru-RU" sz="1700" dirty="0" smtClean="0">
              <a:solidFill>
                <a:srgbClr val="0070C0"/>
              </a:solidFill>
            </a:endParaRPr>
          </a:p>
          <a:p>
            <a:r>
              <a:rPr lang="ru-RU" sz="1700" dirty="0" smtClean="0">
                <a:solidFill>
                  <a:srgbClr val="0070C0"/>
                </a:solidFill>
              </a:rPr>
              <a:t>Технологический </a:t>
            </a:r>
            <a:r>
              <a:rPr lang="ru-RU" sz="1700" dirty="0">
                <a:solidFill>
                  <a:srgbClr val="0070C0"/>
                </a:solidFill>
              </a:rPr>
              <a:t>Университет «</a:t>
            </a:r>
            <a:r>
              <a:rPr lang="ru-RU" sz="1700" dirty="0" err="1">
                <a:solidFill>
                  <a:srgbClr val="0070C0"/>
                </a:solidFill>
              </a:rPr>
              <a:t>МИСиС</a:t>
            </a:r>
            <a:r>
              <a:rPr lang="ru-RU" sz="1700" dirty="0">
                <a:solidFill>
                  <a:srgbClr val="0070C0"/>
                </a:solidFill>
              </a:rPr>
              <a:t>»</a:t>
            </a:r>
          </a:p>
          <a:p>
            <a:pPr marL="285750" indent="-285750">
              <a:buFont typeface="Arial" panose="020B0604020202020204" pitchFamily="34" charset="0"/>
              <a:buChar char="•"/>
            </a:pPr>
            <a:r>
              <a:rPr lang="ru-RU" sz="1700" dirty="0">
                <a:solidFill>
                  <a:srgbClr val="0070C0"/>
                </a:solidFill>
              </a:rPr>
              <a:t>Национальный Исследовательский </a:t>
            </a:r>
            <a:endParaRPr lang="ru-RU" sz="1700" dirty="0" smtClean="0">
              <a:solidFill>
                <a:srgbClr val="0070C0"/>
              </a:solidFill>
            </a:endParaRPr>
          </a:p>
          <a:p>
            <a:r>
              <a:rPr lang="ru-RU" sz="1700" dirty="0" smtClean="0">
                <a:solidFill>
                  <a:srgbClr val="0070C0"/>
                </a:solidFill>
              </a:rPr>
              <a:t>Томский </a:t>
            </a:r>
            <a:r>
              <a:rPr lang="ru-RU" sz="1700" dirty="0">
                <a:solidFill>
                  <a:srgbClr val="0070C0"/>
                </a:solidFill>
              </a:rPr>
              <a:t>Государственный Университет</a:t>
            </a:r>
          </a:p>
          <a:p>
            <a:pPr marL="285750" indent="-285750">
              <a:buFont typeface="Arial" panose="020B0604020202020204" pitchFamily="34" charset="0"/>
              <a:buChar char="•"/>
            </a:pPr>
            <a:r>
              <a:rPr lang="ru-RU" sz="1700" dirty="0">
                <a:solidFill>
                  <a:srgbClr val="0070C0"/>
                </a:solidFill>
              </a:rPr>
              <a:t>Национальный Исследовательский </a:t>
            </a:r>
            <a:endParaRPr lang="ru-RU" sz="1700" dirty="0" smtClean="0">
              <a:solidFill>
                <a:srgbClr val="0070C0"/>
              </a:solidFill>
            </a:endParaRPr>
          </a:p>
          <a:p>
            <a:r>
              <a:rPr lang="ru-RU" sz="1700" dirty="0" smtClean="0">
                <a:solidFill>
                  <a:srgbClr val="0070C0"/>
                </a:solidFill>
              </a:rPr>
              <a:t>Томский </a:t>
            </a:r>
            <a:r>
              <a:rPr lang="ru-RU" sz="1700" dirty="0">
                <a:solidFill>
                  <a:srgbClr val="0070C0"/>
                </a:solidFill>
              </a:rPr>
              <a:t>Политехнический Университет </a:t>
            </a:r>
          </a:p>
          <a:p>
            <a:endParaRPr lang="ru-RU" sz="1700" dirty="0" smtClean="0"/>
          </a:p>
        </p:txBody>
      </p:sp>
      <p:sp>
        <p:nvSpPr>
          <p:cNvPr id="5" name="Прямоугольник 4"/>
          <p:cNvSpPr/>
          <p:nvPr/>
        </p:nvSpPr>
        <p:spPr>
          <a:xfrm>
            <a:off x="2553049" y="7040"/>
            <a:ext cx="9314575" cy="1231106"/>
          </a:xfrm>
          <a:prstGeom prst="rect">
            <a:avLst/>
          </a:prstGeom>
        </p:spPr>
        <p:txBody>
          <a:bodyPr wrap="square">
            <a:spAutoFit/>
          </a:bodyPr>
          <a:lstStyle/>
          <a:p>
            <a:pPr algn="ctr"/>
            <a:r>
              <a:rPr lang="ru-RU" sz="3700" dirty="0">
                <a:latin typeface="+mj-lt"/>
              </a:rPr>
              <a:t>Вторая встреча ректоров университетов Ассоциации </a:t>
            </a:r>
            <a:r>
              <a:rPr lang="ru-RU" sz="3700" dirty="0" smtClean="0">
                <a:latin typeface="+mj-lt"/>
              </a:rPr>
              <a:t>России </a:t>
            </a:r>
            <a:r>
              <a:rPr lang="ru-RU" sz="3700" dirty="0">
                <a:latin typeface="+mj-lt"/>
              </a:rPr>
              <a:t>и Индии </a:t>
            </a:r>
          </a:p>
        </p:txBody>
      </p:sp>
      <p:sp>
        <p:nvSpPr>
          <p:cNvPr id="3" name="Прямоугольник 2"/>
          <p:cNvSpPr/>
          <p:nvPr/>
        </p:nvSpPr>
        <p:spPr>
          <a:xfrm>
            <a:off x="5724087" y="2436869"/>
            <a:ext cx="6096000" cy="4016484"/>
          </a:xfrm>
          <a:prstGeom prst="rect">
            <a:avLst/>
          </a:prstGeom>
        </p:spPr>
        <p:txBody>
          <a:bodyPr>
            <a:spAutoFit/>
          </a:bodyPr>
          <a:lstStyle/>
          <a:p>
            <a:pPr marL="285750" indent="-285750">
              <a:buFont typeface="Arial" panose="020B0604020202020204" pitchFamily="34" charset="0"/>
              <a:buChar char="•"/>
            </a:pPr>
            <a:r>
              <a:rPr lang="ru-RU" sz="1700" dirty="0">
                <a:solidFill>
                  <a:srgbClr val="0070C0"/>
                </a:solidFill>
              </a:rPr>
              <a:t>Национальный Исследовательский </a:t>
            </a:r>
            <a:r>
              <a:rPr lang="ru-RU" sz="1700" dirty="0" smtClean="0">
                <a:solidFill>
                  <a:srgbClr val="0070C0"/>
                </a:solidFill>
              </a:rPr>
              <a:t>Университет </a:t>
            </a:r>
            <a:r>
              <a:rPr lang="ru-RU" sz="1700" dirty="0">
                <a:solidFill>
                  <a:srgbClr val="0070C0"/>
                </a:solidFill>
              </a:rPr>
              <a:t>«Высшая Школа Экономики»</a:t>
            </a:r>
          </a:p>
          <a:p>
            <a:pPr marL="285750" indent="-285750">
              <a:buFont typeface="Arial" panose="020B0604020202020204" pitchFamily="34" charset="0"/>
              <a:buChar char="•"/>
            </a:pPr>
            <a:r>
              <a:rPr lang="ru-RU" sz="1700" dirty="0" smtClean="0">
                <a:solidFill>
                  <a:srgbClr val="0070C0"/>
                </a:solidFill>
              </a:rPr>
              <a:t>Новосибирский </a:t>
            </a:r>
            <a:r>
              <a:rPr lang="ru-RU" sz="1700" dirty="0">
                <a:solidFill>
                  <a:srgbClr val="0070C0"/>
                </a:solidFill>
              </a:rPr>
              <a:t>Государственный Технический Университет</a:t>
            </a:r>
          </a:p>
          <a:p>
            <a:pPr marL="285750" indent="-285750">
              <a:buFont typeface="Arial" panose="020B0604020202020204" pitchFamily="34" charset="0"/>
              <a:buChar char="•"/>
            </a:pPr>
            <a:r>
              <a:rPr lang="ru-RU" sz="1700" dirty="0">
                <a:solidFill>
                  <a:srgbClr val="0070C0"/>
                </a:solidFill>
              </a:rPr>
              <a:t>Новосибирский Национальный Исследовательский Государственный Университет</a:t>
            </a:r>
          </a:p>
          <a:p>
            <a:pPr marL="285750" indent="-285750">
              <a:buFont typeface="Arial" panose="020B0604020202020204" pitchFamily="34" charset="0"/>
              <a:buChar char="•"/>
            </a:pPr>
            <a:r>
              <a:rPr lang="ru-RU" sz="1700" dirty="0">
                <a:solidFill>
                  <a:srgbClr val="0070C0"/>
                </a:solidFill>
              </a:rPr>
              <a:t>Российский Университет Дружбы Народов</a:t>
            </a:r>
          </a:p>
          <a:p>
            <a:pPr marL="285750" indent="-285750">
              <a:buFont typeface="Arial" panose="020B0604020202020204" pitchFamily="34" charset="0"/>
              <a:buChar char="•"/>
            </a:pPr>
            <a:r>
              <a:rPr lang="ru-RU" sz="1700" dirty="0">
                <a:solidFill>
                  <a:srgbClr val="0070C0"/>
                </a:solidFill>
              </a:rPr>
              <a:t>Югорский государственный университет </a:t>
            </a:r>
          </a:p>
          <a:p>
            <a:pPr marL="285750" indent="-285750">
              <a:buFont typeface="Arial" panose="020B0604020202020204" pitchFamily="34" charset="0"/>
              <a:buChar char="•"/>
            </a:pPr>
            <a:r>
              <a:rPr lang="ru-RU" sz="1700" dirty="0">
                <a:solidFill>
                  <a:srgbClr val="0070C0"/>
                </a:solidFill>
              </a:rPr>
              <a:t>Иркутский национальный исследовательский технический университет</a:t>
            </a:r>
          </a:p>
          <a:p>
            <a:pPr marL="285750" indent="-285750">
              <a:buFont typeface="Arial" panose="020B0604020202020204" pitchFamily="34" charset="0"/>
              <a:buChar char="•"/>
            </a:pPr>
            <a:r>
              <a:rPr lang="ru-RU" sz="1700" dirty="0">
                <a:solidFill>
                  <a:srgbClr val="0070C0"/>
                </a:solidFill>
              </a:rPr>
              <a:t>Сибирский Федеральный Университет</a:t>
            </a:r>
          </a:p>
          <a:p>
            <a:pPr marL="285750" indent="-285750">
              <a:buFont typeface="Arial" panose="020B0604020202020204" pitchFamily="34" charset="0"/>
              <a:buChar char="•"/>
            </a:pPr>
            <a:r>
              <a:rPr lang="ru-RU" sz="1700" dirty="0">
                <a:solidFill>
                  <a:srgbClr val="0070C0"/>
                </a:solidFill>
              </a:rPr>
              <a:t>Алтайский государственный университет</a:t>
            </a:r>
          </a:p>
          <a:p>
            <a:pPr marL="285750" indent="-285750">
              <a:buFont typeface="Arial" panose="020B0604020202020204" pitchFamily="34" charset="0"/>
              <a:buChar char="•"/>
            </a:pPr>
            <a:r>
              <a:rPr lang="ru-RU" sz="1700" dirty="0" err="1">
                <a:solidFill>
                  <a:srgbClr val="0070C0"/>
                </a:solidFill>
              </a:rPr>
              <a:t>Сургутский</a:t>
            </a:r>
            <a:r>
              <a:rPr lang="ru-RU" sz="1700" dirty="0">
                <a:solidFill>
                  <a:srgbClr val="0070C0"/>
                </a:solidFill>
              </a:rPr>
              <a:t> государственный университет</a:t>
            </a:r>
          </a:p>
          <a:p>
            <a:pPr marL="285750" indent="-285750">
              <a:buFont typeface="Arial" panose="020B0604020202020204" pitchFamily="34" charset="0"/>
              <a:buChar char="•"/>
            </a:pPr>
            <a:r>
              <a:rPr lang="ru-RU" sz="1700" dirty="0">
                <a:solidFill>
                  <a:srgbClr val="0070C0"/>
                </a:solidFill>
              </a:rPr>
              <a:t>Магнитогорский государственный технический университет им. Г.И. Носова</a:t>
            </a:r>
          </a:p>
          <a:p>
            <a:pPr marL="285750" indent="-285750">
              <a:buFont typeface="Arial" panose="020B0604020202020204" pitchFamily="34" charset="0"/>
              <a:buChar char="•"/>
            </a:pPr>
            <a:r>
              <a:rPr lang="ru-RU" sz="1700" dirty="0">
                <a:solidFill>
                  <a:srgbClr val="0070C0"/>
                </a:solidFill>
              </a:rPr>
              <a:t>Марийский государственный университет</a:t>
            </a:r>
          </a:p>
        </p:txBody>
      </p:sp>
      <p:sp>
        <p:nvSpPr>
          <p:cNvPr id="4" name="Прямоугольник 3"/>
          <p:cNvSpPr/>
          <p:nvPr/>
        </p:nvSpPr>
        <p:spPr>
          <a:xfrm>
            <a:off x="469782" y="1145867"/>
            <a:ext cx="11350305" cy="677108"/>
          </a:xfrm>
          <a:prstGeom prst="rect">
            <a:avLst/>
          </a:prstGeom>
        </p:spPr>
        <p:txBody>
          <a:bodyPr wrap="square">
            <a:spAutoFit/>
          </a:bodyPr>
          <a:lstStyle/>
          <a:p>
            <a:r>
              <a:rPr lang="ru-RU" dirty="0"/>
              <a:t>В период с 4 по 10 октября 2017 г. состоялась Вторая встреча ректоров университетов Ассоциации </a:t>
            </a:r>
            <a:endParaRPr lang="ru-RU" dirty="0" smtClean="0"/>
          </a:p>
          <a:p>
            <a:r>
              <a:rPr lang="ru-RU" dirty="0" smtClean="0"/>
              <a:t>России </a:t>
            </a:r>
            <a:r>
              <a:rPr lang="ru-RU" dirty="0"/>
              <a:t>и Индии (в г. Москве и г. Томске).</a:t>
            </a:r>
          </a:p>
        </p:txBody>
      </p:sp>
    </p:spTree>
    <p:extLst>
      <p:ext uri="{BB962C8B-B14F-4D97-AF65-F5344CB8AC3E}">
        <p14:creationId xmlns:p14="http://schemas.microsoft.com/office/powerpoint/2010/main" val="210004047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2826" y="7040"/>
            <a:ext cx="9654502" cy="1477330"/>
          </a:xfrm>
          <a:prstGeom prst="rect">
            <a:avLst/>
          </a:prstGeom>
        </p:spPr>
        <p:txBody>
          <a:bodyPr wrap="square" lIns="91439" tIns="45721" rIns="91439" bIns="45721">
            <a:spAutoFit/>
          </a:bodyPr>
          <a:lstStyle/>
          <a:p>
            <a:pPr lvl="0" algn="ctr"/>
            <a:r>
              <a:rPr lang="ru-RU" sz="4500" dirty="0">
                <a:latin typeface="+mj-lt"/>
              </a:rPr>
              <a:t>Рейтинги ведущих индийских технологических вузов</a:t>
            </a:r>
            <a:endParaRPr lang="ru-RU" sz="4500" dirty="0">
              <a:latin typeface="+mj-lt"/>
              <a:cs typeface="Times New Roman" pitchFamily="18" charset="0"/>
            </a:endParaRPr>
          </a:p>
        </p:txBody>
      </p:sp>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graphicFrame>
        <p:nvGraphicFramePr>
          <p:cNvPr id="4" name="Таблица 3"/>
          <p:cNvGraphicFramePr>
            <a:graphicFrameLocks noGrp="1"/>
          </p:cNvGraphicFramePr>
          <p:nvPr>
            <p:extLst>
              <p:ext uri="{D42A27DB-BD31-4B8C-83A1-F6EECF244321}">
                <p14:modId xmlns:p14="http://schemas.microsoft.com/office/powerpoint/2010/main" val="2375928009"/>
              </p:ext>
            </p:extLst>
          </p:nvPr>
        </p:nvGraphicFramePr>
        <p:xfrm>
          <a:off x="572492" y="2946309"/>
          <a:ext cx="7447383" cy="3154680"/>
        </p:xfrm>
        <a:graphic>
          <a:graphicData uri="http://schemas.openxmlformats.org/drawingml/2006/table">
            <a:tbl>
              <a:tblPr firstRow="1" firstCol="1" bandRow="1">
                <a:tableStyleId>{5C22544A-7EE6-4342-B048-85BDC9FD1C3A}</a:tableStyleId>
              </a:tblPr>
              <a:tblGrid>
                <a:gridCol w="1197585"/>
                <a:gridCol w="6249798"/>
              </a:tblGrid>
              <a:tr h="1208717">
                <a:tc>
                  <a:txBody>
                    <a:bodyPr/>
                    <a:lstStyle/>
                    <a:p>
                      <a:pPr>
                        <a:lnSpc>
                          <a:spcPct val="115000"/>
                        </a:lnSpc>
                        <a:spcAft>
                          <a:spcPts val="0"/>
                        </a:spcAft>
                      </a:pPr>
                      <a:r>
                        <a:rPr lang="en-US" sz="1800" b="0" dirty="0">
                          <a:solidFill>
                            <a:schemeClr val="tx1"/>
                          </a:solidFill>
                          <a:effectLst/>
                        </a:rPr>
                        <a:t>#51-100</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Engineering-Electrical and Electronics </a:t>
                      </a:r>
                      <a:endParaRPr lang="ru-RU" sz="1800" b="0" dirty="0">
                        <a:solidFill>
                          <a:schemeClr val="tx1"/>
                        </a:solidFill>
                        <a:effectLst/>
                      </a:endParaRPr>
                    </a:p>
                    <a:p>
                      <a:pPr>
                        <a:lnSpc>
                          <a:spcPct val="115000"/>
                        </a:lnSpc>
                        <a:spcAft>
                          <a:spcPts val="0"/>
                        </a:spcAft>
                      </a:pPr>
                      <a:r>
                        <a:rPr lang="en-US" sz="1800" b="0" dirty="0">
                          <a:solidFill>
                            <a:schemeClr val="tx1"/>
                          </a:solidFill>
                          <a:effectLst/>
                        </a:rPr>
                        <a:t>Chemical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Computer Science &amp; Information Systems </a:t>
                      </a:r>
                      <a:endParaRPr lang="ru-RU" sz="1800" b="0" dirty="0">
                        <a:solidFill>
                          <a:schemeClr val="tx1"/>
                        </a:solidFill>
                        <a:effectLst/>
                      </a:endParaRPr>
                    </a:p>
                    <a:p>
                      <a:pPr>
                        <a:lnSpc>
                          <a:spcPct val="115000"/>
                        </a:lnSpc>
                        <a:spcAft>
                          <a:spcPts val="0"/>
                        </a:spcAft>
                      </a:pPr>
                      <a:r>
                        <a:rPr lang="en-US" sz="1800" b="0" dirty="0">
                          <a:solidFill>
                            <a:schemeClr val="tx1"/>
                          </a:solidFill>
                          <a:effectLst/>
                        </a:rPr>
                        <a:t>Mechanical, Aeronautical &amp; Manufacturing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Civil &amp; Structural Engineering</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230270">
                <a:tc>
                  <a:txBody>
                    <a:bodyPr/>
                    <a:lstStyle/>
                    <a:p>
                      <a:pPr>
                        <a:lnSpc>
                          <a:spcPct val="115000"/>
                        </a:lnSpc>
                        <a:spcAft>
                          <a:spcPts val="0"/>
                        </a:spcAft>
                      </a:pPr>
                      <a:r>
                        <a:rPr lang="en-US" sz="1800" b="0">
                          <a:solidFill>
                            <a:schemeClr val="tx1"/>
                          </a:solidFill>
                          <a:effectLst/>
                        </a:rPr>
                        <a:t>#78</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Engineering and </a:t>
                      </a:r>
                      <a:r>
                        <a:rPr lang="en-US" sz="1800" b="0" dirty="0" smtClean="0">
                          <a:solidFill>
                            <a:schemeClr val="tx1"/>
                          </a:solidFill>
                          <a:effectLst/>
                        </a:rPr>
                        <a:t>Technology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964106">
                <a:tc>
                  <a:txBody>
                    <a:bodyPr/>
                    <a:lstStyle/>
                    <a:p>
                      <a:pPr>
                        <a:lnSpc>
                          <a:spcPct val="115000"/>
                        </a:lnSpc>
                        <a:spcAft>
                          <a:spcPts val="0"/>
                        </a:spcAft>
                      </a:pPr>
                      <a:r>
                        <a:rPr lang="en-US" sz="1800" b="0">
                          <a:solidFill>
                            <a:schemeClr val="tx1"/>
                          </a:solidFill>
                          <a:effectLst/>
                        </a:rPr>
                        <a:t>#101-150</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Chemistry </a:t>
                      </a:r>
                      <a:endParaRPr lang="ru-RU" sz="1800" b="0" dirty="0">
                        <a:solidFill>
                          <a:schemeClr val="tx1"/>
                        </a:solidFill>
                        <a:effectLst/>
                      </a:endParaRPr>
                    </a:p>
                    <a:p>
                      <a:pPr>
                        <a:lnSpc>
                          <a:spcPct val="115000"/>
                        </a:lnSpc>
                        <a:spcAft>
                          <a:spcPts val="0"/>
                        </a:spcAft>
                      </a:pPr>
                      <a:r>
                        <a:rPr lang="en-US" sz="1800" b="0" dirty="0">
                          <a:solidFill>
                            <a:schemeClr val="tx1"/>
                          </a:solidFill>
                          <a:effectLst/>
                        </a:rPr>
                        <a:t>Mathematics </a:t>
                      </a:r>
                      <a:endParaRPr lang="ru-RU" sz="1800" b="0" dirty="0">
                        <a:solidFill>
                          <a:schemeClr val="tx1"/>
                        </a:solidFill>
                        <a:effectLst/>
                      </a:endParaRPr>
                    </a:p>
                    <a:p>
                      <a:pPr>
                        <a:lnSpc>
                          <a:spcPct val="115000"/>
                        </a:lnSpc>
                        <a:spcAft>
                          <a:spcPts val="0"/>
                        </a:spcAft>
                      </a:pPr>
                      <a:r>
                        <a:rPr lang="en-US" sz="1800" b="0" dirty="0">
                          <a:solidFill>
                            <a:schemeClr val="tx1"/>
                          </a:solidFill>
                          <a:effectLst/>
                        </a:rPr>
                        <a:t>Physics &amp; Astronomy </a:t>
                      </a:r>
                      <a:endParaRPr lang="ru-RU" sz="1800" b="0" dirty="0">
                        <a:solidFill>
                          <a:schemeClr val="tx1"/>
                        </a:solidFill>
                        <a:effectLst/>
                      </a:endParaRPr>
                    </a:p>
                    <a:p>
                      <a:pPr>
                        <a:lnSpc>
                          <a:spcPct val="115000"/>
                        </a:lnSpc>
                        <a:spcAft>
                          <a:spcPts val="0"/>
                        </a:spcAft>
                      </a:pPr>
                      <a:r>
                        <a:rPr lang="en-US" sz="1800" b="0" dirty="0">
                          <a:solidFill>
                            <a:schemeClr val="tx1"/>
                          </a:solidFill>
                          <a:effectLst/>
                        </a:rPr>
                        <a:t>Statistics &amp; Operational Research</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bl>
          </a:graphicData>
        </a:graphic>
      </p:graphicFrame>
      <p:sp>
        <p:nvSpPr>
          <p:cNvPr id="5" name="Rectangle 1"/>
          <p:cNvSpPr>
            <a:spLocks noChangeArrowheads="1"/>
          </p:cNvSpPr>
          <p:nvPr/>
        </p:nvSpPr>
        <p:spPr bwMode="auto">
          <a:xfrm>
            <a:off x="449566" y="1484370"/>
            <a:ext cx="10192855" cy="14619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Indian Institute of Technology Bombay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Индийский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Институт</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Технологий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Бомбея</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300" b="0" i="0" u="none" strike="noStrike" cap="none" normalizeH="0" baseline="0" dirty="0" smtClean="0">
              <a:ln>
                <a:noFill/>
              </a:ln>
              <a:solidFill>
                <a:srgbClr val="007AA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179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место</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в</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рейтинге</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QS World University Rankings</a:t>
            </a: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3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4603668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2826" y="83063"/>
            <a:ext cx="9654502" cy="1477330"/>
          </a:xfrm>
          <a:prstGeom prst="rect">
            <a:avLst/>
          </a:prstGeom>
        </p:spPr>
        <p:txBody>
          <a:bodyPr wrap="square" lIns="91439" tIns="45721" rIns="91439" bIns="45721">
            <a:spAutoFit/>
          </a:bodyPr>
          <a:lstStyle/>
          <a:p>
            <a:pPr lvl="0" algn="ctr"/>
            <a:r>
              <a:rPr lang="ru-RU" sz="4500" dirty="0">
                <a:latin typeface="+mj-lt"/>
              </a:rPr>
              <a:t>Рейтинги ведущих индийских технологических вузов</a:t>
            </a:r>
            <a:endParaRPr lang="ru-RU" sz="4500" dirty="0">
              <a:latin typeface="+mj-lt"/>
              <a:cs typeface="Times New Roman" pitchFamily="18" charset="0"/>
            </a:endParaRPr>
          </a:p>
        </p:txBody>
      </p:sp>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4099589437"/>
              </p:ext>
            </p:extLst>
          </p:nvPr>
        </p:nvGraphicFramePr>
        <p:xfrm>
          <a:off x="673244" y="3004111"/>
          <a:ext cx="8252642" cy="3154680"/>
        </p:xfrm>
        <a:graphic>
          <a:graphicData uri="http://schemas.openxmlformats.org/drawingml/2006/table">
            <a:tbl>
              <a:tblPr firstRow="1" firstCol="1" bandRow="1">
                <a:tableStyleId>{5C22544A-7EE6-4342-B048-85BDC9FD1C3A}</a:tableStyleId>
              </a:tblPr>
              <a:tblGrid>
                <a:gridCol w="1315801"/>
                <a:gridCol w="6936841"/>
              </a:tblGrid>
              <a:tr h="0">
                <a:tc>
                  <a:txBody>
                    <a:bodyPr/>
                    <a:lstStyle/>
                    <a:p>
                      <a:pPr>
                        <a:lnSpc>
                          <a:spcPct val="115000"/>
                        </a:lnSpc>
                        <a:spcAft>
                          <a:spcPts val="0"/>
                        </a:spcAft>
                      </a:pPr>
                      <a:r>
                        <a:rPr lang="en-US" sz="1800" b="0" dirty="0">
                          <a:solidFill>
                            <a:schemeClr val="tx1"/>
                          </a:solidFill>
                          <a:effectLst/>
                        </a:rPr>
                        <a:t>#49</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a:solidFill>
                            <a:schemeClr val="tx1"/>
                          </a:solidFill>
                          <a:effectLst/>
                        </a:rPr>
                        <a:t>Engineering-Electrical and Electronics </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a:lnSpc>
                          <a:spcPct val="115000"/>
                        </a:lnSpc>
                        <a:spcAft>
                          <a:spcPts val="0"/>
                        </a:spcAft>
                      </a:pPr>
                      <a:r>
                        <a:rPr lang="en-US" sz="1800" b="0" dirty="0">
                          <a:solidFill>
                            <a:schemeClr val="tx1"/>
                          </a:solidFill>
                          <a:effectLst/>
                        </a:rPr>
                        <a:t>#51-100</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Chemical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Computer Science &amp; Information Systems </a:t>
                      </a:r>
                      <a:endParaRPr lang="ru-RU" sz="1800" b="0" dirty="0">
                        <a:solidFill>
                          <a:schemeClr val="tx1"/>
                        </a:solidFill>
                        <a:effectLst/>
                      </a:endParaRPr>
                    </a:p>
                    <a:p>
                      <a:pPr>
                        <a:lnSpc>
                          <a:spcPct val="115000"/>
                        </a:lnSpc>
                        <a:spcAft>
                          <a:spcPts val="0"/>
                        </a:spcAft>
                      </a:pPr>
                      <a:r>
                        <a:rPr lang="en-US" sz="1800" b="0" dirty="0">
                          <a:solidFill>
                            <a:schemeClr val="tx1"/>
                          </a:solidFill>
                          <a:effectLst/>
                        </a:rPr>
                        <a:t>Civil &amp; Structural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Mechanical, Aeronautical &amp; Manufacturing Engineering</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a:lnSpc>
                          <a:spcPct val="115000"/>
                        </a:lnSpc>
                        <a:spcAft>
                          <a:spcPts val="0"/>
                        </a:spcAft>
                      </a:pPr>
                      <a:r>
                        <a:rPr lang="en-US" sz="1800" b="0">
                          <a:solidFill>
                            <a:schemeClr val="tx1"/>
                          </a:solidFill>
                          <a:effectLst/>
                        </a:rPr>
                        <a:t>#71</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Engineering and Technology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a:lnSpc>
                          <a:spcPct val="115000"/>
                        </a:lnSpc>
                        <a:spcAft>
                          <a:spcPts val="0"/>
                        </a:spcAft>
                      </a:pPr>
                      <a:r>
                        <a:rPr lang="en-US" sz="1800" b="0">
                          <a:solidFill>
                            <a:schemeClr val="tx1"/>
                          </a:solidFill>
                          <a:effectLst/>
                        </a:rPr>
                        <a:t>#101-150</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Statistics &amp; Operational Research</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a:lnSpc>
                          <a:spcPct val="115000"/>
                        </a:lnSpc>
                        <a:spcAft>
                          <a:spcPts val="0"/>
                        </a:spcAft>
                      </a:pPr>
                      <a:r>
                        <a:rPr lang="en-US" sz="1800" b="0">
                          <a:solidFill>
                            <a:schemeClr val="tx1"/>
                          </a:solidFill>
                          <a:effectLst/>
                        </a:rPr>
                        <a:t>#201-250</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Chemistry </a:t>
                      </a:r>
                      <a:endParaRPr lang="ru-RU" sz="1800" b="0" dirty="0">
                        <a:solidFill>
                          <a:schemeClr val="tx1"/>
                        </a:solidFill>
                        <a:effectLst/>
                      </a:endParaRPr>
                    </a:p>
                    <a:p>
                      <a:pPr>
                        <a:lnSpc>
                          <a:spcPct val="115000"/>
                        </a:lnSpc>
                        <a:spcAft>
                          <a:spcPts val="0"/>
                        </a:spcAft>
                      </a:pPr>
                      <a:r>
                        <a:rPr lang="en-US" sz="1800" b="0" dirty="0">
                          <a:solidFill>
                            <a:schemeClr val="tx1"/>
                          </a:solidFill>
                          <a:effectLst/>
                        </a:rPr>
                        <a:t>Mathematics </a:t>
                      </a:r>
                      <a:endParaRPr lang="ru-RU" sz="1800" b="0" dirty="0">
                        <a:solidFill>
                          <a:schemeClr val="tx1"/>
                        </a:solidFill>
                        <a:effectLst/>
                      </a:endParaRPr>
                    </a:p>
                    <a:p>
                      <a:pPr>
                        <a:lnSpc>
                          <a:spcPct val="115000"/>
                        </a:lnSpc>
                        <a:spcAft>
                          <a:spcPts val="0"/>
                        </a:spcAft>
                      </a:pPr>
                      <a:r>
                        <a:rPr lang="en-US" sz="1800" b="0" dirty="0">
                          <a:solidFill>
                            <a:schemeClr val="tx1"/>
                          </a:solidFill>
                          <a:effectLst/>
                        </a:rPr>
                        <a:t>Physics &amp; Astronomy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bl>
          </a:graphicData>
        </a:graphic>
      </p:graphicFrame>
      <p:sp>
        <p:nvSpPr>
          <p:cNvPr id="6" name="Rectangle 1"/>
          <p:cNvSpPr>
            <a:spLocks noChangeArrowheads="1"/>
          </p:cNvSpPr>
          <p:nvPr/>
        </p:nvSpPr>
        <p:spPr bwMode="auto">
          <a:xfrm>
            <a:off x="544287" y="1619116"/>
            <a:ext cx="9682394"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Indian Institute of Technology Delhi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Индийский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Институт</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Технологий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г</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Дели</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a:t>
            </a:r>
            <a:endParaRPr kumimoji="0" lang="ru-RU" altLang="ru-RU" sz="23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172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место</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в</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рейтинге</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QS World University Rankings</a:t>
            </a: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99584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2826" y="22991"/>
            <a:ext cx="9654502" cy="1477330"/>
          </a:xfrm>
          <a:prstGeom prst="rect">
            <a:avLst/>
          </a:prstGeom>
        </p:spPr>
        <p:txBody>
          <a:bodyPr wrap="square" lIns="91439" tIns="45721" rIns="91439" bIns="45721">
            <a:spAutoFit/>
          </a:bodyPr>
          <a:lstStyle/>
          <a:p>
            <a:pPr lvl="0" algn="ctr"/>
            <a:r>
              <a:rPr lang="ru-RU" sz="4500" dirty="0">
                <a:latin typeface="+mj-lt"/>
              </a:rPr>
              <a:t>Рейтинги ведущих индийских технологических вузов</a:t>
            </a:r>
            <a:endParaRPr lang="ru-RU" sz="4500" dirty="0">
              <a:latin typeface="+mj-lt"/>
              <a:cs typeface="Times New Roman" pitchFamily="18" charset="0"/>
            </a:endParaRPr>
          </a:p>
        </p:txBody>
      </p:sp>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graphicFrame>
        <p:nvGraphicFramePr>
          <p:cNvPr id="2" name="Таблица 1"/>
          <p:cNvGraphicFramePr>
            <a:graphicFrameLocks noGrp="1"/>
          </p:cNvGraphicFramePr>
          <p:nvPr>
            <p:extLst>
              <p:ext uri="{D42A27DB-BD31-4B8C-83A1-F6EECF244321}">
                <p14:modId xmlns:p14="http://schemas.microsoft.com/office/powerpoint/2010/main" val="3543926537"/>
              </p:ext>
            </p:extLst>
          </p:nvPr>
        </p:nvGraphicFramePr>
        <p:xfrm>
          <a:off x="364109" y="2944182"/>
          <a:ext cx="7904113" cy="2756916"/>
        </p:xfrm>
        <a:graphic>
          <a:graphicData uri="http://schemas.openxmlformats.org/drawingml/2006/table">
            <a:tbl>
              <a:tblPr firstRow="1" firstCol="1" bandRow="1">
                <a:tableStyleId>{5C22544A-7EE6-4342-B048-85BDC9FD1C3A}</a:tableStyleId>
              </a:tblPr>
              <a:tblGrid>
                <a:gridCol w="1260232"/>
                <a:gridCol w="6643881"/>
              </a:tblGrid>
              <a:tr h="0">
                <a:tc>
                  <a:txBody>
                    <a:bodyPr/>
                    <a:lstStyle/>
                    <a:p>
                      <a:pPr fontAlgn="base">
                        <a:spcAft>
                          <a:spcPts val="0"/>
                        </a:spcAft>
                      </a:pPr>
                      <a:r>
                        <a:rPr lang="en-US" sz="1800" b="0" dirty="0">
                          <a:solidFill>
                            <a:schemeClr val="tx1"/>
                          </a:solidFill>
                          <a:effectLst/>
                        </a:rPr>
                        <a:t>#51-100</a:t>
                      </a:r>
                      <a:endParaRPr lang="ru-RU" sz="1800" b="0" dirty="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fontAlgn="base">
                        <a:spcAft>
                          <a:spcPts val="0"/>
                        </a:spcAft>
                      </a:pPr>
                      <a:r>
                        <a:rPr lang="en-US" sz="1800" b="0" dirty="0">
                          <a:solidFill>
                            <a:schemeClr val="tx1"/>
                          </a:solidFill>
                          <a:effectLst/>
                        </a:rPr>
                        <a:t>Engineering-Electrical and Electronics </a:t>
                      </a:r>
                      <a:endParaRPr lang="ru-RU" sz="1800" b="0" dirty="0">
                        <a:solidFill>
                          <a:schemeClr val="tx1"/>
                        </a:solidFill>
                        <a:effectLst/>
                      </a:endParaRPr>
                    </a:p>
                    <a:p>
                      <a:pPr fontAlgn="base">
                        <a:spcAft>
                          <a:spcPts val="0"/>
                        </a:spcAft>
                      </a:pPr>
                      <a:r>
                        <a:rPr lang="en-US" sz="1800" b="0" dirty="0">
                          <a:solidFill>
                            <a:schemeClr val="tx1"/>
                          </a:solidFill>
                          <a:effectLst/>
                        </a:rPr>
                        <a:t>Mechanical, Aeronautical &amp; Manufacturing Engineering</a:t>
                      </a:r>
                      <a:endParaRPr lang="ru-RU" sz="1800" b="0" dirty="0">
                        <a:solidFill>
                          <a:schemeClr val="tx1"/>
                        </a:solidFill>
                        <a:effectLst/>
                        <a:latin typeface="Calibri"/>
                        <a:ea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#110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Engineering and Technology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#101-150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Chemical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Civil &amp; Structural Engineering </a:t>
                      </a:r>
                      <a:endParaRPr lang="ru-RU" sz="1800" b="0" dirty="0">
                        <a:solidFill>
                          <a:schemeClr val="tx1"/>
                        </a:solidFill>
                        <a:effectLst/>
                      </a:endParaRPr>
                    </a:p>
                    <a:p>
                      <a:pPr>
                        <a:lnSpc>
                          <a:spcPct val="115000"/>
                        </a:lnSpc>
                        <a:spcAft>
                          <a:spcPts val="0"/>
                        </a:spcAft>
                      </a:pPr>
                      <a:r>
                        <a:rPr lang="en-US" sz="1800" b="0" dirty="0">
                          <a:solidFill>
                            <a:schemeClr val="tx1"/>
                          </a:solidFill>
                          <a:effectLst/>
                        </a:rPr>
                        <a:t>Computer Science &amp; Information Systems </a:t>
                      </a:r>
                      <a:endParaRPr lang="ru-RU" sz="1800" b="0" dirty="0">
                        <a:solidFill>
                          <a:schemeClr val="tx1"/>
                        </a:solidFill>
                        <a:effectLst/>
                      </a:endParaRPr>
                    </a:p>
                    <a:p>
                      <a:pPr>
                        <a:lnSpc>
                          <a:spcPct val="115000"/>
                        </a:lnSpc>
                        <a:spcAft>
                          <a:spcPts val="0"/>
                        </a:spcAft>
                      </a:pPr>
                      <a:r>
                        <a:rPr lang="en-US" sz="1800" b="0" dirty="0">
                          <a:solidFill>
                            <a:schemeClr val="tx1"/>
                          </a:solidFill>
                          <a:effectLst/>
                        </a:rPr>
                        <a:t>Mathematics </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#151-200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Chemistry </a:t>
                      </a:r>
                      <a:endParaRPr lang="ru-RU" sz="1800" b="0" dirty="0">
                        <a:solidFill>
                          <a:schemeClr val="tx1"/>
                        </a:solidFill>
                        <a:effectLst/>
                      </a:endParaRPr>
                    </a:p>
                    <a:p>
                      <a:pPr>
                        <a:lnSpc>
                          <a:spcPct val="115000"/>
                        </a:lnSpc>
                        <a:spcAft>
                          <a:spcPts val="0"/>
                        </a:spcAft>
                      </a:pPr>
                      <a:r>
                        <a:rPr lang="en-US" sz="1800" b="0" dirty="0">
                          <a:solidFill>
                            <a:schemeClr val="tx1"/>
                          </a:solidFill>
                          <a:effectLst/>
                        </a:rPr>
                        <a:t>Physics &amp; Astronomy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bl>
          </a:graphicData>
        </a:graphic>
      </p:graphicFrame>
      <p:sp>
        <p:nvSpPr>
          <p:cNvPr id="4" name="Rectangle 1"/>
          <p:cNvSpPr>
            <a:spLocks noChangeArrowheads="1"/>
          </p:cNvSpPr>
          <p:nvPr/>
        </p:nvSpPr>
        <p:spPr bwMode="auto">
          <a:xfrm>
            <a:off x="364108" y="1482243"/>
            <a:ext cx="10303911" cy="14619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Indian Institute of Technology Madras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Индийский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Институт</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Технологий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г</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Мадрас</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a:t>
            </a:r>
            <a:endParaRPr kumimoji="0" lang="ru-RU" altLang="ru-RU" sz="23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264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место</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в</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рейтинге</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QS World University Rankings</a:t>
            </a: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23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val="20469459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0" name="AutoShape 6"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sp>
        <p:nvSpPr>
          <p:cNvPr id="6152" name="AutoShape 8" descr="data:image/jpeg;base64,/9j/4AAQSkZJRgABAQAAAQABAAD/2wCEAAkGBxMTEhUTExMWFRUXGBgYFhcYGBgXGBUWGBcXGBYdGBYgHyggGB0lGxcXITEiJSkrLi4uGB8zODMtNygtLisBCgoKDg0OGxAQGy0lICYtLy0tLS0tLS0tLi0tLS0tLi8tLy8vLS0tLS0tLi0tLS0tLS0tLS8tLS0tLS0tLS0tLf/AABEIANYA6wMBEQACEQEDEQH/xAAcAAACAgMBAQAAAAAAAAAAAAAABQQGAgMHAQj/xABIEAACAAQDBQUFBAgDBQkAAAABAgADBBESITEFBkFRYRMicYGRMkKhsdEHFFLBI0NicpKi4fAVM4JTY7LS8RYXNFRzdJOzwv/EABsBAQACAwEBAAAAAAAAAAAAAAAEBQECAwYH/8QAPhEAAQMCAwQHCAAEBgIDAAAAAQACAwQREiExBUFRcRMiYYGRodEGFDJCscHh8BUjUvEkM2JygqJDkhZTsv/aAAwDAQACEQMRAD8A7jBEQREERBEQREERBEQREERBEr2lt+nk3DuC34V7zeg087RyfMxuROa2Dbm2/wDd2qWzd6Qyko0pRzd7n+Be9fyjVspOZsBwvc+WQ8TyUsUMxdhDHc7WHn+OaT7P21V1M0y1bK2LLu2BOEG4trmc+APSOzZC5uINFt2t/TyXSelhp3iNzyXWuchYdlszf/lzVi/w3LsmLsrDvtc3xXFiDfuga26cY0a5wkw2yte+7l3qJLLjFxluFt35XMtrS59NPeUzFsJyJv3lPsnnp8Y9CyKCaMPHV5G34XlZKirimMZ657Re4+vmttNtaborTJfOzNb4nKKLaFMG9cPDuy4v+fJep2VVznqPpSRv6p8r/wBkzpNtVpP6OZMfhkMY+RivY59sr/vivUvoqMtxSNw8zY/Wyd/9oa6SoadIDJzsVI8ToPTjHX3gsyeO9Vn8PpZnYYJc+Bz8NPumezd8qeYQrXlNpZ9L9GGXraOwmYRe6izbKqYvluOIz/PkrEjAi4II5jMR1VcvYIiCIgiIIiCIgiIIiCIgiIIiCIgiIIiCIgiIIiCIgiW7c21LppZdwzEaIgxMb6ZcB1MGlpkEZcATpcrV5LWF9iQOCqddV1M6WZ1ZNNFS8JUv/OcHTE1ri/IeYGsTi6KHJoxO4nRRI4p6k2PVHAa953Kj7W20j2SnkrJlrkMsTta+bOflEF7GvcXEZleloYfdG2jNkvFW/wCI/D6RmKmbI4NaF2qdoup4jI9xsPNX7cCjvUF0nM6rKXtCMlaYbhV/aCi+vHOLCpY2KIMDbZ5cbDf3rx0M8tTUOlc++88Lnd3BdFiuVkuVVs5e3mSWHeR2UAnMgE2wMdcvdPlFZNBJAMXxM8xz9fopVLXTUxtGbt/pP2Wjs5Y99ulkHzLZeV44+8RjirR3tHHbKMnvTGv3orRLBk3KKvecy7sOpPs28ou9lzQTuwSA33HcezmvI7RqpbmSFtm8NbfhV2ZV7Qq8rz5oPBQQh8gAsegwU8XAKobJVzG4JPLJM9mboVze2qIP22GL+W/xilrIKV2cWR7NPx3L1+ydsV8JDanrM4n4h69/ivJNXU0UwqCZZBzU5q3W2h8YqRI+M2K9a+mpa9geN+8ZHv496u27++Uud3Jo7J8s/wBWSdLN7pPI+piQyZruxefq9kzQZt6w7NfD0urRHZVaIIiCIgiIIiCIgiIIiCIgiIIiCIgiIIiCIgipe82+2Cb91o07aoNwbZqh4+JHHgLZxNhpQW9JIbNUKeqLTgjF3KDJlLs2U9TUzWm1E082wtMtcKuXIe0eAjjUmOVwIYOrobZ+KkUNNIbi5N9eC59tzbM2qmdpMPPAvCWpN8I+scl6CKJsbbNUIQXRNdn0ww3YAk6X4CIslQ9juo4jkrCGghmjvMwO4XF00pp7SxhRmQHMhSVBPlHB80jzdzie9SY6GmjFmRtHJoWTz2b2mY+JJ+caXK7iNrdAB3LTT0wDmafBB+1azHyHxPSMVNV/JEI7+V9O/wCi8ftpvRVLncQLfQnyXu19ozJJWVLcoQLzCuRxtot+i4fMtHodi7PayAPkbcnPPcvGVtU5r8DDa2qSTqqZMILO7kaXZmI8OUXdmMG4eAUJvSyuAF3HvJVyot9qsywrBcSi2NlOJupztfyjzFfhif8AynAg+S+gbCoveY/8Ux7XDiLAjw1USr29UzPanNbktlHwtFa6V51K9TFs6mj+Fg78/qlTGOZU4DKybbEqp8tWZZRmSCP0qlboRxz8IywyMuQLjevGbYhlp5xM2TF39Zvh+8VZaHeeVIEsq5eRMbCEb/Mkta+ENxFr2Um+Rwk6RLZK2126eYXCORlWM7Nfx0DufA9unHirpTz1dQ6MGVhcEaER3Bvoor2OY4tcLELZGVqiCIgiIIiCIgiIIiCIgiIIiCIgiIIqbvrvC6kUtMbzXyYr7S/sjkTz4D1EeaQ/C3Uq72XQscDUT5Nbx0PbyHmVXZE+Vs9bScEyoZv0xsSqixuoIto1vj5bPqntYGF17LeHZUdXO+fo8DHDK2RJ4kZ69irm2neqmmbMYYrWsBkAOQvHE1dhchSqijhoYC8uNh5ngoQ2Z+18P6xr7+P6fNef/io3s81bNm/Z00yWrtPw4hfDguQDpnflE1ji5oNrLsNoXF8Pmm1ZucsqXi7Ym1gBhA/PlFfVjoIzJqran2w6R4Y1lhzUBdjJ+Jvh9IpjtF+4BTzVv4BbF2VL6nz+kaGvlPBaGqkW6XQSxmF653McX1MrjclQZ4WTuDpBcjJJ6jZrmY5EstdicVtbm97+cXjdqFzBil81LhpqCMB2BgO/IXWabEnH3QPEj8ojv2hDxupQrIGCzfILem7re86jwBP0iO7abB8LSuZ2i3c0qbR7vyQw7RnYcbEL/X4wh2kDIA8Waos20Jy09GAD4qzSdg06DuS1Btk3tMOoLXj0oiYBkvPTV9TLk555afRQqHbtpnYT+640bKxsbZ6DzGvSOUc9nYHaqvD87FI98N2wFebKW8th+ll8LXvcW4XsctNRHKeEsPSR94WrmlpxNUncuq7GQDKd5qrlOltbGBwZbe0wGX7QGgOvSJwc3E3vCsaeZtQwRyHMfC77Hs4Hdy0v1PPWYqujBlYAqRoQdI7ggi4XJ7HMcWuFiFsjK1RBEQREERBEQREERBEQREERBEg3w2+KWULXxvcLbhYZn++ccpZAwKw2dQuq5MI0GqplPLajkmpYKaiae6rE3RWzJte5PP8A6xwAMTcZ1Kt3vbXz+6tJ6NupG8jytwVZmzSzFjqxJPiTcxFJublegYwMaGt0GQQDHF5uV4Tbtd7xP0bT1W5czvPdopuzKYTJgUsEXVmOiqOJ+A843ijDiLpTUEccbZJ2lzn/AAsHDif38dWoMWBcTY8smthJBzF14GLlmiizYcZwi3ZrbvXtZSiaArEgA3yt1HLrHCqpW1DQ1xNr3yWYJ3QuLmjxUY7HkgEnEQBc58oit2RT6Z+KkHaM3Z4JfTCXjwmWLcu9cZ21vnY9Im/wala24b5lQv4pOXWv5J2tDKGktfS8c20VONGDwXY1Mx+YpdteUFYECwI4ZZj+xHn9tQBkrXNFgR9P0KbRvLmkEpeTFOpixJjKysSYImVDtJFW0x1XDoWIGXnHqNk1eOPo37tD2fhV1VSPc7FG0m/BJdubXoicWJmmAghpYuQVtoW7pyy46xOlfCc962i2HVSm5bh5n7ZlKtob6TWGGWoQaXPeb6D0jm6qccmhXdNsCFljK4u7NAq7Q7UamcTVNre0ODA6gxxp2yGQCMXPBUe29m+5v6aP4D5HhyO5WTdLfxTWPLwFKaawwk/q5p4twVXPxseJj0MtGI4xn1uHHlyVKyufM/raAAX+l/oupRBUxEERBEQREERBEQREERBEQRaK6qWVLea/sopY+AF4wTYXXSKN0jwxupNly3ZjGqnzayov2cu7kajIXVQOQAB65czEOMY3F7tAvUVhFJCykg+N+V9OZv26DgEp25XrPnvNUEBrZHXIAeWmkcZXh7sQVlQUzqanbE43I4KEDHImwXHa1Z7rTOeNTkOZ9NV6DHJfNwrLulSJMExXSYxYBRhBw2BucTaDPDkeUTqdjXXuvX17sM7auF7cOEAZi45DVdElIFAVQABkAMgPARYgLzznucS5xueKX7Q3hkSHwTGIawNgpOR0jhJUxxnC45rmXgGxUKZvnTW99v8AT9THP36IaXWDK1KU3lkK2IJMPiFBNtLnEeI5CN3bVaRYNPko4DQbqRM37HuyT5v9BEY143NXbpuxQ5+95me3KAA0wkk36k8PKK+sJqw1uQsrPZBM0/R6XH0UOZvIfdljzMRm7MG9y9S3Zo3u8lEmbenHTCPAfW8dm7PhGtyuzaCIcSoc7aM1tZjetvlHdsETdGhSG00TdGqNgY52J/vnEuOnlf8AA0nuXOaupqfKSRrey/2UGrrlQlSDiGo/rE+PY9Q/4rBUtR7V0MfwXeewWHibfRXPdDYtLUSVnks5uQyEgBWGoNszkQddCIw+gETsLs1Ad7STztvEA3zP73JVvhsUSZndH6KZ7PQ8V/MePSIkrXQSB7MuCvNm1DNoUzopszo7tG4qjupll0xABhqeNswPPMco9LHK2pjZMBcg6cOPhqvAVtG+hqHwOOW48Ru8dCu3fZpvL97psLkdrK7rZ3JX3GPHTLy6xX1MPRPsNFIp5ekZcq3xHXdEERBEQREERBEQREERBEo3hrUSW2O2BVJfqLaW6/mIXABJW0bHyStjj1JyXO32g6j7rJwSkwl3axJAYXIuTpoOcUkdc8QabyMl6ttHG93vU13OuABppy/skVHRPMvgW9vIf9YxJMyP4iriWoZFbGbXWuYhU2Oo1zB+IMbXxC4Xl9uw1VVI3omEsA14k9mvkvBGpC887Z1W3WJ3gV0zdioky6aWvaoDbEwxDJmzN8+GnlFvT4WRgXXRtJO0fAfApqdpyR+tl/xL9Y7Y28VuKWc/IfAqjbw0s2fUu8uW7oSArKCQQFAyPHO8VVQx75CWi6hSseHkEKEmwao/qH8xb5xy92l/pXPAeCkS916s/qreLJ9Y2FJMd3mFno3KTL3NqTqZa+LE/IRuKGTsWRE5ZVu6TypbTGmKbWuFB4kDU+PKJNPs5zpAC63cu8E7qOQVAF8O7y+6TijHM/CLdux4/mcT5eqmye11SfgjaOdz9wsxTLyiSzZlO35b8yq+X2j2g/57cgPyvQoGgAiUyCJnwtA7lWTV1TN/mSOPMleEx2UOwVe3npvZmD91vy+npGQbZLNiRcKb9m+2+wqeyY/o51l6B/cPn7PmOURa2LGzENR9FKpJMLsJ3/VdO27s4T5LS+Oqnkw0+nnFHLHjbZehoKs0s4k3aHtC41timJU5WZb3HHLURpsqpMM2B2hy793ovR+0lAKql6aPNzMx2t3+v91J3I22aWsSfkEclJoGWFDYsbdMmHhFzUsHR9Hc9W2u/cvCU7jjx7jfuX0MDFSrNEERBEQREERBEQREEXjsACSbAZknQCCLmG+da706mxHat2jg6qp/y1I4e6D1WIlZI1hEV8zmr32fayScyHcLDnv8vqks1CzPnhD4LudBLVVLZ9WsPKKRrsIHEXy7bq9Y4MDd5bfLi4k28lpqtpd3s5XdQcfebmTHWOn62OTM/RdoqXrdJLm76JeGiUpllkDBYWUFhewWF1jd5bUskf7tfiLn5xbRCzAvnu0HYqqQ/wCopiI6KIvYItMyqRfadR4sB+calwGpWLhLNq7WpjKdDOl3KkABgTe2WQ6wZUxseCXBc5LPaWjeqEaxefwMWbtqUzdDfkCt4/ZnaL9WAcyPtdanrhwBiM7bMfytJ8B6qwi9j5z/AJkjRyBPot20MUtxLGczLEoFwGIBCg3zOY4Rwl2tKDZoA8/3wUmj9mKV7Olkc4tztmBcDfaxsO9QqwzEYo4KsNRpaIMtdUuNnOI5ZK9pNjbMDQ+ONrhxOf1UGpTGpB4xxhqHRyiS+inVdFHPTPp7AAjlnu81WWJB5EfAiPbghwuNF8fc0scWnIhd23Z2r95pZc73iLP0dcm+Iv5xQzR9G8tVvE/GwFU7fnZ/Zz+0A7swX/1jJvXI+Zioq2YX4hv+q91sCq6an6J2rcv+J09Fz6YHlzCqXu3dAAviDcLcY9NTvZVQNe/d5ELw+0qV1BWPibpu/wBp09F9F7plxSykmm8yWqy3PNlUceJsRFVIQXkjipDRZreQ/PmnEaLKIIiCIgiIIiCIgiXbwTCKebYYiVKgZi5bIC48Y2bqFq8i2a5ftHa8xpzywEdE7pZr6KLMWN7agxQ17GvlLyTcZBevoKCOKlY5xIcc8uJ03cF5tKbIJRHLBAO6V9nLKx8LfGIELZQC5uvau9MycAvZr26pjsPY8gzEZe9Y4r4rjLMfGJVDJLJUNY7TU936FB2jXTtgc12V8tOKsG2p8mSgd5Qa7BR3AcyePxi/lLWC5C8t7zKzRx8St42PTMLmnl585a3HjyjbomH5QpA2hVDSV3iVBopFFMmPKWQl0tf9GRnne9xlbrrHJoic4tA07EG06o/+R3iUwGwqX/YS/wCER06FnBbfxKr/APsd4lc+qtsTw7qs6YqhmCqGIAUEgADhlaKp8z8RAKq3yOc4klRm2nOOs6Yf9bfWOZked58VriPFaZk5m9pi3iSfnGpJOqxda41ssL28ZRBMdl9Vgk6WJr+IB8QvCYLd0jGZuIHNMa+rSYe2xlJuWNbXxMABiRgcr2GR43jo97XHFfNULNo01KOhc9rmZ2sbkA7iAD4pfU1TOxd2LMdSdTHNzy43K4n2io4W4IGEgdw9VoLxrdV83tNUuyja1vmfTySDaaWmHrnHsNly9JTN7MvBeRqnOfKXu1OZV4+yXadmm054jtV8RZX+GH0hXM0d3LtSO1arFvzOkmQUZ17QEMi6m+hy4ZE6xRVZbgsTmvWez8c4qA9rTgIIJ3ft+CTbhU8lprsyAzUAKMc7KcmtyNzr1jFDKQ10d8tVJ9p6frRzW4t+4/C6Hu/VBnmAcLqejIc/g4MSCQTkqHo3MaA7fYjkf7J7GFqiCIgiIIiCIgiIIlm3J+FQo1NyBzC/1YRkG2a0fnYLksxQHSnBuS2Kc34m9og9ONvCPMXcQ6V2u4L3jXXjM+4CzewafpWqUnbU7ke0jlh4NmR8/SNnHopRwIsuzndBOAdCAPBLJO8UyjYPKVGLAqQ4Yi2RysRnkM4uaFgLieAVT7TPtExnE38B+UyP2ms4Am0ktvBz4ZAg2PW8WRjadV45MU+1VeNK3lMH/LGcCLGn+0inRmZaRwze0Q6943JucszmY0EIBuEUofapK/8ALTP41+kbdGs3VbdrknmSfWKBzbkr0A9l5Dn0g8D6ojGFdG+y3GXy/K9hhXZvsvDvkd4AeqBDCFIb7NUY1LjzI+wCLxmwUlmwqFvyX5k+qxLRqV5Ta0s0FS6FryGi1hc2AsMliTGFTE3NyvCYysLEmCL2TLLsqi12IAvkLk2EbAXNkVj/AO7ozLGdOC24ILn+I2A9DF5QOfTBwNjdHU+LVY7e3ZlUUtJlPjDXKs5Y4iGXpYDQjIcY02hUyvYM8uAXo/ZympzO5r2gm1xfPTVVgmKVe9ATXdSqwVUs8GJQ+DDL+bDHemdhlCq9tQdLRPG8ZjuPpdXDdPaBbaU1AuEHGWB1xqAlxwzVV+MSmPvK4fvBeerKYR0MMhNzkByILvIkrokSFSogiIIiCIgiIIiCKtb10jPNpnVsJlsWPJkYYXX5ekdYza64y7lBqdmypjYmQY7EYhk1j14+ccJ6aOYWeF3grp4W4Wu6vA6fvJKaLdXsWJlzSVItZhncaZjz4RAqtmdKOq7xVxLt8zNAkZmN4Pr6ql74bqTu2AlBWurOEDDEbEYsKm17a2115RMoY3wjBIRc+ajbRqnVrGyNBswWPfvt3WvxVOkUrtiwqThF2twF7Z+ZAiylaYhifkFUwNNQ/BEMR4BeOhUkEEEZEHgYyI3HMBcy9oJF1kyMNVI8QR/esajPIZrdzS0BzhYHS+/lxXl4zhPBaYhbVWvtBzHrHn+ikPynwX0/3mED42+IR2y8x6xkQS/0nwK0NbTDWRviFslHF7OfDLnHQUVQdGHwUd+2KBnxTM/9gtgkNy+UdW7Nqj8nmPVRn+0WzG/+UdwcfssxSt0jsNj1J1sO9Q3+1mz2/DiPIepCnTdgsqli4yGgB+cUlHOypqGRZjEbXVVtyPpXOqW7gMuSiCjXiSY9YzYcI+JxPgF5E1TtwWQp1HD1ziZHs2lZ8gPPNcjO871AqxZjHm9pRCOpcBkMiFNhdiYFoxWzGvCIK6rsVHUdpLRx7yq3qLxdtNwCpA0S7eqRjpZo4hcQ8VOL5AxzqG4oyrLZE3RVkZ3E28clyy8U6+jrKTNwsrDVWDehB/KMtNiCucrMbHMO8EeK6lsrZKrW/eENsYAI4Ek3Y+YA+MW/RAPLxvXzt1e99MymePhOR7LWt9Vd4yo6IIiCIgiIIiCIgio/2sVDS6R2RirALYg2IPapoYk0oBkAKj1GTVQthfaYQAtVLLf7yXYH/UhyPiLeETJKPewqK2birns7e2jnWCT0B/C/cP8ANa/lEV8EjdQuokadClG+UlWnyptp/dQYXlYSmbsbHu65DPEOERZajA0xuZcHPfkVd7LoDN/OZK1rgbWOhHbnmD9kn2hW0zpMZFcT3Cq5KqocKwbEQCQGyzItflESasMkHRm/er2g2K+mruns3DY5Ak68LgH93rXTUlEJkyaZhdixZVwsguTexbCcIHQXy1iU/aIkAYXYWjgDc96rWbCngu9sQdITq4iw5Dj2m/JJd6qmY+DE8rAL4JcoOqpzJxKCxPMkmLXZ8lOQRD3rz216WtjcH1e/TMHRIA0WV1S2U1pMrsFcTLzS5Bl20S2TX8Y0DnY7Wy4rYtGG981EBjdaWVk3WfuOP2h8v6QWrk6vBaIJjKFWEnFL8V+Yj5c3/D1/+1/0cvoB/nUnNv2VcxR9RsvnwNwtiSWOik+URpa2ni/zJGjvCkR0s8nwMJ7kv2vIZCpYWuPkf6x5naVXT1MofC7FYWOvH8qc2lmgbaVtr6aJcTEBZXT9zajFRy/2cS/wsbfC0WtMbxhd2nJNpyYlKnQgg+YtHYi4sujXFrg4bs1xtlIyOoyPiMjFDZfVg4OGIb81g0Frey6Ps/bas9LLQ3ctIx29wEg2PUgacovG3wNJ3j7L5rLCBLLn8J+psukRotEQREERBEQREERBFR/taUmkthJRrqxGqm6sp8LrbzjdshjBeNQt4YGzzMifo428svNcGqKF04XHMfSLKnr4psgbHgVyrdi1NKSS3E3iPvvCj3ieCqZP93dpyacGYQ7Tge6LkSwuWZUEF2vfIm2QyMRKlszyGx2txKnUvuzQXzk9jRqeZ0A8SmkneV6gTROme9LKBiPxENbyIyFora6hLIhgu43zV7sXaUZq+sGxtwkAaDvJzJ7U1k7y0815kmakmUwd1lzezQy2UMcOIkHAbW72a9BHaXZ4ADmNB4hV1NtaVt2PkeO0OOXdofLmkO99POllRNSUFzKNLQJiHUA2PiLjrEmhEIvgFjvCj7RlqpA0zSY27je/PXMHmlK0JMgz8aWDhMGIYzcXuF5fSJuPrYbKrwdW6iAxutLKdUTJHYywiuJ127Uk90j3cI9I0AfiN9Ny3OHCLap3uTTmYZova2E6X1xfSK7ae1BQBpLcWK++2ilUWzjWXs61uy+qta7JHF/QRRP9q3/LEO8/hWbfZ1vzSHuH5WxdlJxLHzH0iK/2orD8LWjuJ+/2Uhns/TDVzj3j0U1FAAA0At5RQzSumkMjtSbnvVzFE2NgY3QC3gsLIvBV9BHUvqqk5lzvErmGQQDINb4BaZlfLHvDyziVDsSuk0iI7TYfU38lHk2rSM1kB5XP0SHeSrVwmEHInM9R/SLD+Ez0TccpGeWSpqzaMNVZsd8t6QkxhQVfvs6m3kTF5TL+TKv5gxYUh6p5rqzRWotEtbrlNZRO9RNSWhYiY+QGneOp0HnFM6MukLWjevo8NXHFSRvlcAMI15Lyt2NgDJNmNJfLC+AvKzF7FxmD5RJhjjifeYH7Ktqq2oqov8CR259fuG5NPs12Q0irlrMIYO7FHRgytgllr31GYtnziyqpmSFmDSxXmKaCRkc3SCxGG99dSu1xHXNEERBEQREERBEQRVj7R5ZNDMYe6QT1U9xv5XJ8o5TEhhIWWS9FIyT+lwPdfPyXE7/EX8rkfMH0ivLSBfcvoLZWlxZfMaha5tMjaqPkY7xVk0XwuUeo2ZSVOckYvxGR8Qk+0ZARrC9iL5+Jj0Wzqp88Zc+1wbLwm3NnxUU4ZFexF8+ZHZwUrd/YsyrmGXLtcKWN76Drpe9tbRMklEYuVTtZiNgodTJMt2RrYlJU2zFwbHPjnHRrri4WpbZawYysL28ZWq2SZpVgwsSDexAYeYORjBFxZFjeMrCsG5ta0uY+G2acejD6xAr9mxVzWtlJFs8rfcFSaeulpLujAzyzv9iFaztWZ09IhN9mqEa4jzPoAux29Vn+kd35K1ttCZ+L0AiSzYVA3/xg8yfVcHbXrHfPbkB6Jrs6aWlgk3OfzjxW24GQVj2MFhlYDkvV7KmdLSte43OefektWLO3iY9/sx2KjiP+kfReMr2YaqQf6itJMTVEUTaB7vnFTtlt6e/Aj0UmmPXUCTKZzZFZjyUEn0EeYDSdArAZq+bjUM6SsztZZQMVK3IubAg5ajhrFhSsc0G4XRgsrK79YkrdaQAL2AFzc24k6k84AAaLJc46lc227STFrp04zWkyyVsFIxzrS1Bwppa+V2FtdY7SVMUcQDhc8F3otnz1Mv8ALyHHcP3sVv8AsyktNqXnsuBUlkS1WwUB2zy43wnPjY9Iq4rudiItwV5tEtiiELXXN+sTqSBln2X05Lp8SFSogiIIiCIgiIIiCKPtCkWbKeU3surKfBgRGrm4gQtXNDgQV8/11C0l3luLEYlz44WVltw07T1MR47upXA7jf7Feijmb77DIDfE0tPMZqGDENekBUD7s1TNMuWAHRXY4jYELmbHnaPR0EfQRYibh1iF4PbtU2pnDQ2zmXB7c8rKDs3aMyQ4mSmKsAQD4gjTQ68Ys3tDhYqgBI0WFXVNMdnc3ZiSTnx8eEbNAaLBanNa7xtda2Xt4zdYsplNOlCVMV5ZaYcPZuGsEse9ccbiNSHYhY5b1sLWzUS8bLVNd23tO8VP5RsNVzlHVVpxQdIxvxOA71yZBK/4WE8gSsZs0KbMbHkcj6RxNZTjPG3xCGCQGxab8lPoNsykSzNnc5AE5R4rbsfvNXjizGEC/aLr1GyauOnpsEpsbnK27JLK3ais7FQSCcr5cBFxQ7TbT0rInNJIHdqVT1sYmqXyNORPfoFDfaB4AfONn7alPwNA8SuIpW7yp+yqBpvfmG0vW2mK35dYpq/a0zx0Zd3K52dstrz0jhZv1/Cue6m0Jc2U/ZWwrMKXGQJCIcuneiXs+GSKG0mpN/7retfG+XqaDJM6moCKzsbBQST0ETibC5UeON0jwxupNlzDbW13qGJY933U4KPDiesVEsrpDcr6BQ0UdIyzB1t53lWbcuqZpLKTcK9l6AgG3r84nUbiWWO5eZ9oImNqGubvFzzuc0h2gZRq5hdgxBLMoOSIotea3DT2RnmL2EbCjLnGR+l8hxRu1ujp2QQ6gZnhvNu1dP8As1QmlM5hYzWJUWtZF7qi3CxxRu8WNuCri64B/c1bY1WqIIiCIgiIIiCIgiIIuN/a1s55NUJ6XKOMbSybK7IpWZhOqvgbzBy0tHSAszif82n3H3W+CQAVEWrLXH0P2Kp9PNkzMkmYH4y53ca/R/ZPnY9I4TbNkbm3MK6pfaGN1hMLHiMx6/VM9i0tNJqpTzZjy55v+jYYpcwOGQYWAyvfnqIm05k93wkaKj2o6J9W6SM3Ds8uSj0m70mkdplQ8qokKCrKpJmISQASmRFjkbHjEszOeLNyKrcABuVKWXsOZo7yyf8A1Rb1BEMVQP0JaNbF3Z2U3sVzX6zZXywCHTzDVqdGxbBuNRHSu/mlH84x71J/T9U6JvFLK2gSTMaWrCYq2AfI4hYHhlxt5R5+rlk6Z2ZGd9V9F2RHE+ijcWgm1tBuNlJ2Tsd6gsJYXu2viNtb24dDHKMSyfCT4rvWVVJSAGVut7WaDote0KBpD9m4GKwOWYsdM45ytc04XKRR1EM8fSQjLlbRR0exBGoII8RnHLCDkpTyS0hNKLeOlqgFnAI/JtL/ALL8PO0cptnVFMcUeY7PuF4RtTT1TQ2UWPb9iiu3eIzlNcfhOvkdDGsVaNJBZRZ9kEZxG/YfVI58tkNmUqeRyic0hwu1VL43RmzxYpvsrZAt2s7uoM7HK45tyEQ56nPo48z+6K1o9nX/AJk2Q4eqTbzbzGbeVJ7srQnQv9F6cYsqDZwi/mS5u+n5W1XW9J1I/h+v4Vs+ylrUk3/3Df8A1SYtSqwpxvfNP3V7cSoPhiERqr/KKtNihvvjb9v0XPdchmeHWKyxXtnPAzKvuxKXsJIU+1mzfvHh5AAeUW8EeBll4LaNV7zUF400HIeqoTUbTCKWUQZ1TMBmMDliZjZQfwrck9AeeXV1SC7q7tPVRCzD1N519PVfRmzaJZMqXJT2ZaKi+CgAX6xHUhSYIiCIgiIIiCIgiIIiCKv78bC+90rIo/SJ35X76g5eDAlfONXi4yUmlmEUnW+E5HkVwqc6OAJssOAMNzdZi4cgMeuQtkwOd43dVSRODhod31UqLZcE7Cy9nNNrjQjcVrpd3JUw/oagy2GarNUag8HBsc7cL9ImRV7ZMrKsrNly0wxuII4j9um22Ng1K1v3uVKWYMSuVDKO9hAcWNsib89Y7MlaWYCVALTe4U2o2vLP/iNkve2olo/xsLesahh+V6zcbwon+JbHb26ZpZ5YWB/laNsM+43WLsXi/wCBNqXX/wCf8gY2/wAR+2WOosqagp504SqJx2eG927TJr94d4X4gxTVsMj5+tqQvXbJ2hHT7PLyCQ11su3NWrdrYsyndmZ1IZbWW+oNxqPH1hT07o3EkqJtXakVZG1rGkEG+dvVY7w7vtUTe0V1UYQpve9wTy6EQnpjI7ECttmbYZSQGNzSc75cgqvtrZTU7KpYNiW9wLcbEfL1iDNCYzYr0mz9otrGFzRaxtqqLNFmI6n5xdNNwCvBTNwyObwJHmmWxtr1Mtgkli19JZ7ynwHDyIiLVUtPIC6UW7dF1gqJmENjN+zVX81QEtWqAiNlce0A3Q2jy/R3eWw3I8FePkY2MOnsPNQ9vbPNVLASdYchYox4Xtn/AHpEijqBSvu5nqOS0qIfeWdR2XkVR9o7Fnyb40JX8S95f6ecehgrYZvhOfA5KmlpZYviHer/APZplRsec1z/ACoPyiSohVmqQrqVYAqRYg8RGHAEWK2jkdG4PabEKvT1pKOzkHEb4b95v9PAa6mOAjjizUuo2nUTtwvdl2ZJLV7Zn1QZZdpSaAX7znli8OUR5qq242323c1Hgp3y/DlwudTwCtX2NbuHE9ZMW2G8uTf8Wkxh/wAN+rR0jzzW0bMDc9V1mOi3RBEQREERBEQREERBEQREEXJPtG3UEqealRaTPID2/VT87H92Zf8Ai/ejjVYjFdvy7uI9R9OSmUE/RS578lz6YEWd2MxceY7unaA6YTwP5iMUrH4Wzx5j9yVjVVcMrHU8hwk6X04g3TCl+7A2k1s+lb/ZzCQF6WYAeVzFyS62bQV5ROZP+IAXlVVPPH7S2v8Aw/WOd4zqCFnNbW2ltEZTKKVN6o4A9GJMMMZ0cUueC1PtRz/mbJJ8Ah//ADGcI3PS/YoE7aZDrMlUZpCt8yoCuWFuAAJ1iDXAswvDrnRX2xAyYSQPGRsfD9CZ7G3lnPOlo5Uqxse6AdDbPxtEaKoe54DlOr9k00dO+SMG4F9e30umO9m0psoSzLfDckHIHkRqI61T3MALVA2NTQVDntlF7WIzVQrdozJpBmOWte2QFr66AcogPe5/xFeqp6eGnBETbX11+6SU2x5k+awQWUMbufZHHzPQRNfWRwRAu1tovIVFI+SqkDdMRzVklmRRLhljHNIzJ18z7o6CKlxmrDd+TV0fLDRDCzN37qktXWPMbE5ufgPAcImRxNYLNVNLM+V2J5WNNUOp7hIPTj5cY2dGH5OF1iOR8Zuw2Vn2XPq2tikEj8Rsh9Cc/KIztmYs2Zc1Zw7UeMpBflr++CslFL7NMIAGZJtzOsW1LE+OINeblRKmVskhcwWCzmTgBcmwGpOgiSo6o+35oqZ91YGVLUAsMxc5nCeJNwPKIc5JlEbR1joP3cukcWIF7vhGp9O1bt2tkvU1CSZQKm2ZyIkytGfx4Dmx6RIqm4YxTN0yLjvPP9y70p3dfpd+jRw4n04nku+0FGkmWkqWMKIAqjoPzjiBYWXdb4yiIIiCIgiIIiCIgiIIiCIgi01lKk1GlzFDo4KspzBB1gi4R9ou6M2QwsS2G5lTOLrrhJ/GuvXUakDnTvFLLb5HeR9P3cu8zTUx3+dvmFu2JXyq2QO1VXYd11IBz5i/PW8WLwWOyVXkVU9mbKlpWmnnYs7iW6thN9UNxzGXjEhzyWYgtQM1bl3cZf8ALrKlehcN+Qjh0oOrQtrLMbLrR7NebcmlKfU3hjZ/Smaq9Xt2qYmXOZXAa1gtiXGuE2GYvn8LxienbJHZuql7PrPdphIcxobKOlfYgi4zyIPAXuwPIWOcQf4bINHDzV9/8gp3CzmO8vVSJVa85lS7OzE4QWvoCbi50IB9IxLQyhpcTeyU+2aTHhDMN99h9s0x/wAFn8UA8XQfnEX3eTh9FP8A4tS7nX5A+imGXMWWJfayZdr3PaAtr8I4+5DHjeRyuoM84mvgDxfg31S9NjS+NRi/clvM+IESsA/q8AVXihibmY3f8nsb+fNOdj7EkhrlHcW/WIAt7jQHO8d4oxfO/eFFqhG1lmtaM9xLj6J5jlyh7iDQaL5RJDbaBQEuG2y6syJkPZLkDFnwAueHGOPSlwuArF1C2N4ZI7nbd45KrbS33nL3FRA1hdjcjMXyW/IjUmJdPHjYHO3qJWNbFM6NmgVbq66oqM5jsw65KPAaR2dJHFvz81xbFI9pdbIb9ysexZkyeFppUnExsFCnCL696/QEnP8ApQBr4p+la7rG+ufgrFkwmg6JzMhvGnf+5ruW5W7CUMnDfFNezTpn4mtay8kGgH1iYuIaArDBZRBEQREERBEQREERBEQREERBEQRQ9q7PSfKaVMXEp9QRoQeBHOMOaHCxWWuLTcLgH2hblzKKb2yE9mTcsmq315WPT+tu9HI5o6J+Y3H7H1WlSxrv5jMuI+4SKu2XUsqzhM7dVF1cN3gozGRzyPDOJzXt0tZQiEwpd+Z1rvKVhzXEv1F41MA4rOJTpO/8v3pTjwKt87Rr7u5MSR7Tr5c+a8yWCAbXDjiedibrfPCNTwMdWgtFitVFPEZ5mxvYkkWsD+IhRpot8yI2RZU0wB0YgEBlZgSSpzsxJHtDvHvnLKwJjR4u0hdInFjw4G1uGquYWSNEox4978oqcLeDVe9LOfmmPl91tl1FtJkkDlLkO3yJ+UZGWhHcFzc2+rXn/c8D7D6rcZzn3556KiJ8WGUb9Y7z4WXG0bflYObi76FV7e2pdUQIZqsWz/SlmIAORVSQBe3pHemwhxLvMrhU3e0NZY/7WkedrlVmklP2iu4JsQSSc/jnHaWoiDS3EtYKGoLg7AbXvnl9U3FbOtgYgINADctYWGmQHiLxXkxNZYEk+CuGsnkmLywNHbmdb5KIKdbkkXJNyTz+UauqZHC17DsXaOhgYcRFzxOf4W3Z1HNqpwkSVv8Aibgo5mNhH0bcbsydBx/CgVs/TO6JuTRqV9A7l7rJRSrAAuQMTdOQ89Tx+XOOLCS4m5P7l2KO+S4DWiwG793qyx1XJEERBEQREERBEQREERBEQREERBFi7gC5NhBEnrNpk5LkPifpGwC1JSesZXUq4DK2TAi4IPMcY2BsbhYOeqoldu49OWajsyE3MljoeJRvyPxiUJWPykHePuo5jI+EqlDaBpqgsJbIj5TJZ0vzX6ePkc5trHxQMcdysSVVJOF7Sm/eUA+hEcelA3rcQSEXDbhbZVFJW5kqqsRngw5jlY92MueXDVGDA7rDxutQndT6SD+cccTuJ8lM6Jg+Uf8Af0Xpe3P+GT9YzidxPksBjD8o/wC3ovfvJHvuPA04jW/b9FvgBzwg90n4WL1w4zT5zgP+BYwXDj5+i2ETtzP+hP8A+io0zaEriynx7WZ87CNC5v7crs2GbcCP/VvqUr2nXqcCovOwCKoJ6AH5mAjM2Tdy7iX3UF0pJJ7b6c7KDOmEKzAr3dRcmx5cr9BEn+GltseV1Hl2ubdRviVjIc4QW1PwiHK1oeQzRT4JHmMGTU+Sb7H3enVRFv0crjMPEcQi6k9dPHSOsUYb1ndw9VCqq3LBGeZ9F1Hd7ZkmlliXJWw95jmznmx4x0JJNzqqwaWVgpaxl0Plw9IxZZundJWq+Wh5RrZbXUqMLKIIiCIgiIIiCIgiIIiCIgiIIlG15pxYeA+cbBYKTzWjK1UKc0FhL6iZGwWpSTalMk0EOoYHnG4CwqVtDdx5bFpBxLxQmx8jp6xzfFiXeGodEclhMpJTjUyn/C+Vj0Oh8jGnRAb7LrJUOnbheL8CNQlDgo1jqD4g+fGNcIKjAyQuBzTyRKE2WhRLWuG0ux54sz5GHRXAsFYMrbOJLtdNcuyyxmUD8EN79ALeF41MLuC7troxq7L97F4uy5p90DxI/IxgQP4LJ2hCN/kVtXYz8WUepjcU53lcXbUZuBS2qQJNsr4rC2l8zrln0jpG8xXa0XWkgbUAPkOHs3qVT7Keba4styRfQEm98PPON3Pnk+I2XLFSx5tGIqybL2LKSxYY25tp5Lp63jDYWtXOWskky0CtFPMjYhRwmMl40WVOktGFlTZLQWVY6WZiUE6mNFutsERBEQREERBEQREERBEQREESzatMT3h5xkLBSSakbLVQ50uMrCgT5UZBWqW1EiNgVhLainjcFYSurobxtqsJNU7I6RoY2nctzK8ixN+a0U1PMlG6ZcxwPiIBltFqXXFrLdNrJ5/Z8B9bxsQtLLUWqD77fAfIRrh7UsvVoJje0zHxYn84yG2WRkmNFsvDoLeEbLKc09LAlEyp6eNCVlMqeTGhK2TCTLjVZU6UkYWVPpZBY2EYWysMqXhAA4RqtlnBEQREERBEQREERBEQREERBEQRQKrZobNcj8IzdYslFTQsuoja61soMymgsKJNpIzdLKHNoI2utbKJM2d0jOJYsoszZnSM4kstLbK6RnEsWWs7J6RnEllkNk9IxiSy2psvpDEs2UiXs3pGMSWUuVs/pGuJZspcqijBKzZTJdLGFlS5FKTkBeMLNkzpdlMfa7vzjF1mybyJAQWEarZbIIiCIgiIIiCIgiIIiCIgiIIiCIgiIIvCIIo82hRuFvDKM3WLKJN2OOB9YXSyhtsd+Q9RGbrFlHfZLj3T84zdYstD7OP4T6QusWWo0HSF0ssfuHSM3Sy9+4dIXSyzTZ5OgMYullul7LY6KfSF1mykpsd/w/ERi6WUmTsY8SB8YXWcKmS9loOZjF1mymS5YGQAEYWVlBEQREERBEQREERBEQREERBEQREERBEQREERBEQREERBEQREERBF5aCL2CIgiIIiCIgiIIiCIgiIIiCIgiIIiCIgiIIiCIgiIIiCIgiIIiCIgiIIiCIgiIIiCIgiIIiCIgiIIiCIgiIIiCIgiIIiCIgiIIiCIgiIIv/Z"/>
          <p:cNvSpPr>
            <a:spLocks noChangeAspect="1" noChangeArrowheads="1"/>
          </p:cNvSpPr>
          <p:nvPr/>
        </p:nvSpPr>
        <p:spPr bwMode="auto">
          <a:xfrm>
            <a:off x="183932" y="-128094"/>
            <a:ext cx="360355" cy="270268"/>
          </a:xfrm>
          <a:prstGeom prst="rect">
            <a:avLst/>
          </a:prstGeom>
          <a:noFill/>
        </p:spPr>
        <p:txBody>
          <a:bodyPr vert="horz" wrap="square" lIns="91439" tIns="45721" rIns="91439" bIns="45721" numCol="1" anchor="t" anchorCtr="0" compatLnSpc="1">
            <a:prstTxWarp prst="textNoShape">
              <a:avLst/>
            </a:prstTxWarp>
          </a:bodyPr>
          <a:lstStyle/>
          <a:p>
            <a:endParaRPr lang="ru-RU"/>
          </a:p>
        </p:txBody>
      </p:sp>
      <p:pic>
        <p:nvPicPr>
          <p:cNvPr id="11" name="Рисунок 10"/>
          <p:cNvPicPr>
            <a:picLocks noChangeAspect="1"/>
          </p:cNvPicPr>
          <p:nvPr/>
        </p:nvPicPr>
        <p:blipFill>
          <a:blip r:embed="rId2"/>
          <a:srcRect/>
          <a:stretch>
            <a:fillRect/>
          </a:stretch>
        </p:blipFill>
        <p:spPr bwMode="auto">
          <a:xfrm>
            <a:off x="155533" y="205560"/>
            <a:ext cx="1863726" cy="828676"/>
          </a:xfrm>
          <a:prstGeom prst="rect">
            <a:avLst/>
          </a:prstGeom>
          <a:noFill/>
          <a:ln w="9525">
            <a:noFill/>
            <a:miter lim="800000"/>
            <a:headEnd/>
            <a:tailEnd/>
          </a:ln>
        </p:spPr>
      </p:pic>
      <p:sp>
        <p:nvSpPr>
          <p:cNvPr id="4" name="Прямоугольник 3"/>
          <p:cNvSpPr/>
          <p:nvPr/>
        </p:nvSpPr>
        <p:spPr>
          <a:xfrm>
            <a:off x="2785475" y="31391"/>
            <a:ext cx="7476727" cy="1477328"/>
          </a:xfrm>
          <a:prstGeom prst="rect">
            <a:avLst/>
          </a:prstGeom>
        </p:spPr>
        <p:txBody>
          <a:bodyPr wrap="none">
            <a:spAutoFit/>
          </a:bodyPr>
          <a:lstStyle/>
          <a:p>
            <a:pPr lvl="0" algn="ctr"/>
            <a:r>
              <a:rPr lang="ru-RU" sz="4500" dirty="0">
                <a:latin typeface="+mj-lt"/>
              </a:rPr>
              <a:t>Рейтинги ведущих индийских </a:t>
            </a:r>
            <a:endParaRPr lang="ru-RU" sz="4500" dirty="0" smtClean="0">
              <a:latin typeface="+mj-lt"/>
            </a:endParaRPr>
          </a:p>
          <a:p>
            <a:pPr lvl="0" algn="ctr"/>
            <a:r>
              <a:rPr lang="ru-RU" sz="4500" dirty="0" smtClean="0">
                <a:latin typeface="+mj-lt"/>
              </a:rPr>
              <a:t>технологических </a:t>
            </a:r>
            <a:r>
              <a:rPr lang="ru-RU" sz="4500" dirty="0">
                <a:latin typeface="+mj-lt"/>
              </a:rPr>
              <a:t>вузов</a:t>
            </a:r>
            <a:endParaRPr lang="ru-RU" sz="4500" dirty="0">
              <a:latin typeface="+mj-lt"/>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85493306"/>
              </p:ext>
            </p:extLst>
          </p:nvPr>
        </p:nvGraphicFramePr>
        <p:xfrm>
          <a:off x="544287" y="2866272"/>
          <a:ext cx="7873414" cy="3072384"/>
        </p:xfrm>
        <a:graphic>
          <a:graphicData uri="http://schemas.openxmlformats.org/drawingml/2006/table">
            <a:tbl>
              <a:tblPr firstRow="1" firstCol="1" bandRow="1">
                <a:tableStyleId>{5C22544A-7EE6-4342-B048-85BDC9FD1C3A}</a:tableStyleId>
              </a:tblPr>
              <a:tblGrid>
                <a:gridCol w="1255337"/>
                <a:gridCol w="6618077"/>
              </a:tblGrid>
              <a:tr h="0">
                <a:tc>
                  <a:txBody>
                    <a:bodyPr/>
                    <a:lstStyle/>
                    <a:p>
                      <a:pPr fontAlgn="base">
                        <a:spcAft>
                          <a:spcPts val="0"/>
                        </a:spcAft>
                      </a:pPr>
                      <a:r>
                        <a:rPr lang="en-US" sz="1800" b="0">
                          <a:solidFill>
                            <a:schemeClr val="tx1"/>
                          </a:solidFill>
                          <a:effectLst/>
                        </a:rPr>
                        <a:t>#51-100</a:t>
                      </a:r>
                      <a:endParaRPr lang="ru-RU" sz="1800" b="0">
                        <a:solidFill>
                          <a:schemeClr val="tx1"/>
                        </a:solidFill>
                        <a:effectLst/>
                      </a:endParaRPr>
                    </a:p>
                    <a:p>
                      <a:pPr fontAlgn="base">
                        <a:spcAft>
                          <a:spcPts val="0"/>
                        </a:spcAft>
                      </a:pPr>
                      <a:r>
                        <a:rPr lang="en-US" sz="1800" b="0">
                          <a:solidFill>
                            <a:schemeClr val="tx1"/>
                          </a:solidFill>
                          <a:effectLst/>
                        </a:rPr>
                        <a:t> </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fontAlgn="base">
                        <a:spcAft>
                          <a:spcPts val="0"/>
                        </a:spcAft>
                      </a:pPr>
                      <a:r>
                        <a:rPr lang="en-US" sz="1800" b="0">
                          <a:solidFill>
                            <a:schemeClr val="tx1"/>
                          </a:solidFill>
                          <a:effectLst/>
                        </a:rPr>
                        <a:t>Engineering-Electrical and Electronics </a:t>
                      </a:r>
                      <a:endParaRPr lang="ru-RU" sz="1800" b="0">
                        <a:solidFill>
                          <a:schemeClr val="tx1"/>
                        </a:solidFill>
                        <a:effectLst/>
                      </a:endParaRPr>
                    </a:p>
                    <a:p>
                      <a:pPr fontAlgn="base">
                        <a:spcAft>
                          <a:spcPts val="0"/>
                        </a:spcAft>
                      </a:pPr>
                      <a:r>
                        <a:rPr lang="en-US" sz="1800" b="0">
                          <a:solidFill>
                            <a:schemeClr val="tx1"/>
                          </a:solidFill>
                          <a:effectLst/>
                        </a:rPr>
                        <a:t>Mechanical, Aeronautical &amp; Manufacturing Engineering</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#129</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a:solidFill>
                            <a:schemeClr val="tx1"/>
                          </a:solidFill>
                          <a:effectLst/>
                        </a:rPr>
                        <a:t>Engineering and Technology</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#101-150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a:solidFill>
                            <a:schemeClr val="tx1"/>
                          </a:solidFill>
                          <a:effectLst/>
                        </a:rPr>
                        <a:t>Chemical Engineering </a:t>
                      </a:r>
                      <a:endParaRPr lang="ru-RU" sz="1800" b="0">
                        <a:solidFill>
                          <a:schemeClr val="tx1"/>
                        </a:solidFill>
                        <a:effectLst/>
                      </a:endParaRPr>
                    </a:p>
                    <a:p>
                      <a:pPr>
                        <a:lnSpc>
                          <a:spcPct val="115000"/>
                        </a:lnSpc>
                        <a:spcAft>
                          <a:spcPts val="0"/>
                        </a:spcAft>
                      </a:pPr>
                      <a:r>
                        <a:rPr lang="en-US" sz="1800" b="0">
                          <a:solidFill>
                            <a:schemeClr val="tx1"/>
                          </a:solidFill>
                          <a:effectLst/>
                        </a:rPr>
                        <a:t>Civil &amp; Structural Engineering </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#151-200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a:solidFill>
                            <a:schemeClr val="tx1"/>
                          </a:solidFill>
                          <a:effectLst/>
                        </a:rPr>
                        <a:t>Computer Science &amp; Information Systems </a:t>
                      </a:r>
                      <a:endParaRPr lang="ru-RU" sz="1800" b="0">
                        <a:solidFill>
                          <a:schemeClr val="tx1"/>
                        </a:solidFill>
                        <a:effectLst/>
                      </a:endParaRPr>
                    </a:p>
                    <a:p>
                      <a:pPr>
                        <a:lnSpc>
                          <a:spcPct val="115000"/>
                        </a:lnSpc>
                        <a:spcAft>
                          <a:spcPts val="0"/>
                        </a:spcAft>
                      </a:pPr>
                      <a:r>
                        <a:rPr lang="en-US" sz="1800" b="0">
                          <a:solidFill>
                            <a:schemeClr val="tx1"/>
                          </a:solidFill>
                          <a:effectLst/>
                        </a:rPr>
                        <a:t>Mathematics </a:t>
                      </a:r>
                      <a:endParaRPr lang="ru-RU" sz="1800" b="0">
                        <a:solidFill>
                          <a:schemeClr val="tx1"/>
                        </a:solidFill>
                        <a:effectLst/>
                      </a:endParaRPr>
                    </a:p>
                    <a:p>
                      <a:pPr>
                        <a:lnSpc>
                          <a:spcPct val="115000"/>
                        </a:lnSpc>
                        <a:spcAft>
                          <a:spcPts val="0"/>
                        </a:spcAft>
                      </a:pPr>
                      <a:r>
                        <a:rPr lang="en-US" sz="1800" b="0">
                          <a:solidFill>
                            <a:schemeClr val="tx1"/>
                          </a:solidFill>
                          <a:effectLst/>
                        </a:rPr>
                        <a:t>Statistics &amp; Operational Research</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#201-250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a:solidFill>
                            <a:schemeClr val="tx1"/>
                          </a:solidFill>
                          <a:effectLst/>
                        </a:rPr>
                        <a:t>Chemistry</a:t>
                      </a:r>
                      <a:endParaRPr lang="ru-RU" sz="1800" b="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r h="0">
                <a:tc>
                  <a:txBody>
                    <a:bodyPr/>
                    <a:lstStyle/>
                    <a:p>
                      <a:pPr fontAlgn="base">
                        <a:spcAft>
                          <a:spcPts val="0"/>
                        </a:spcAft>
                      </a:pPr>
                      <a:r>
                        <a:rPr lang="en-US" sz="1800" b="0">
                          <a:solidFill>
                            <a:schemeClr val="tx1"/>
                          </a:solidFill>
                          <a:effectLst/>
                        </a:rPr>
                        <a:t>#251-300</a:t>
                      </a:r>
                      <a:endParaRPr lang="ru-RU" sz="1800" b="0">
                        <a:solidFill>
                          <a:schemeClr val="tx1"/>
                        </a:solidFill>
                        <a:effectLst/>
                        <a:latin typeface="Calibri"/>
                        <a:ea typeface="Times New Roman"/>
                      </a:endParaRPr>
                    </a:p>
                  </a:txBody>
                  <a:tcPr marL="68580" marR="68580" marT="0" marB="0">
                    <a:solidFill>
                      <a:schemeClr val="accent1">
                        <a:lumMod val="60000"/>
                        <a:lumOff val="40000"/>
                      </a:schemeClr>
                    </a:solidFill>
                  </a:tcPr>
                </a:tc>
                <a:tc>
                  <a:txBody>
                    <a:bodyPr/>
                    <a:lstStyle/>
                    <a:p>
                      <a:pPr>
                        <a:lnSpc>
                          <a:spcPct val="115000"/>
                        </a:lnSpc>
                        <a:spcAft>
                          <a:spcPts val="0"/>
                        </a:spcAft>
                      </a:pPr>
                      <a:r>
                        <a:rPr lang="en-US" sz="1800" b="0" dirty="0">
                          <a:solidFill>
                            <a:schemeClr val="tx1"/>
                          </a:solidFill>
                          <a:effectLst/>
                        </a:rPr>
                        <a:t>Physics &amp; Astronomy</a:t>
                      </a:r>
                      <a:endParaRPr lang="ru-RU" sz="1800" b="0" dirty="0">
                        <a:solidFill>
                          <a:schemeClr val="tx1"/>
                        </a:solidFill>
                        <a:effectLst/>
                        <a:latin typeface="Calibri"/>
                        <a:ea typeface="Calibri"/>
                        <a:cs typeface="Times New Roman"/>
                      </a:endParaRPr>
                    </a:p>
                  </a:txBody>
                  <a:tcPr marL="68580" marR="68580" marT="0" marB="0">
                    <a:solidFill>
                      <a:schemeClr val="accent1">
                        <a:lumMod val="60000"/>
                        <a:lumOff val="40000"/>
                      </a:schemeClr>
                    </a:solidFill>
                  </a:tcPr>
                </a:tc>
              </a:tr>
            </a:tbl>
          </a:graphicData>
        </a:graphic>
      </p:graphicFrame>
      <p:sp>
        <p:nvSpPr>
          <p:cNvPr id="6" name="Rectangle 1"/>
          <p:cNvSpPr>
            <a:spLocks noChangeArrowheads="1"/>
          </p:cNvSpPr>
          <p:nvPr/>
        </p:nvSpPr>
        <p:spPr bwMode="auto">
          <a:xfrm>
            <a:off x="460397" y="1481277"/>
            <a:ext cx="10291087"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Indian Institute of Technology Kanpur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Индийский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Институт</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Технологий</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0000"/>
                </a:solidFill>
                <a:effectLst/>
                <a:ea typeface="Times New Roman" pitchFamily="18" charset="0"/>
                <a:cs typeface="Arial" pitchFamily="34" charset="0"/>
              </a:rPr>
              <a:t>г</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r>
              <a:rPr kumimoji="0" lang="ru-RU" altLang="ru-RU" sz="2300" b="0" i="0" u="none" strike="noStrike" cap="none" normalizeH="0" baseline="0" dirty="0" err="1" smtClean="0">
                <a:ln>
                  <a:noFill/>
                </a:ln>
                <a:solidFill>
                  <a:srgbClr val="000000"/>
                </a:solidFill>
                <a:effectLst/>
                <a:ea typeface="Times New Roman" pitchFamily="18" charset="0"/>
                <a:cs typeface="Arial" pitchFamily="34" charset="0"/>
              </a:rPr>
              <a:t>Канпур</a:t>
            </a:r>
            <a:r>
              <a:rPr kumimoji="0" lang="en-US" altLang="ru-RU" sz="2300" b="0" i="0" u="none" strike="noStrike" cap="none" normalizeH="0" baseline="0" dirty="0" smtClean="0">
                <a:ln>
                  <a:noFill/>
                </a:ln>
                <a:solidFill>
                  <a:srgbClr val="000000"/>
                </a:solidFill>
                <a:effectLst/>
                <a:ea typeface="Times New Roman" pitchFamily="18" charset="0"/>
                <a:cs typeface="Arial" pitchFamily="34" charset="0"/>
              </a:rPr>
              <a:t>) </a:t>
            </a:r>
            <a:endParaRPr kumimoji="0" lang="ru-RU" altLang="ru-RU" sz="2300" b="0" i="0" u="none" strike="noStrike" cap="none" normalizeH="0" baseline="0" dirty="0" smtClean="0">
              <a:ln>
                <a:noFill/>
              </a:ln>
              <a:solidFill>
                <a:srgbClr val="000000"/>
              </a:solidFill>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293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место</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в</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a:t>
            </a:r>
            <a:r>
              <a:rPr kumimoji="0" lang="ru-RU" altLang="ru-RU" sz="2300" b="0" i="0" u="none" strike="noStrike" cap="none" normalizeH="0" baseline="0" dirty="0" smtClean="0">
                <a:ln>
                  <a:noFill/>
                </a:ln>
                <a:solidFill>
                  <a:srgbClr val="007AA1"/>
                </a:solidFill>
                <a:effectLst/>
                <a:ea typeface="Times New Roman" pitchFamily="18" charset="0"/>
                <a:cs typeface="Arial" pitchFamily="34" charset="0"/>
              </a:rPr>
              <a:t>рейтинге</a:t>
            </a:r>
            <a:r>
              <a:rPr kumimoji="0" lang="en-US" altLang="ru-RU" sz="2300" b="0" i="0" u="none" strike="noStrike" cap="none" normalizeH="0" baseline="0" dirty="0" smtClean="0">
                <a:ln>
                  <a:noFill/>
                </a:ln>
                <a:solidFill>
                  <a:srgbClr val="007AA1"/>
                </a:solidFill>
                <a:effectLst/>
                <a:ea typeface="Times New Roman" pitchFamily="18" charset="0"/>
                <a:cs typeface="Arial" pitchFamily="34" charset="0"/>
              </a:rPr>
              <a:t> QS World University Rankings</a:t>
            </a:r>
            <a:endParaRPr kumimoji="0" lang="ru-RU" altLang="ru-RU" sz="2300" b="1"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6672320"/>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7166</TotalTime>
  <Words>1074</Words>
  <Application>Microsoft Office PowerPoint</Application>
  <PresentationFormat>Широкоэкранный</PresentationFormat>
  <Paragraphs>266</Paragraphs>
  <Slides>19</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Katya Shestakova</dc:creator>
  <cp:lastModifiedBy>ФсФ - Артем Ю. Рыкун</cp:lastModifiedBy>
  <cp:revision>529</cp:revision>
  <cp:lastPrinted>2017-05-04T03:44:19Z</cp:lastPrinted>
  <dcterms:created xsi:type="dcterms:W3CDTF">2015-09-03T07:45:20Z</dcterms:created>
  <dcterms:modified xsi:type="dcterms:W3CDTF">2017-11-03T08:17:20Z</dcterms:modified>
</cp:coreProperties>
</file>