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61" r:id="rId3"/>
    <p:sldId id="282" r:id="rId4"/>
    <p:sldId id="283" r:id="rId5"/>
    <p:sldId id="273" r:id="rId6"/>
    <p:sldId id="284" r:id="rId7"/>
    <p:sldId id="285" r:id="rId8"/>
    <p:sldId id="286" r:id="rId9"/>
    <p:sldId id="279" r:id="rId10"/>
    <p:sldId id="280" r:id="rId11"/>
    <p:sldId id="287" r:id="rId12"/>
    <p:sldId id="275" r:id="rId13"/>
    <p:sldId id="274" r:id="rId14"/>
    <p:sldId id="270" r:id="rId15"/>
    <p:sldId id="267" r:id="rId16"/>
    <p:sldId id="288"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B6C15"/>
    <a:srgbClr val="F5B183"/>
    <a:srgbClr val="F4AF80"/>
    <a:srgbClr val="F7C39F"/>
    <a:srgbClr val="F19455"/>
    <a:srgbClr val="FBE2D1"/>
    <a:srgbClr val="F5B68B"/>
    <a:srgbClr val="F29B60"/>
    <a:srgbClr val="EF8943"/>
    <a:srgbClr val="BABAB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3" autoAdjust="0"/>
    <p:restoredTop sz="89926" autoAdjust="0"/>
  </p:normalViewPr>
  <p:slideViewPr>
    <p:cSldViewPr snapToGrid="0">
      <p:cViewPr varScale="1">
        <p:scale>
          <a:sx n="80" d="100"/>
          <a:sy n="80" d="100"/>
        </p:scale>
        <p:origin x="-720" y="-78"/>
      </p:cViewPr>
      <p:guideLst>
        <p:guide orient="horz" pos="2160"/>
        <p:guide pos="3840"/>
      </p:guideLst>
    </p:cSldViewPr>
  </p:slideViewPr>
  <p:notesTextViewPr>
    <p:cViewPr>
      <p:scale>
        <a:sx n="125" d="100"/>
        <a:sy n="12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EC568-D0CB-4FED-9976-8EDB49057CA1}" type="datetimeFigureOut">
              <a:rPr lang="ru-RU" smtClean="0"/>
              <a:pPr/>
              <a:t>09.12.2017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096C3-983C-48ED-BF6B-F84854642A10}" type="slidenum">
              <a:rPr lang="ru-RU" smtClean="0"/>
              <a:pPr/>
              <a:t>‹#›</a:t>
            </a:fld>
            <a:endParaRPr lang="ru-RU"/>
          </a:p>
        </p:txBody>
      </p:sp>
    </p:spTree>
    <p:extLst>
      <p:ext uri="{BB962C8B-B14F-4D97-AF65-F5344CB8AC3E}">
        <p14:creationId xmlns:p14="http://schemas.microsoft.com/office/powerpoint/2010/main" xmlns="" val="223600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defTabSz="787481" eaLnBrk="1" fontAlgn="auto" hangingPunct="1">
              <a:spcBef>
                <a:spcPts val="0"/>
              </a:spcBef>
              <a:spcAft>
                <a:spcPts val="0"/>
              </a:spcAft>
              <a:defRPr/>
            </a:pPr>
            <a:endParaRPr lang="en-GB" sz="1033"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500">
                <a:solidFill>
                  <a:schemeClr val="tx1"/>
                </a:solidFill>
                <a:latin typeface="Arial" panose="020B0604020202020204" pitchFamily="34" charset="0"/>
              </a:defRPr>
            </a:lvl1pPr>
            <a:lvl2pPr marL="742950" indent="-285750">
              <a:defRPr sz="1500">
                <a:solidFill>
                  <a:schemeClr val="tx1"/>
                </a:solidFill>
                <a:latin typeface="Arial" panose="020B0604020202020204" pitchFamily="34" charset="0"/>
              </a:defRPr>
            </a:lvl2pPr>
            <a:lvl3pPr marL="1143000" indent="-228600">
              <a:defRPr sz="1500">
                <a:solidFill>
                  <a:schemeClr val="tx1"/>
                </a:solidFill>
                <a:latin typeface="Arial" panose="020B0604020202020204" pitchFamily="34" charset="0"/>
              </a:defRPr>
            </a:lvl3pPr>
            <a:lvl4pPr marL="1600200" indent="-228600">
              <a:defRPr sz="1500">
                <a:solidFill>
                  <a:schemeClr val="tx1"/>
                </a:solidFill>
                <a:latin typeface="Arial" panose="020B0604020202020204" pitchFamily="34" charset="0"/>
              </a:defRPr>
            </a:lvl4pPr>
            <a:lvl5pPr marL="2057400" indent="-228600">
              <a:defRPr sz="1500">
                <a:solidFill>
                  <a:schemeClr val="tx1"/>
                </a:solidFill>
                <a:latin typeface="Arial" panose="020B0604020202020204" pitchFamily="34" charset="0"/>
              </a:defRPr>
            </a:lvl5pPr>
            <a:lvl6pPr marL="2514600" indent="-228600" defTabSz="787400"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787400"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787400"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787400" eaLnBrk="0" fontAlgn="base" hangingPunct="0">
              <a:spcBef>
                <a:spcPct val="0"/>
              </a:spcBef>
              <a:spcAft>
                <a:spcPct val="0"/>
              </a:spcAft>
              <a:defRPr sz="1500">
                <a:solidFill>
                  <a:schemeClr val="tx1"/>
                </a:solidFill>
                <a:latin typeface="Arial" panose="020B0604020202020204" pitchFamily="34" charset="0"/>
              </a:defRPr>
            </a:lvl9pPr>
          </a:lstStyle>
          <a:p>
            <a:fld id="{CC7BEFDA-9110-4EF7-93E4-9D50FA4CA041}" type="slidenum">
              <a:rPr lang="en-US" altLang="ru-RU" sz="1200"/>
              <a:pPr/>
              <a:t>1</a:t>
            </a:fld>
            <a:endParaRPr lang="en-US" altLang="ru-RU" sz="1200"/>
          </a:p>
        </p:txBody>
      </p:sp>
    </p:spTree>
    <p:extLst>
      <p:ext uri="{BB962C8B-B14F-4D97-AF65-F5344CB8AC3E}">
        <p14:creationId xmlns:p14="http://schemas.microsoft.com/office/powerpoint/2010/main" xmlns="" val="2436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95096C3-983C-48ED-BF6B-F84854642A10}" type="slidenum">
              <a:rPr lang="ru-RU" smtClean="0"/>
              <a:pPr/>
              <a:t>14</a:t>
            </a:fld>
            <a:endParaRPr lang="ru-RU"/>
          </a:p>
        </p:txBody>
      </p:sp>
    </p:spTree>
    <p:extLst>
      <p:ext uri="{BB962C8B-B14F-4D97-AF65-F5344CB8AC3E}">
        <p14:creationId xmlns:p14="http://schemas.microsoft.com/office/powerpoint/2010/main" xmlns="" val="830414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sz="1200" dirty="0" smtClean="0">
                <a:solidFill>
                  <a:schemeClr val="tx1">
                    <a:lumMod val="75000"/>
                    <a:lumOff val="25000"/>
                  </a:schemeClr>
                </a:solidFill>
              </a:rPr>
              <a:t>The 29th World Winter </a:t>
            </a:r>
            <a:r>
              <a:rPr lang="en-US" sz="1200" dirty="0" err="1" smtClean="0">
                <a:solidFill>
                  <a:schemeClr val="tx1">
                    <a:lumMod val="75000"/>
                    <a:lumOff val="25000"/>
                  </a:schemeClr>
                </a:solidFill>
              </a:rPr>
              <a:t>Universiade</a:t>
            </a:r>
            <a:r>
              <a:rPr lang="en-US" sz="1200" dirty="0" smtClean="0">
                <a:solidFill>
                  <a:schemeClr val="tx1">
                    <a:lumMod val="75000"/>
                    <a:lumOff val="25000"/>
                  </a:schemeClr>
                </a:solidFill>
              </a:rPr>
              <a:t> 2019 will bring a lot of young athletes from all over the globe to Krasnoyarsk, a multi-ethnic place with unique Nature. The Athletes’ Village will be located on the University campus. The campus was approved for the</a:t>
            </a:r>
          </a:p>
          <a:p>
            <a:pPr algn="just"/>
            <a:r>
              <a:rPr lang="en-US" sz="1200" dirty="0" smtClean="0">
                <a:solidFill>
                  <a:schemeClr val="tx1">
                    <a:lumMod val="75000"/>
                    <a:lumOff val="25000"/>
                  </a:schemeClr>
                </a:solidFill>
              </a:rPr>
              <a:t>purpose by FISU (International University Sports Federation), which found it the most suitable place meeting the FISU high requirements of comfort and safety.</a:t>
            </a:r>
            <a:endParaRPr lang="ru-RU" sz="1200" dirty="0" smtClean="0">
              <a:solidFill>
                <a:schemeClr val="tx1">
                  <a:lumMod val="75000"/>
                  <a:lumOff val="25000"/>
                </a:schemeClr>
              </a:solidFill>
            </a:endParaRPr>
          </a:p>
          <a:p>
            <a:endParaRPr lang="ru-RU" dirty="0"/>
          </a:p>
        </p:txBody>
      </p:sp>
      <p:sp>
        <p:nvSpPr>
          <p:cNvPr id="4" name="Номер слайда 3"/>
          <p:cNvSpPr>
            <a:spLocks noGrp="1"/>
          </p:cNvSpPr>
          <p:nvPr>
            <p:ph type="sldNum" sz="quarter" idx="10"/>
          </p:nvPr>
        </p:nvSpPr>
        <p:spPr/>
        <p:txBody>
          <a:bodyPr/>
          <a:lstStyle/>
          <a:p>
            <a:fld id="{595096C3-983C-48ED-BF6B-F84854642A10}" type="slidenum">
              <a:rPr lang="ru-RU" smtClean="0"/>
              <a:pPr/>
              <a:t>15</a:t>
            </a:fld>
            <a:endParaRPr lang="ru-RU"/>
          </a:p>
        </p:txBody>
      </p:sp>
    </p:spTree>
    <p:extLst>
      <p:ext uri="{BB962C8B-B14F-4D97-AF65-F5344CB8AC3E}">
        <p14:creationId xmlns:p14="http://schemas.microsoft.com/office/powerpoint/2010/main" xmlns="" val="2434649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noFill/>
          <a:ln>
            <a:solidFill>
              <a:srgbClr val="000000"/>
            </a:solidFill>
            <a:miter lim="800000"/>
            <a:headEnd/>
            <a:tailEnd/>
          </a:ln>
        </p:spPr>
      </p:sp>
      <p:sp>
        <p:nvSpPr>
          <p:cNvPr id="12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09AEEB-E320-4128-914C-5C55DDD1C147}" type="slidenum">
              <a:rPr lang="ru-RU" altLang="ru-RU" smtClean="0">
                <a:latin typeface="Arial" pitchFamily="34" charset="0"/>
                <a:cs typeface="Arial" pitchFamily="34" charset="0"/>
              </a:rPr>
              <a:pPr/>
              <a:t>16</a:t>
            </a:fld>
            <a:endParaRPr lang="ru-RU" altLang="ru-RU"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defTabSz="787481" eaLnBrk="1" fontAlgn="auto" hangingPunct="1">
              <a:spcBef>
                <a:spcPts val="0"/>
              </a:spcBef>
              <a:spcAft>
                <a:spcPts val="0"/>
              </a:spcAft>
              <a:defRPr/>
            </a:pPr>
            <a:endParaRPr lang="en-GB" sz="1033"/>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500">
                <a:solidFill>
                  <a:schemeClr val="tx1"/>
                </a:solidFill>
                <a:latin typeface="Arial" panose="020B0604020202020204" pitchFamily="34" charset="0"/>
              </a:defRPr>
            </a:lvl1pPr>
            <a:lvl2pPr marL="742950" indent="-285750">
              <a:defRPr sz="1500">
                <a:solidFill>
                  <a:schemeClr val="tx1"/>
                </a:solidFill>
                <a:latin typeface="Arial" panose="020B0604020202020204" pitchFamily="34" charset="0"/>
              </a:defRPr>
            </a:lvl2pPr>
            <a:lvl3pPr marL="1143000" indent="-228600">
              <a:defRPr sz="1500">
                <a:solidFill>
                  <a:schemeClr val="tx1"/>
                </a:solidFill>
                <a:latin typeface="Arial" panose="020B0604020202020204" pitchFamily="34" charset="0"/>
              </a:defRPr>
            </a:lvl3pPr>
            <a:lvl4pPr marL="1600200" indent="-228600">
              <a:defRPr sz="1500">
                <a:solidFill>
                  <a:schemeClr val="tx1"/>
                </a:solidFill>
                <a:latin typeface="Arial" panose="020B0604020202020204" pitchFamily="34" charset="0"/>
              </a:defRPr>
            </a:lvl4pPr>
            <a:lvl5pPr marL="2057400" indent="-228600">
              <a:defRPr sz="1500">
                <a:solidFill>
                  <a:schemeClr val="tx1"/>
                </a:solidFill>
                <a:latin typeface="Arial" panose="020B0604020202020204" pitchFamily="34" charset="0"/>
              </a:defRPr>
            </a:lvl5pPr>
            <a:lvl6pPr marL="2514600" indent="-228600" defTabSz="787400"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787400"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787400"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787400" eaLnBrk="0" fontAlgn="base" hangingPunct="0">
              <a:spcBef>
                <a:spcPct val="0"/>
              </a:spcBef>
              <a:spcAft>
                <a:spcPct val="0"/>
              </a:spcAft>
              <a:defRPr sz="1500">
                <a:solidFill>
                  <a:schemeClr val="tx1"/>
                </a:solidFill>
                <a:latin typeface="Arial" panose="020B0604020202020204" pitchFamily="34" charset="0"/>
              </a:defRPr>
            </a:lvl9pPr>
          </a:lstStyle>
          <a:p>
            <a:fld id="{81F6314C-A0A6-49C3-BCDC-4F7B73232F42}" type="slidenum">
              <a:rPr lang="en-US" altLang="ru-RU" sz="1200"/>
              <a:pPr/>
              <a:t>2</a:t>
            </a:fld>
            <a:endParaRPr lang="en-US" altLang="ru-RU" sz="1200"/>
          </a:p>
        </p:txBody>
      </p:sp>
    </p:spTree>
    <p:extLst>
      <p:ext uri="{BB962C8B-B14F-4D97-AF65-F5344CB8AC3E}">
        <p14:creationId xmlns:p14="http://schemas.microsoft.com/office/powerpoint/2010/main" xmlns="" val="240199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mj-lt"/>
              <a:buNone/>
            </a:pPr>
            <a:r>
              <a:rPr lang="en-US" dirty="0" err="1" smtClean="0"/>
              <a:t>SibFU</a:t>
            </a:r>
            <a:r>
              <a:rPr lang="en-US" dirty="0" smtClean="0"/>
              <a:t> research activities and interests are focused on major global challenges of civilization in the XXI century: climate change  (causes and consequences), impact of human activity on the environment, trends in biogeochemical cycles, improving the quality and expectancy of human life, ecologically-friendly and efficient technologies of mining and processing of natural resources, </a:t>
            </a:r>
            <a:r>
              <a:rPr lang="en-US" dirty="0" err="1" smtClean="0"/>
              <a:t>digitalisation</a:t>
            </a:r>
            <a:r>
              <a:rPr lang="en-US" dirty="0" smtClean="0"/>
              <a:t> and </a:t>
            </a:r>
            <a:r>
              <a:rPr lang="en-US" dirty="0" err="1" smtClean="0"/>
              <a:t>virtualisation</a:t>
            </a:r>
            <a:r>
              <a:rPr lang="en-US" dirty="0" smtClean="0"/>
              <a:t> of the environment.</a:t>
            </a:r>
            <a:endParaRPr lang="ru-RU" dirty="0"/>
          </a:p>
        </p:txBody>
      </p:sp>
      <p:sp>
        <p:nvSpPr>
          <p:cNvPr id="4" name="Номер слайда 3"/>
          <p:cNvSpPr>
            <a:spLocks noGrp="1"/>
          </p:cNvSpPr>
          <p:nvPr>
            <p:ph type="sldNum" sz="quarter" idx="10"/>
          </p:nvPr>
        </p:nvSpPr>
        <p:spPr/>
        <p:txBody>
          <a:bodyPr/>
          <a:lstStyle/>
          <a:p>
            <a:fld id="{595096C3-983C-48ED-BF6B-F84854642A10}" type="slidenum">
              <a:rPr lang="ru-RU" smtClean="0"/>
              <a:pPr/>
              <a:t>3</a:t>
            </a:fld>
            <a:endParaRPr lang="ru-RU"/>
          </a:p>
        </p:txBody>
      </p:sp>
    </p:spTree>
    <p:extLst>
      <p:ext uri="{BB962C8B-B14F-4D97-AF65-F5344CB8AC3E}">
        <p14:creationId xmlns:p14="http://schemas.microsoft.com/office/powerpoint/2010/main" xmlns="" val="244355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Integral methods in complex analysis and algebraic geometry</a:t>
            </a:r>
          </a:p>
          <a:p>
            <a:pPr fontAlgn="base"/>
            <a:r>
              <a:rPr lang="en-US" sz="1200" b="0" i="0" kern="1200" dirty="0" smtClean="0">
                <a:solidFill>
                  <a:schemeClr val="tx1"/>
                </a:solidFill>
                <a:effectLst/>
                <a:latin typeface="+mn-lt"/>
                <a:ea typeface="+mn-ea"/>
                <a:cs typeface="+mn-cs"/>
              </a:rPr>
              <a:t>Krasnoyarsk Scientific School carrying out the multidimensional complex analyses was formed in 1965 under the direction of L. A. Aizenberg and A. P. </a:t>
            </a:r>
            <a:r>
              <a:rPr lang="en-US" sz="1200" b="0" i="0" kern="1200" dirty="0" err="1" smtClean="0">
                <a:solidFill>
                  <a:schemeClr val="tx1"/>
                </a:solidFill>
                <a:effectLst/>
                <a:latin typeface="+mn-lt"/>
                <a:ea typeface="+mn-ea"/>
                <a:cs typeface="+mn-cs"/>
              </a:rPr>
              <a:t>Yuzhakov</a:t>
            </a:r>
            <a:r>
              <a:rPr lang="en-US" sz="1200" b="0" i="0" kern="1200" dirty="0" smtClean="0">
                <a:solidFill>
                  <a:schemeClr val="tx1"/>
                </a:solidFill>
                <a:effectLst/>
                <a:latin typeface="+mn-lt"/>
                <a:ea typeface="+mn-ea"/>
                <a:cs typeface="+mn-cs"/>
              </a:rPr>
              <a:t>; the first one directed the integral representations for holomorphic functions and the second was at the head of the theory of multidimensional residues mentioned in the works of E. </a:t>
            </a:r>
            <a:r>
              <a:rPr lang="en-US" sz="1200" b="0" i="0" kern="1200" dirty="0" err="1" smtClean="0">
                <a:solidFill>
                  <a:schemeClr val="tx1"/>
                </a:solidFill>
                <a:effectLst/>
                <a:latin typeface="+mn-lt"/>
                <a:ea typeface="+mn-ea"/>
                <a:cs typeface="+mn-cs"/>
              </a:rPr>
              <a:t>Martinelli</a:t>
            </a:r>
            <a:r>
              <a:rPr lang="en-US" sz="1200" b="0" i="0" kern="1200" dirty="0" smtClean="0">
                <a:solidFill>
                  <a:schemeClr val="tx1"/>
                </a:solidFill>
                <a:effectLst/>
                <a:latin typeface="+mn-lt"/>
                <a:ea typeface="+mn-ea"/>
                <a:cs typeface="+mn-cs"/>
              </a:rPr>
              <a:t> and J.-P. </a:t>
            </a:r>
            <a:r>
              <a:rPr lang="en-US" sz="1200" b="0" i="0" kern="1200" dirty="0" err="1" smtClean="0">
                <a:solidFill>
                  <a:schemeClr val="tx1"/>
                </a:solidFill>
                <a:effectLst/>
                <a:latin typeface="+mn-lt"/>
                <a:ea typeface="+mn-ea"/>
                <a:cs typeface="+mn-cs"/>
              </a:rPr>
              <a:t>Leray</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During the years of the school formation the basic principles of the theory of integral representations and deductions have been established, integrated methods were linked with algebraic and differential equations. These studies are reflected in monographs by L. A. Aizenberg and A. P. </a:t>
            </a:r>
            <a:r>
              <a:rPr lang="en-US" sz="1200" b="0" i="0" kern="1200" dirty="0" err="1" smtClean="0">
                <a:solidFill>
                  <a:schemeClr val="tx1"/>
                </a:solidFill>
                <a:effectLst/>
                <a:latin typeface="+mn-lt"/>
                <a:ea typeface="+mn-ea"/>
                <a:cs typeface="+mn-cs"/>
              </a:rPr>
              <a:t>Yuzhakov</a:t>
            </a:r>
            <a:r>
              <a:rPr lang="en-US" sz="1200" b="0" i="0" kern="1200" dirty="0" smtClean="0">
                <a:solidFill>
                  <a:schemeClr val="tx1"/>
                </a:solidFill>
                <a:effectLst/>
                <a:latin typeface="+mn-lt"/>
                <a:ea typeface="+mn-ea"/>
                <a:cs typeface="+mn-cs"/>
              </a:rPr>
              <a:t>; A. K. </a:t>
            </a:r>
            <a:r>
              <a:rPr lang="en-US" sz="1200" b="0" i="0" kern="1200" dirty="0" err="1" smtClean="0">
                <a:solidFill>
                  <a:schemeClr val="tx1"/>
                </a:solidFill>
                <a:effectLst/>
                <a:latin typeface="+mn-lt"/>
                <a:ea typeface="+mn-ea"/>
                <a:cs typeface="+mn-cs"/>
              </a:rPr>
              <a:t>Tsikh</a:t>
            </a:r>
            <a:r>
              <a:rPr lang="en-US" sz="1200" b="0" i="0" kern="1200" dirty="0" smtClean="0">
                <a:solidFill>
                  <a:schemeClr val="tx1"/>
                </a:solidFill>
                <a:effectLst/>
                <a:latin typeface="+mn-lt"/>
                <a:ea typeface="+mn-ea"/>
                <a:cs typeface="+mn-cs"/>
              </a:rPr>
              <a:t>; A. M. </a:t>
            </a:r>
            <a:r>
              <a:rPr lang="en-US" sz="1200" b="0" i="0" kern="1200" dirty="0" err="1" smtClean="0">
                <a:solidFill>
                  <a:schemeClr val="tx1"/>
                </a:solidFill>
                <a:effectLst/>
                <a:latin typeface="+mn-lt"/>
                <a:ea typeface="+mn-ea"/>
                <a:cs typeface="+mn-cs"/>
              </a:rPr>
              <a:t>Kytmanov</a:t>
            </a:r>
            <a:r>
              <a:rPr lang="en-US" sz="1200" b="0" i="0" kern="1200" dirty="0" smtClean="0">
                <a:solidFill>
                  <a:schemeClr val="tx1"/>
                </a:solidFill>
                <a:effectLst/>
                <a:latin typeface="+mn-lt"/>
                <a:ea typeface="+mn-ea"/>
                <a:cs typeface="+mn-cs"/>
              </a:rPr>
              <a:t>; N. N. </a:t>
            </a:r>
            <a:r>
              <a:rPr lang="en-US" sz="1200" b="0" i="0" kern="1200" dirty="0" err="1" smtClean="0">
                <a:solidFill>
                  <a:schemeClr val="tx1"/>
                </a:solidFill>
                <a:effectLst/>
                <a:latin typeface="+mn-lt"/>
                <a:ea typeface="+mn-ea"/>
                <a:cs typeface="+mn-cs"/>
              </a:rPr>
              <a:t>Tarkhanov</a:t>
            </a:r>
            <a:r>
              <a:rPr lang="en-US" sz="1200" b="0" i="0" kern="1200" dirty="0" smtClean="0">
                <a:solidFill>
                  <a:schemeClr val="tx1"/>
                </a:solidFill>
                <a:effectLst/>
                <a:latin typeface="+mn-lt"/>
                <a:ea typeface="+mn-ea"/>
                <a:cs typeface="+mn-cs"/>
              </a:rPr>
              <a:t>; L. S. </a:t>
            </a:r>
            <a:r>
              <a:rPr lang="en-US" sz="1200" b="0" i="0" kern="1200" dirty="0" err="1" smtClean="0">
                <a:solidFill>
                  <a:schemeClr val="tx1"/>
                </a:solidFill>
                <a:effectLst/>
                <a:latin typeface="+mn-lt"/>
                <a:ea typeface="+mn-ea"/>
                <a:cs typeface="+mn-cs"/>
              </a:rPr>
              <a:t>Maergoiz</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Fundamental results were drawn in complex convexity, which were subsequently used and expanded to the developed theory in the monographs of Scandinavian mathematicians L. </a:t>
            </a:r>
            <a:r>
              <a:rPr lang="en-US" sz="1200" b="0" i="0" kern="1200" dirty="0" err="1" smtClean="0">
                <a:solidFill>
                  <a:schemeClr val="tx1"/>
                </a:solidFill>
                <a:effectLst/>
                <a:latin typeface="+mn-lt"/>
                <a:ea typeface="+mn-ea"/>
                <a:cs typeface="+mn-cs"/>
              </a:rPr>
              <a:t>Hörmander</a:t>
            </a:r>
            <a:r>
              <a:rPr lang="en-US" sz="1200" b="0" i="0" kern="1200" dirty="0" smtClean="0">
                <a:solidFill>
                  <a:schemeClr val="tx1"/>
                </a:solidFill>
                <a:effectLst/>
                <a:latin typeface="+mn-lt"/>
                <a:ea typeface="+mn-ea"/>
                <a:cs typeface="+mn-cs"/>
              </a:rPr>
              <a:t>; M. </a:t>
            </a:r>
            <a:r>
              <a:rPr lang="en-US" sz="1200" b="0" i="0" kern="1200" dirty="0" err="1" smtClean="0">
                <a:solidFill>
                  <a:schemeClr val="tx1"/>
                </a:solidFill>
                <a:effectLst/>
                <a:latin typeface="+mn-lt"/>
                <a:ea typeface="+mn-ea"/>
                <a:cs typeface="+mn-cs"/>
              </a:rPr>
              <a:t>Andersson</a:t>
            </a:r>
            <a:r>
              <a:rPr lang="en-US" sz="1200" b="0" i="0" kern="1200" dirty="0" smtClean="0">
                <a:solidFill>
                  <a:schemeClr val="tx1"/>
                </a:solidFill>
                <a:effectLst/>
                <a:latin typeface="+mn-lt"/>
                <a:ea typeface="+mn-ea"/>
                <a:cs typeface="+mn-cs"/>
              </a:rPr>
              <a:t>, M. </a:t>
            </a:r>
            <a:r>
              <a:rPr lang="en-US" sz="1200" b="0" i="0" kern="1200" dirty="0" err="1" smtClean="0">
                <a:solidFill>
                  <a:schemeClr val="tx1"/>
                </a:solidFill>
                <a:effectLst/>
                <a:latin typeface="+mn-lt"/>
                <a:ea typeface="+mn-ea"/>
                <a:cs typeface="+mn-cs"/>
              </a:rPr>
              <a:t>Passare</a:t>
            </a:r>
            <a:r>
              <a:rPr lang="en-US" sz="1200" b="0" i="0" kern="1200" dirty="0" smtClean="0">
                <a:solidFill>
                  <a:schemeClr val="tx1"/>
                </a:solidFill>
                <a:effectLst/>
                <a:latin typeface="+mn-lt"/>
                <a:ea typeface="+mn-ea"/>
                <a:cs typeface="+mn-cs"/>
              </a:rPr>
              <a:t> and R. </a:t>
            </a:r>
            <a:r>
              <a:rPr lang="en-US" sz="1200" b="0" i="0" kern="1200" dirty="0" err="1" smtClean="0">
                <a:solidFill>
                  <a:schemeClr val="tx1"/>
                </a:solidFill>
                <a:effectLst/>
                <a:latin typeface="+mn-lt"/>
                <a:ea typeface="+mn-ea"/>
                <a:cs typeface="+mn-cs"/>
              </a:rPr>
              <a:t>Sigursson</a:t>
            </a:r>
            <a:r>
              <a:rPr lang="en-US" sz="1200" b="0" i="0" kern="1200" dirty="0" smtClean="0">
                <a:solidFill>
                  <a:schemeClr val="tx1"/>
                </a:solidFill>
                <a:effectLst/>
                <a:latin typeface="+mn-lt"/>
                <a:ea typeface="+mn-ea"/>
                <a:cs typeface="+mn-cs"/>
              </a:rPr>
              <a:t>. The stability problem of two-dimensional digital recursive filters was also solved.</a:t>
            </a:r>
          </a:p>
          <a:p>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smtClean="0">
                <a:solidFill>
                  <a:schemeClr val="tx1"/>
                </a:solidFill>
                <a:effectLst/>
                <a:latin typeface="+mn-lt"/>
                <a:ea typeface="+mn-ea"/>
                <a:cs typeface="+mn-cs"/>
              </a:rPr>
              <a:t>Dendroclimate</a:t>
            </a:r>
            <a:r>
              <a:rPr lang="en-US" sz="1200" b="1" i="0" kern="1200" dirty="0" smtClean="0">
                <a:solidFill>
                  <a:schemeClr val="tx1"/>
                </a:solidFill>
                <a:effectLst/>
                <a:latin typeface="+mn-lt"/>
                <a:ea typeface="+mn-ea"/>
                <a:cs typeface="+mn-cs"/>
              </a:rPr>
              <a:t> and </a:t>
            </a:r>
            <a:r>
              <a:rPr lang="en-US" sz="1200" b="1" i="0" kern="1200" dirty="0" err="1" smtClean="0">
                <a:solidFill>
                  <a:schemeClr val="tx1"/>
                </a:solidFill>
                <a:effectLst/>
                <a:latin typeface="+mn-lt"/>
                <a:ea typeface="+mn-ea"/>
                <a:cs typeface="+mn-cs"/>
              </a:rPr>
              <a:t>dendroecological</a:t>
            </a:r>
            <a:r>
              <a:rPr lang="en-US" sz="1200" b="1" i="0" kern="1200" dirty="0" smtClean="0">
                <a:solidFill>
                  <a:schemeClr val="tx1"/>
                </a:solidFill>
                <a:effectLst/>
                <a:latin typeface="+mn-lt"/>
                <a:ea typeface="+mn-ea"/>
                <a:cs typeface="+mn-cs"/>
              </a:rPr>
              <a:t> monitoring of Northern Eurasia forests</a:t>
            </a:r>
          </a:p>
          <a:p>
            <a:pPr fontAlgn="base"/>
            <a:r>
              <a:rPr lang="en-US" sz="1200" b="1" i="0" kern="1200" dirty="0" smtClean="0">
                <a:solidFill>
                  <a:schemeClr val="tx1"/>
                </a:solidFill>
                <a:effectLst/>
                <a:latin typeface="+mn-lt"/>
                <a:ea typeface="+mn-ea"/>
                <a:cs typeface="+mn-cs"/>
              </a:rPr>
              <a:t>Goals and research focus:</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expanding the existing network of </a:t>
            </a:r>
            <a:r>
              <a:rPr lang="en-US" sz="1200" b="0" i="0" kern="1200" dirty="0" err="1" smtClean="0">
                <a:solidFill>
                  <a:schemeClr val="tx1"/>
                </a:solidFill>
                <a:effectLst/>
                <a:latin typeface="+mn-lt"/>
                <a:ea typeface="+mn-ea"/>
                <a:cs typeface="+mn-cs"/>
              </a:rPr>
              <a:t>dendroclimate</a:t>
            </a:r>
            <a:r>
              <a:rPr lang="en-US" sz="1200" b="0" i="0" kern="1200" dirty="0" smtClean="0">
                <a:solidFill>
                  <a:schemeClr val="tx1"/>
                </a:solidFill>
                <a:effectLst/>
                <a:latin typeface="+mn-lt"/>
                <a:ea typeface="+mn-ea"/>
                <a:cs typeface="+mn-cs"/>
              </a:rPr>
              <a:t> monitoring stations in Northern Eurasia region and improving the methods of estimating the influence of climatic and non-climatic nature factors on the trees growth;</a:t>
            </a:r>
          </a:p>
          <a:p>
            <a:pPr fontAlgn="base"/>
            <a:r>
              <a:rPr lang="en-US" sz="1200" b="0" i="0" kern="1200" dirty="0" smtClean="0">
                <a:solidFill>
                  <a:schemeClr val="tx1"/>
                </a:solidFill>
                <a:effectLst/>
                <a:latin typeface="+mn-lt"/>
                <a:ea typeface="+mn-ea"/>
                <a:cs typeface="+mn-cs"/>
              </a:rPr>
              <a:t>using the indicative possibilities of tree rings for getting knowledge about the carbon exchange between vegetation and atmosphere.</a:t>
            </a:r>
            <a:endParaRPr lang="ru-RU" sz="1200" b="0" i="0" kern="1200" dirty="0" smtClean="0">
              <a:solidFill>
                <a:schemeClr val="tx1"/>
              </a:solidFill>
              <a:effectLst/>
              <a:latin typeface="+mn-lt"/>
              <a:ea typeface="+mn-ea"/>
              <a:cs typeface="+mn-cs"/>
            </a:endParaRPr>
          </a:p>
          <a:p>
            <a:pPr fontAlgn="base"/>
            <a:endParaRPr lang="ru-RU" sz="1200" b="0" i="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Environmental biophysics</a:t>
            </a:r>
          </a:p>
          <a:p>
            <a:pPr fontAlgn="base"/>
            <a:r>
              <a:rPr lang="en-US" sz="1200" b="0" i="0" kern="1200" dirty="0" smtClean="0">
                <a:solidFill>
                  <a:schemeClr val="tx1"/>
                </a:solidFill>
                <a:effectLst/>
                <a:latin typeface="+mn-lt"/>
                <a:ea typeface="+mn-ea"/>
                <a:cs typeface="+mn-cs"/>
              </a:rPr>
              <a:t>Among the first academic scientific schools that were created in Krasnoyarsk and received the world recognition, the School of Environmental Biophysics was founded by the research of Professor </a:t>
            </a:r>
            <a:r>
              <a:rPr lang="en-US" sz="1200" b="0" i="0" kern="1200" dirty="0" err="1" smtClean="0">
                <a:solidFill>
                  <a:schemeClr val="tx1"/>
                </a:solidFill>
                <a:effectLst/>
                <a:latin typeface="+mn-lt"/>
                <a:ea typeface="+mn-ea"/>
                <a:cs typeface="+mn-cs"/>
              </a:rPr>
              <a:t>Terskova</a:t>
            </a:r>
            <a:r>
              <a:rPr lang="en-US" sz="1200" b="0" i="0" kern="1200" dirty="0" smtClean="0">
                <a:solidFill>
                  <a:schemeClr val="tx1"/>
                </a:solidFill>
                <a:effectLst/>
                <a:latin typeface="+mn-lt"/>
                <a:ea typeface="+mn-ea"/>
                <a:cs typeface="+mn-cs"/>
              </a:rPr>
              <a:t> and Professor </a:t>
            </a:r>
            <a:r>
              <a:rPr lang="en-US" sz="1200" b="0" i="0" kern="1200" dirty="0" err="1" smtClean="0">
                <a:solidFill>
                  <a:schemeClr val="tx1"/>
                </a:solidFill>
                <a:effectLst/>
                <a:latin typeface="+mn-lt"/>
                <a:ea typeface="+mn-ea"/>
                <a:cs typeface="+mn-cs"/>
              </a:rPr>
              <a:t>Gitelzon</a:t>
            </a:r>
            <a:r>
              <a:rPr lang="en-US" sz="1200" b="0" i="0" kern="1200" dirty="0" smtClean="0">
                <a:solidFill>
                  <a:schemeClr val="tx1"/>
                </a:solidFill>
                <a:effectLst/>
                <a:latin typeface="+mn-lt"/>
                <a:ea typeface="+mn-ea"/>
                <a:cs typeface="+mn-cs"/>
              </a:rPr>
              <a:t>, Acting member of the Russian Academy of Sciences. Subsequently it was developed by I. I. </a:t>
            </a:r>
            <a:r>
              <a:rPr lang="en-US" sz="1200" b="0" i="0" kern="1200" dirty="0" err="1" smtClean="0">
                <a:solidFill>
                  <a:schemeClr val="tx1"/>
                </a:solidFill>
                <a:effectLst/>
                <a:latin typeface="+mn-lt"/>
                <a:ea typeface="+mn-ea"/>
                <a:cs typeface="+mn-cs"/>
              </a:rPr>
              <a:t>Gitelzon</a:t>
            </a:r>
            <a:r>
              <a:rPr lang="en-US" sz="1200" b="0" i="0" kern="1200" dirty="0" smtClean="0">
                <a:solidFill>
                  <a:schemeClr val="tx1"/>
                </a:solidFill>
                <a:effectLst/>
                <a:latin typeface="+mn-lt"/>
                <a:ea typeface="+mn-ea"/>
                <a:cs typeface="+mn-cs"/>
              </a:rPr>
              <a:t> into modern school of Biophysics and Biotechnology of </a:t>
            </a:r>
            <a:r>
              <a:rPr lang="en-US" sz="1200" b="0" i="0" kern="1200" dirty="0" err="1" smtClean="0">
                <a:solidFill>
                  <a:schemeClr val="tx1"/>
                </a:solidFill>
                <a:effectLst/>
                <a:latin typeface="+mn-lt"/>
                <a:ea typeface="+mn-ea"/>
                <a:cs typeface="+mn-cs"/>
              </a:rPr>
              <a:t>supraorganism</a:t>
            </a:r>
            <a:r>
              <a:rPr lang="en-US" sz="1200" b="0" i="0" kern="1200" dirty="0" smtClean="0">
                <a:solidFill>
                  <a:schemeClr val="tx1"/>
                </a:solidFill>
                <a:effectLst/>
                <a:latin typeface="+mn-lt"/>
                <a:ea typeface="+mn-ea"/>
                <a:cs typeface="+mn-cs"/>
              </a:rPr>
              <a:t> systems.</a:t>
            </a:r>
            <a:endParaRPr lang="ru-RU" sz="1200" b="0" i="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ru-RU" sz="1200" b="1" i="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Radio navigation and radar systems and devices</a:t>
            </a:r>
          </a:p>
          <a:p>
            <a:pPr fontAlgn="base"/>
            <a:r>
              <a:rPr lang="en-US" sz="1200" b="0" i="0" kern="1200" dirty="0" smtClean="0">
                <a:solidFill>
                  <a:schemeClr val="tx1"/>
                </a:solidFill>
                <a:effectLst/>
                <a:latin typeface="+mn-lt"/>
                <a:ea typeface="+mn-ea"/>
                <a:cs typeface="+mn-cs"/>
              </a:rPr>
              <a:t>Radio Engineering Scientific School was established in 1941.</a:t>
            </a:r>
          </a:p>
          <a:p>
            <a:pPr fontAlgn="base"/>
            <a:r>
              <a:rPr lang="en-US" sz="1200" b="0" i="0" kern="1200" dirty="0" smtClean="0">
                <a:solidFill>
                  <a:schemeClr val="tx1"/>
                </a:solidFill>
                <a:effectLst/>
                <a:latin typeface="+mn-lt"/>
                <a:ea typeface="+mn-ea"/>
                <a:cs typeface="+mn-cs"/>
              </a:rPr>
              <a:t>It was originated by outstanding designers of </a:t>
            </a:r>
            <a:r>
              <a:rPr lang="en-US" sz="1200" b="0" i="0" kern="1200" dirty="0" err="1" smtClean="0">
                <a:solidFill>
                  <a:schemeClr val="tx1"/>
                </a:solidFill>
                <a:effectLst/>
                <a:latin typeface="+mn-lt"/>
                <a:ea typeface="+mn-ea"/>
                <a:cs typeface="+mn-cs"/>
              </a:rPr>
              <a:t>radiotechnical</a:t>
            </a:r>
            <a:r>
              <a:rPr lang="en-US" sz="1200" b="0" i="0" kern="1200" dirty="0" smtClean="0">
                <a:solidFill>
                  <a:schemeClr val="tx1"/>
                </a:solidFill>
                <a:effectLst/>
                <a:latin typeface="+mn-lt"/>
                <a:ea typeface="+mn-ea"/>
                <a:cs typeface="+mn-cs"/>
              </a:rPr>
              <a:t> systems: Member of the Russian Academy of Sciences A.A. </a:t>
            </a:r>
            <a:r>
              <a:rPr lang="en-US" sz="1200" b="0" i="0" kern="1200" dirty="0" err="1" smtClean="0">
                <a:solidFill>
                  <a:schemeClr val="tx1"/>
                </a:solidFill>
                <a:effectLst/>
                <a:latin typeface="+mn-lt"/>
                <a:ea typeface="+mn-ea"/>
                <a:cs typeface="+mn-cs"/>
              </a:rPr>
              <a:t>Raspletin</a:t>
            </a:r>
            <a:r>
              <a:rPr lang="en-US" sz="1200" b="0" i="0" kern="1200" dirty="0" smtClean="0">
                <a:solidFill>
                  <a:schemeClr val="tx1"/>
                </a:solidFill>
                <a:effectLst/>
                <a:latin typeface="+mn-lt"/>
                <a:ea typeface="+mn-ea"/>
                <a:cs typeface="+mn-cs"/>
              </a:rPr>
              <a:t>; Dr. of Technical Sciences, Professor G.F. </a:t>
            </a:r>
            <a:r>
              <a:rPr lang="en-US" sz="1200" b="0" i="0" kern="1200" dirty="0" err="1" smtClean="0">
                <a:solidFill>
                  <a:schemeClr val="tx1"/>
                </a:solidFill>
                <a:effectLst/>
                <a:latin typeface="+mn-lt"/>
                <a:ea typeface="+mn-ea"/>
                <a:cs typeface="+mn-cs"/>
              </a:rPr>
              <a:t>Ignatiev</a:t>
            </a:r>
            <a:r>
              <a:rPr lang="en-US" sz="1200" b="0" i="0" kern="1200" dirty="0" smtClean="0">
                <a:solidFill>
                  <a:schemeClr val="tx1"/>
                </a:solidFill>
                <a:effectLst/>
                <a:latin typeface="+mn-lt"/>
                <a:ea typeface="+mn-ea"/>
                <a:cs typeface="+mn-cs"/>
              </a:rPr>
              <a:t>; Dr. of Technical Sciences, Professor V. G. </a:t>
            </a:r>
            <a:r>
              <a:rPr lang="en-US" sz="1200" b="0" i="0" kern="1200" dirty="0" err="1" smtClean="0">
                <a:solidFill>
                  <a:schemeClr val="tx1"/>
                </a:solidFill>
                <a:effectLst/>
                <a:latin typeface="+mn-lt"/>
                <a:ea typeface="+mn-ea"/>
                <a:cs typeface="+mn-cs"/>
              </a:rPr>
              <a:t>Taranenko</a:t>
            </a:r>
            <a:r>
              <a:rPr lang="en-US" sz="1200" b="0" i="0" kern="1200" dirty="0" smtClean="0">
                <a:solidFill>
                  <a:schemeClr val="tx1"/>
                </a:solidFill>
                <a:effectLst/>
                <a:latin typeface="+mn-lt"/>
                <a:ea typeface="+mn-ea"/>
                <a:cs typeface="+mn-cs"/>
              </a:rPr>
              <a:t>; M. K. </a:t>
            </a:r>
            <a:r>
              <a:rPr lang="en-US" sz="1200" b="0" i="0" kern="1200" dirty="0" err="1" smtClean="0">
                <a:solidFill>
                  <a:schemeClr val="tx1"/>
                </a:solidFill>
                <a:effectLst/>
                <a:latin typeface="+mn-lt"/>
                <a:ea typeface="+mn-ea"/>
                <a:cs typeface="+mn-cs"/>
              </a:rPr>
              <a:t>Chmykh</a:t>
            </a:r>
            <a:r>
              <a:rPr lang="en-US" sz="1200" b="0" i="0" kern="1200" dirty="0" smtClean="0">
                <a:solidFill>
                  <a:schemeClr val="tx1"/>
                </a:solidFill>
                <a:effectLst/>
                <a:latin typeface="+mn-lt"/>
                <a:ea typeface="+mn-ea"/>
                <a:cs typeface="+mn-cs"/>
              </a:rPr>
              <a:t> — one of the greatest specialists in the field of digital measurement equipment, the organizer of the Research Institute of Radio Engineering of the Krasnoyarsk State Technical University, Head. Chair of «Radio-technical systems»; Dr. of Technical Sciences, Professor G. Y. </a:t>
            </a:r>
            <a:r>
              <a:rPr lang="en-US" sz="1200" b="0" i="0" kern="1200" dirty="0" err="1" smtClean="0">
                <a:solidFill>
                  <a:schemeClr val="tx1"/>
                </a:solidFill>
                <a:effectLst/>
                <a:latin typeface="+mn-lt"/>
                <a:ea typeface="+mn-ea"/>
                <a:cs typeface="+mn-cs"/>
              </a:rPr>
              <a:t>Shaidurov</a:t>
            </a:r>
            <a:r>
              <a:rPr lang="en-US" sz="1200" b="0" i="0" kern="1200" dirty="0" smtClean="0">
                <a:solidFill>
                  <a:schemeClr val="tx1"/>
                </a:solidFill>
                <a:effectLst/>
                <a:latin typeface="+mn-lt"/>
                <a:ea typeface="+mn-ea"/>
                <a:cs typeface="+mn-cs"/>
              </a:rPr>
              <a:t>.</a:t>
            </a:r>
          </a:p>
          <a:p>
            <a:pPr fontAlgn="base"/>
            <a:endParaRPr lang="en-US" sz="1200" b="0" i="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95096C3-983C-48ED-BF6B-F84854642A10}" type="slidenum">
              <a:rPr lang="ru-RU" smtClean="0"/>
              <a:pPr/>
              <a:t>4</a:t>
            </a:fld>
            <a:endParaRPr lang="ru-RU"/>
          </a:p>
        </p:txBody>
      </p:sp>
    </p:spTree>
    <p:extLst>
      <p:ext uri="{BB962C8B-B14F-4D97-AF65-F5344CB8AC3E}">
        <p14:creationId xmlns:p14="http://schemas.microsoft.com/office/powerpoint/2010/main" xmlns="" val="3048765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1944965-C138-4593-98AF-9A1CFA14F7F0}" type="slidenum">
              <a:rPr lang="ru-RU" altLang="en-US">
                <a:latin typeface="Arial" pitchFamily="34" charset="0"/>
                <a:cs typeface="Arial" pitchFamily="34" charset="0"/>
              </a:rPr>
              <a:pPr/>
              <a:t>8</a:t>
            </a:fld>
            <a:endParaRPr lang="ru-RU" altLang="en-US">
              <a:latin typeface="Arial" pitchFamily="34" charset="0"/>
              <a:cs typeface="Arial" pitchFamily="34" charset="0"/>
            </a:endParaRPr>
          </a:p>
        </p:txBody>
      </p:sp>
      <p:sp>
        <p:nvSpPr>
          <p:cNvPr id="37891" name="Rectangle 2"/>
          <p:cNvSpPr>
            <a:spLocks noGrp="1" noRot="1" noChangeAspect="1" noChangeArrowheads="1" noTextEdit="1"/>
          </p:cNvSpPr>
          <p:nvPr>
            <p:ph type="sldImg"/>
          </p:nvPr>
        </p:nvSpPr>
        <p:spPr>
          <a:xfrm>
            <a:off x="381000" y="687388"/>
            <a:ext cx="6096000" cy="3429000"/>
          </a:xfrm>
          <a:ln/>
        </p:spPr>
      </p:sp>
      <p:sp>
        <p:nvSpPr>
          <p:cNvPr id="37892" name="Rectangle 3"/>
          <p:cNvSpPr>
            <a:spLocks noGrp="1" noChangeArrowheads="1"/>
          </p:cNvSpPr>
          <p:nvPr>
            <p:ph type="body" idx="1"/>
          </p:nvPr>
        </p:nvSpPr>
        <p:spPr>
          <a:noFill/>
          <a:ln/>
        </p:spPr>
        <p:txBody>
          <a:bodyPr lIns="87688" tIns="43842" rIns="87688" bIns="43842"/>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ru-RU" sz="1200" dirty="0" smtClean="0">
                <a:solidFill>
                  <a:srgbClr val="002060"/>
                </a:solidFill>
                <a:latin typeface="Book Antiqua" panose="02040602050305030304" pitchFamily="18" charset="0"/>
              </a:rPr>
              <a:t>The enhancement of the quality of teaching and learning and preparing students to live and work is the key benefits and reasons for creating educational environments including the mobility of students and teachers. </a:t>
            </a:r>
          </a:p>
          <a:p>
            <a:r>
              <a:rPr lang="en-US" altLang="ru-RU" sz="1200" dirty="0" err="1" smtClean="0">
                <a:solidFill>
                  <a:srgbClr val="002060"/>
                </a:solidFill>
                <a:latin typeface="Book Antiqua" panose="02040602050305030304" pitchFamily="18" charset="0"/>
              </a:rPr>
              <a:t>SibFU</a:t>
            </a:r>
            <a:r>
              <a:rPr lang="en-US" altLang="ru-RU" sz="1200" dirty="0" smtClean="0">
                <a:solidFill>
                  <a:srgbClr val="002060"/>
                </a:solidFill>
                <a:latin typeface="Book Antiqua" panose="02040602050305030304" pitchFamily="18" charset="0"/>
              </a:rPr>
              <a:t> increase an export of educational services and offers educational programs in English at </a:t>
            </a:r>
            <a:r>
              <a:rPr lang="en-US" altLang="ru-RU" sz="1200" dirty="0" err="1" smtClean="0">
                <a:solidFill>
                  <a:srgbClr val="002060"/>
                </a:solidFill>
                <a:latin typeface="Book Antiqua" panose="02040602050305030304" pitchFamily="18" charset="0"/>
              </a:rPr>
              <a:t>SibFU</a:t>
            </a:r>
            <a:r>
              <a:rPr lang="en-US" altLang="ru-RU" sz="1200" dirty="0" smtClean="0">
                <a:solidFill>
                  <a:srgbClr val="002060"/>
                </a:solidFill>
                <a:latin typeface="Book Antiqua" panose="02040602050305030304" pitchFamily="18" charset="0"/>
              </a:rPr>
              <a:t> are mostly focused on research activities. Educational process is based on unique successful experience of strategic partnership with the leading corporations (collaboration with industrial partners) and long lasting cross partnership of the University with the Russian Academy of Science. </a:t>
            </a:r>
            <a:endParaRPr lang="ru-RU" altLang="ru-RU" sz="1200" dirty="0" smtClean="0">
              <a:solidFill>
                <a:srgbClr val="002060"/>
              </a:solidFill>
              <a:latin typeface="Book Antiqua" panose="02040602050305030304" pitchFamily="18" charset="0"/>
            </a:endParaRPr>
          </a:p>
          <a:p>
            <a:pPr>
              <a:spcBef>
                <a:spcPct val="0"/>
              </a:spcBef>
            </a:pPr>
            <a:endParaRPr lang="ru-RU" altLang="ru-RU" dirty="0" smtClean="0"/>
          </a:p>
        </p:txBody>
      </p:sp>
      <p:sp>
        <p:nvSpPr>
          <p:cNvPr id="5124"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604EBD5-F1CF-4329-A236-0F0D7125EF29}" type="slidenum">
              <a:rPr lang="ru-RU" altLang="ru-RU"/>
              <a:pPr/>
              <a:t>9</a:t>
            </a:fld>
            <a:endParaRPr lang="ru-RU" altLang="ru-RU"/>
          </a:p>
        </p:txBody>
      </p:sp>
    </p:spTree>
    <p:extLst>
      <p:ext uri="{BB962C8B-B14F-4D97-AF65-F5344CB8AC3E}">
        <p14:creationId xmlns:p14="http://schemas.microsoft.com/office/powerpoint/2010/main" xmlns="" val="377208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altLang="ru-RU" sz="1600" b="1" dirty="0" smtClean="0">
                <a:solidFill>
                  <a:srgbClr val="002060"/>
                </a:solidFill>
                <a:latin typeface="Book Antiqua" panose="02040602050305030304" pitchFamily="18" charset="0"/>
              </a:rPr>
              <a:t>Integration of Education, Science and Innovation</a:t>
            </a:r>
          </a:p>
          <a:p>
            <a:pPr algn="just"/>
            <a:endParaRPr lang="en-US" altLang="ru-RU" sz="1400" b="1" dirty="0" smtClean="0">
              <a:solidFill>
                <a:srgbClr val="002060"/>
              </a:solidFill>
              <a:latin typeface="Book Antiqua" panose="02040602050305030304" pitchFamily="18" charset="0"/>
            </a:endParaRPr>
          </a:p>
          <a:p>
            <a:pPr algn="just"/>
            <a:r>
              <a:rPr lang="en-US" altLang="ru-RU" sz="1200" dirty="0" smtClean="0">
                <a:solidFill>
                  <a:srgbClr val="002060"/>
                </a:solidFill>
                <a:latin typeface="Book Antiqua" panose="02040602050305030304" pitchFamily="18" charset="0"/>
              </a:rPr>
              <a:t>The University is a winner of the Russian Government grants supporting research projects under the guidance of top-level scholars from Russia and all over the world. A wide variety of Research Laboratories and Centers give opportunities to do research for our faculty, students, postdoctoral fellows and visiting scientists. One of these research projects is being carried out in a laboratory of Bioluminescent Biotechnologies supervised by Nobel Laureate Professor Osamu Shimomura. </a:t>
            </a:r>
            <a:endParaRPr lang="ru-RU" altLang="ru-RU" sz="1200" dirty="0" smtClean="0">
              <a:latin typeface="Book Antiqua" panose="02040602050305030304" pitchFamily="18" charset="0"/>
            </a:endParaRPr>
          </a:p>
          <a:p>
            <a:endParaRPr lang="ru-RU" dirty="0"/>
          </a:p>
        </p:txBody>
      </p:sp>
      <p:sp>
        <p:nvSpPr>
          <p:cNvPr id="4" name="Номер слайда 3"/>
          <p:cNvSpPr>
            <a:spLocks noGrp="1"/>
          </p:cNvSpPr>
          <p:nvPr>
            <p:ph type="sldNum" sz="quarter" idx="10"/>
          </p:nvPr>
        </p:nvSpPr>
        <p:spPr/>
        <p:txBody>
          <a:bodyPr/>
          <a:lstStyle/>
          <a:p>
            <a:fld id="{595096C3-983C-48ED-BF6B-F84854642A10}" type="slidenum">
              <a:rPr lang="ru-RU" smtClean="0"/>
              <a:pPr/>
              <a:t>10</a:t>
            </a:fld>
            <a:endParaRPr lang="ru-RU"/>
          </a:p>
        </p:txBody>
      </p:sp>
    </p:spTree>
    <p:extLst>
      <p:ext uri="{BB962C8B-B14F-4D97-AF65-F5344CB8AC3E}">
        <p14:creationId xmlns:p14="http://schemas.microsoft.com/office/powerpoint/2010/main" xmlns="" val="39878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PhD and </a:t>
            </a:r>
            <a:r>
              <a:rPr lang="en-US" dirty="0" err="1" smtClean="0"/>
              <a:t>Posrdoc</a:t>
            </a:r>
            <a:r>
              <a:rPr lang="en-US" dirty="0" smtClean="0"/>
              <a:t> </a:t>
            </a:r>
            <a:r>
              <a:rPr lang="en-US" dirty="0" err="1" smtClean="0"/>
              <a:t>SibFU</a:t>
            </a:r>
            <a:r>
              <a:rPr lang="en-US" dirty="0" smtClean="0"/>
              <a:t> </a:t>
            </a:r>
            <a:endParaRPr lang="ru-RU" dirty="0"/>
          </a:p>
        </p:txBody>
      </p:sp>
      <p:sp>
        <p:nvSpPr>
          <p:cNvPr id="4" name="Номер слайда 3"/>
          <p:cNvSpPr>
            <a:spLocks noGrp="1"/>
          </p:cNvSpPr>
          <p:nvPr>
            <p:ph type="sldNum" sz="quarter" idx="10"/>
          </p:nvPr>
        </p:nvSpPr>
        <p:spPr/>
        <p:txBody>
          <a:bodyPr/>
          <a:lstStyle/>
          <a:p>
            <a:fld id="{595096C3-983C-48ED-BF6B-F84854642A10}" type="slidenum">
              <a:rPr lang="ru-RU" smtClean="0"/>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We</a:t>
            </a:r>
            <a:r>
              <a:rPr lang="en-US" baseline="0" dirty="0" smtClean="0"/>
              <a:t> have partnerships with 220 partner universities and organizations in 35 countries</a:t>
            </a:r>
          </a:p>
          <a:p>
            <a:r>
              <a:rPr lang="en-US" baseline="0" dirty="0" smtClean="0"/>
              <a:t>Besides, we are a member of the international associations and consortia such as ….. And Association of Russian and Indian Universities </a:t>
            </a:r>
            <a:endParaRPr lang="ru-RU" dirty="0"/>
          </a:p>
        </p:txBody>
      </p:sp>
      <p:sp>
        <p:nvSpPr>
          <p:cNvPr id="4" name="Номер слайда 3"/>
          <p:cNvSpPr>
            <a:spLocks noGrp="1"/>
          </p:cNvSpPr>
          <p:nvPr>
            <p:ph type="sldNum" sz="quarter" idx="10"/>
          </p:nvPr>
        </p:nvSpPr>
        <p:spPr/>
        <p:txBody>
          <a:bodyPr/>
          <a:lstStyle/>
          <a:p>
            <a:fld id="{595096C3-983C-48ED-BF6B-F84854642A10}" type="slidenum">
              <a:rPr lang="ru-RU" smtClean="0"/>
              <a:pPr/>
              <a:t>13</a:t>
            </a:fld>
            <a:endParaRPr lang="ru-RU"/>
          </a:p>
        </p:txBody>
      </p:sp>
    </p:spTree>
    <p:extLst>
      <p:ext uri="{BB962C8B-B14F-4D97-AF65-F5344CB8AC3E}">
        <p14:creationId xmlns:p14="http://schemas.microsoft.com/office/powerpoint/2010/main" xmlns="" val="346400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1B3EAB4-AAF5-498D-9E20-84C8AC0313CB}" type="datetimeFigureOut">
              <a:rPr lang="ru-RU" smtClean="0"/>
              <a:pPr/>
              <a:t>09.12.2017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CE48C5-8DDD-4C95-BDAE-76A61465E6B1}" type="slidenum">
              <a:rPr lang="ru-RU" smtClean="0"/>
              <a:pPr/>
              <a:t>‹#›</a:t>
            </a:fld>
            <a:endParaRPr lang="ru-RU"/>
          </a:p>
        </p:txBody>
      </p:sp>
    </p:spTree>
    <p:extLst>
      <p:ext uri="{BB962C8B-B14F-4D97-AF65-F5344CB8AC3E}">
        <p14:creationId xmlns:p14="http://schemas.microsoft.com/office/powerpoint/2010/main" xmlns="" val="98789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B3EAB4-AAF5-498D-9E20-84C8AC0313CB}" type="datetimeFigureOut">
              <a:rPr lang="ru-RU" smtClean="0"/>
              <a:pPr/>
              <a:t>09.12.2017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CE48C5-8DDD-4C95-BDAE-76A61465E6B1}" type="slidenum">
              <a:rPr lang="ru-RU" smtClean="0"/>
              <a:pPr/>
              <a:t>‹#›</a:t>
            </a:fld>
            <a:endParaRPr lang="ru-RU"/>
          </a:p>
        </p:txBody>
      </p:sp>
    </p:spTree>
    <p:extLst>
      <p:ext uri="{BB962C8B-B14F-4D97-AF65-F5344CB8AC3E}">
        <p14:creationId xmlns:p14="http://schemas.microsoft.com/office/powerpoint/2010/main" xmlns="" val="362570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B3EAB4-AAF5-498D-9E20-84C8AC0313CB}" type="datetimeFigureOut">
              <a:rPr lang="ru-RU" smtClean="0"/>
              <a:pPr/>
              <a:t>09.12.2017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CE48C5-8DDD-4C95-BDAE-76A61465E6B1}" type="slidenum">
              <a:rPr lang="ru-RU" smtClean="0"/>
              <a:pPr/>
              <a:t>‹#›</a:t>
            </a:fld>
            <a:endParaRPr lang="ru-RU"/>
          </a:p>
        </p:txBody>
      </p:sp>
    </p:spTree>
    <p:extLst>
      <p:ext uri="{BB962C8B-B14F-4D97-AF65-F5344CB8AC3E}">
        <p14:creationId xmlns:p14="http://schemas.microsoft.com/office/powerpoint/2010/main" xmlns="" val="422295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white">
    <p:bg bwMode="gray">
      <p:bgPr>
        <a:solidFill>
          <a:schemeClr val="bg1"/>
        </a:solidFill>
        <a:effectLst/>
      </p:bgPr>
    </p:bg>
    <p:spTree>
      <p:nvGrpSpPr>
        <p:cNvPr id="1" name=""/>
        <p:cNvGrpSpPr/>
        <p:nvPr/>
      </p:nvGrpSpPr>
      <p:grpSpPr>
        <a:xfrm>
          <a:off x="0" y="0"/>
          <a:ext cx="0" cy="0"/>
          <a:chOff x="0" y="0"/>
          <a:chExt cx="0" cy="0"/>
        </a:xfrm>
      </p:grpSpPr>
      <p:grpSp>
        <p:nvGrpSpPr>
          <p:cNvPr id="4" name="Group 80"/>
          <p:cNvGrpSpPr/>
          <p:nvPr userDrawn="1"/>
        </p:nvGrpSpPr>
        <p:grpSpPr>
          <a:xfrm>
            <a:off x="-612055" y="-207349"/>
            <a:ext cx="13193450" cy="6944350"/>
            <a:chOff x="1093356" y="668437"/>
            <a:chExt cx="7431093" cy="4916490"/>
          </a:xfrm>
          <a:solidFill>
            <a:schemeClr val="bg1">
              <a:alpha val="8000"/>
            </a:schemeClr>
          </a:solidFill>
        </p:grpSpPr>
        <p:sp>
          <p:nvSpPr>
            <p:cNvPr id="6" name="Freeform 5"/>
            <p:cNvSpPr>
              <a:spLocks/>
            </p:cNvSpPr>
            <p:nvPr/>
          </p:nvSpPr>
          <p:spPr bwMode="auto">
            <a:xfrm>
              <a:off x="3747658" y="4329214"/>
              <a:ext cx="142875" cy="142875"/>
            </a:xfrm>
            <a:custGeom>
              <a:avLst/>
              <a:gdLst>
                <a:gd name="T0" fmla="*/ 32 w 38"/>
                <a:gd name="T1" fmla="*/ 32 h 38"/>
                <a:gd name="T2" fmla="*/ 38 w 38"/>
                <a:gd name="T3" fmla="*/ 18 h 38"/>
                <a:gd name="T4" fmla="*/ 32 w 38"/>
                <a:gd name="T5" fmla="*/ 5 h 38"/>
                <a:gd name="T6" fmla="*/ 19 w 38"/>
                <a:gd name="T7" fmla="*/ 0 h 38"/>
                <a:gd name="T8" fmla="*/ 6 w 38"/>
                <a:gd name="T9" fmla="*/ 5 h 38"/>
                <a:gd name="T10" fmla="*/ 0 w 38"/>
                <a:gd name="T11" fmla="*/ 19 h 38"/>
                <a:gd name="T12" fmla="*/ 6 w 38"/>
                <a:gd name="T13" fmla="*/ 32 h 38"/>
                <a:gd name="T14" fmla="*/ 19 w 38"/>
                <a:gd name="T15" fmla="*/ 38 h 38"/>
                <a:gd name="T16" fmla="*/ 32 w 38"/>
                <a:gd name="T17"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32" y="32"/>
                  </a:moveTo>
                  <a:cubicBezTo>
                    <a:pt x="36" y="28"/>
                    <a:pt x="38" y="24"/>
                    <a:pt x="38" y="18"/>
                  </a:cubicBezTo>
                  <a:cubicBezTo>
                    <a:pt x="38" y="13"/>
                    <a:pt x="36" y="9"/>
                    <a:pt x="32" y="5"/>
                  </a:cubicBezTo>
                  <a:cubicBezTo>
                    <a:pt x="28" y="1"/>
                    <a:pt x="24" y="0"/>
                    <a:pt x="19" y="0"/>
                  </a:cubicBezTo>
                  <a:cubicBezTo>
                    <a:pt x="13" y="0"/>
                    <a:pt x="9" y="2"/>
                    <a:pt x="6" y="5"/>
                  </a:cubicBezTo>
                  <a:cubicBezTo>
                    <a:pt x="2" y="9"/>
                    <a:pt x="0" y="14"/>
                    <a:pt x="0" y="19"/>
                  </a:cubicBezTo>
                  <a:cubicBezTo>
                    <a:pt x="0" y="24"/>
                    <a:pt x="2" y="28"/>
                    <a:pt x="6" y="32"/>
                  </a:cubicBezTo>
                  <a:cubicBezTo>
                    <a:pt x="10" y="36"/>
                    <a:pt x="14" y="38"/>
                    <a:pt x="19" y="38"/>
                  </a:cubicBezTo>
                  <a:cubicBezTo>
                    <a:pt x="24" y="38"/>
                    <a:pt x="29" y="36"/>
                    <a:pt x="32" y="32"/>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7" name="Freeform 6"/>
            <p:cNvSpPr>
              <a:spLocks/>
            </p:cNvSpPr>
            <p:nvPr/>
          </p:nvSpPr>
          <p:spPr bwMode="auto">
            <a:xfrm>
              <a:off x="1968069" y="4348264"/>
              <a:ext cx="142875" cy="142875"/>
            </a:xfrm>
            <a:custGeom>
              <a:avLst/>
              <a:gdLst>
                <a:gd name="T0" fmla="*/ 19 w 38"/>
                <a:gd name="T1" fmla="*/ 38 h 38"/>
                <a:gd name="T2" fmla="*/ 32 w 38"/>
                <a:gd name="T3" fmla="*/ 33 h 38"/>
                <a:gd name="T4" fmla="*/ 38 w 38"/>
                <a:gd name="T5" fmla="*/ 19 h 38"/>
                <a:gd name="T6" fmla="*/ 32 w 38"/>
                <a:gd name="T7" fmla="*/ 6 h 38"/>
                <a:gd name="T8" fmla="*/ 19 w 38"/>
                <a:gd name="T9" fmla="*/ 0 h 38"/>
                <a:gd name="T10" fmla="*/ 6 w 38"/>
                <a:gd name="T11" fmla="*/ 6 h 38"/>
                <a:gd name="T12" fmla="*/ 0 w 38"/>
                <a:gd name="T13" fmla="*/ 19 h 38"/>
                <a:gd name="T14" fmla="*/ 6 w 38"/>
                <a:gd name="T15" fmla="*/ 33 h 38"/>
                <a:gd name="T16" fmla="*/ 19 w 3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19" y="38"/>
                  </a:moveTo>
                  <a:cubicBezTo>
                    <a:pt x="24" y="38"/>
                    <a:pt x="29" y="36"/>
                    <a:pt x="32" y="33"/>
                  </a:cubicBezTo>
                  <a:cubicBezTo>
                    <a:pt x="36" y="29"/>
                    <a:pt x="38" y="24"/>
                    <a:pt x="38" y="19"/>
                  </a:cubicBezTo>
                  <a:cubicBezTo>
                    <a:pt x="38" y="14"/>
                    <a:pt x="36" y="10"/>
                    <a:pt x="32" y="6"/>
                  </a:cubicBezTo>
                  <a:cubicBezTo>
                    <a:pt x="28" y="2"/>
                    <a:pt x="24" y="0"/>
                    <a:pt x="19" y="0"/>
                  </a:cubicBezTo>
                  <a:cubicBezTo>
                    <a:pt x="14" y="0"/>
                    <a:pt x="9" y="2"/>
                    <a:pt x="6" y="6"/>
                  </a:cubicBezTo>
                  <a:cubicBezTo>
                    <a:pt x="2" y="10"/>
                    <a:pt x="0" y="14"/>
                    <a:pt x="0" y="19"/>
                  </a:cubicBezTo>
                  <a:cubicBezTo>
                    <a:pt x="0" y="25"/>
                    <a:pt x="2" y="29"/>
                    <a:pt x="6" y="33"/>
                  </a:cubicBezTo>
                  <a:cubicBezTo>
                    <a:pt x="10" y="36"/>
                    <a:pt x="14" y="38"/>
                    <a:pt x="19" y="38"/>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8" name="Freeform 7"/>
            <p:cNvSpPr>
              <a:spLocks/>
            </p:cNvSpPr>
            <p:nvPr/>
          </p:nvSpPr>
          <p:spPr bwMode="auto">
            <a:xfrm>
              <a:off x="1817257" y="3430688"/>
              <a:ext cx="998538" cy="606425"/>
            </a:xfrm>
            <a:custGeom>
              <a:avLst/>
              <a:gdLst>
                <a:gd name="T0" fmla="*/ 0 w 266"/>
                <a:gd name="T1" fmla="*/ 6 h 161"/>
                <a:gd name="T2" fmla="*/ 12 w 266"/>
                <a:gd name="T3" fmla="*/ 7 h 161"/>
                <a:gd name="T4" fmla="*/ 19 w 266"/>
                <a:gd name="T5" fmla="*/ 11 h 161"/>
                <a:gd name="T6" fmla="*/ 22 w 266"/>
                <a:gd name="T7" fmla="*/ 19 h 161"/>
                <a:gd name="T8" fmla="*/ 23 w 266"/>
                <a:gd name="T9" fmla="*/ 31 h 161"/>
                <a:gd name="T10" fmla="*/ 23 w 266"/>
                <a:gd name="T11" fmla="*/ 108 h 161"/>
                <a:gd name="T12" fmla="*/ 25 w 266"/>
                <a:gd name="T13" fmla="*/ 129 h 161"/>
                <a:gd name="T14" fmla="*/ 32 w 266"/>
                <a:gd name="T15" fmla="*/ 146 h 161"/>
                <a:gd name="T16" fmla="*/ 46 w 266"/>
                <a:gd name="T17" fmla="*/ 157 h 161"/>
                <a:gd name="T18" fmla="*/ 67 w 266"/>
                <a:gd name="T19" fmla="*/ 161 h 161"/>
                <a:gd name="T20" fmla="*/ 97 w 266"/>
                <a:gd name="T21" fmla="*/ 153 h 161"/>
                <a:gd name="T22" fmla="*/ 123 w 266"/>
                <a:gd name="T23" fmla="*/ 134 h 161"/>
                <a:gd name="T24" fmla="*/ 137 w 266"/>
                <a:gd name="T25" fmla="*/ 155 h 161"/>
                <a:gd name="T26" fmla="*/ 162 w 266"/>
                <a:gd name="T27" fmla="*/ 161 h 161"/>
                <a:gd name="T28" fmla="*/ 189 w 266"/>
                <a:gd name="T29" fmla="*/ 155 h 161"/>
                <a:gd name="T30" fmla="*/ 212 w 266"/>
                <a:gd name="T31" fmla="*/ 138 h 161"/>
                <a:gd name="T32" fmla="*/ 211 w 266"/>
                <a:gd name="T33" fmla="*/ 144 h 161"/>
                <a:gd name="T34" fmla="*/ 211 w 266"/>
                <a:gd name="T35" fmla="*/ 151 h 161"/>
                <a:gd name="T36" fmla="*/ 212 w 266"/>
                <a:gd name="T37" fmla="*/ 158 h 161"/>
                <a:gd name="T38" fmla="*/ 216 w 266"/>
                <a:gd name="T39" fmla="*/ 161 h 161"/>
                <a:gd name="T40" fmla="*/ 224 w 266"/>
                <a:gd name="T41" fmla="*/ 159 h 161"/>
                <a:gd name="T42" fmla="*/ 240 w 266"/>
                <a:gd name="T43" fmla="*/ 154 h 161"/>
                <a:gd name="T44" fmla="*/ 257 w 266"/>
                <a:gd name="T45" fmla="*/ 149 h 161"/>
                <a:gd name="T46" fmla="*/ 266 w 266"/>
                <a:gd name="T47" fmla="*/ 145 h 161"/>
                <a:gd name="T48" fmla="*/ 266 w 266"/>
                <a:gd name="T49" fmla="*/ 140 h 161"/>
                <a:gd name="T50" fmla="*/ 259 w 266"/>
                <a:gd name="T51" fmla="*/ 141 h 161"/>
                <a:gd name="T52" fmla="*/ 251 w 266"/>
                <a:gd name="T53" fmla="*/ 142 h 161"/>
                <a:gd name="T54" fmla="*/ 246 w 266"/>
                <a:gd name="T55" fmla="*/ 140 h 161"/>
                <a:gd name="T56" fmla="*/ 243 w 266"/>
                <a:gd name="T57" fmla="*/ 135 h 161"/>
                <a:gd name="T58" fmla="*/ 242 w 266"/>
                <a:gd name="T59" fmla="*/ 130 h 161"/>
                <a:gd name="T60" fmla="*/ 242 w 266"/>
                <a:gd name="T61" fmla="*/ 124 h 161"/>
                <a:gd name="T62" fmla="*/ 242 w 266"/>
                <a:gd name="T63" fmla="*/ 31 h 161"/>
                <a:gd name="T64" fmla="*/ 243 w 266"/>
                <a:gd name="T65" fmla="*/ 19 h 161"/>
                <a:gd name="T66" fmla="*/ 246 w 266"/>
                <a:gd name="T67" fmla="*/ 12 h 161"/>
                <a:gd name="T68" fmla="*/ 252 w 266"/>
                <a:gd name="T69" fmla="*/ 7 h 161"/>
                <a:gd name="T70" fmla="*/ 264 w 266"/>
                <a:gd name="T71" fmla="*/ 6 h 161"/>
                <a:gd name="T72" fmla="*/ 264 w 266"/>
                <a:gd name="T73" fmla="*/ 0 h 161"/>
                <a:gd name="T74" fmla="*/ 212 w 266"/>
                <a:gd name="T75" fmla="*/ 0 h 161"/>
                <a:gd name="T76" fmla="*/ 212 w 266"/>
                <a:gd name="T77" fmla="*/ 127 h 161"/>
                <a:gd name="T78" fmla="*/ 204 w 266"/>
                <a:gd name="T79" fmla="*/ 133 h 161"/>
                <a:gd name="T80" fmla="*/ 195 w 266"/>
                <a:gd name="T81" fmla="*/ 137 h 161"/>
                <a:gd name="T82" fmla="*/ 184 w 266"/>
                <a:gd name="T83" fmla="*/ 141 h 161"/>
                <a:gd name="T84" fmla="*/ 175 w 266"/>
                <a:gd name="T85" fmla="*/ 142 h 161"/>
                <a:gd name="T86" fmla="*/ 154 w 266"/>
                <a:gd name="T87" fmla="*/ 132 h 161"/>
                <a:gd name="T88" fmla="*/ 148 w 266"/>
                <a:gd name="T89" fmla="*/ 109 h 161"/>
                <a:gd name="T90" fmla="*/ 148 w 266"/>
                <a:gd name="T91" fmla="*/ 1 h 161"/>
                <a:gd name="T92" fmla="*/ 117 w 266"/>
                <a:gd name="T93" fmla="*/ 1 h 161"/>
                <a:gd name="T94" fmla="*/ 117 w 266"/>
                <a:gd name="T95" fmla="*/ 127 h 161"/>
                <a:gd name="T96" fmla="*/ 110 w 266"/>
                <a:gd name="T97" fmla="*/ 133 h 161"/>
                <a:gd name="T98" fmla="*/ 100 w 266"/>
                <a:gd name="T99" fmla="*/ 137 h 161"/>
                <a:gd name="T100" fmla="*/ 90 w 266"/>
                <a:gd name="T101" fmla="*/ 141 h 161"/>
                <a:gd name="T102" fmla="*/ 81 w 266"/>
                <a:gd name="T103" fmla="*/ 142 h 161"/>
                <a:gd name="T104" fmla="*/ 59 w 266"/>
                <a:gd name="T105" fmla="*/ 132 h 161"/>
                <a:gd name="T106" fmla="*/ 54 w 266"/>
                <a:gd name="T107" fmla="*/ 109 h 161"/>
                <a:gd name="T108" fmla="*/ 54 w 266"/>
                <a:gd name="T109" fmla="*/ 31 h 161"/>
                <a:gd name="T110" fmla="*/ 54 w 266"/>
                <a:gd name="T111" fmla="*/ 19 h 161"/>
                <a:gd name="T112" fmla="*/ 57 w 266"/>
                <a:gd name="T113" fmla="*/ 12 h 161"/>
                <a:gd name="T114" fmla="*/ 64 w 266"/>
                <a:gd name="T115" fmla="*/ 7 h 161"/>
                <a:gd name="T116" fmla="*/ 76 w 266"/>
                <a:gd name="T117" fmla="*/ 6 h 161"/>
                <a:gd name="T118" fmla="*/ 76 w 266"/>
                <a:gd name="T119" fmla="*/ 0 h 161"/>
                <a:gd name="T120" fmla="*/ 0 w 266"/>
                <a:gd name="T121" fmla="*/ 0 h 161"/>
                <a:gd name="T122" fmla="*/ 0 w 266"/>
                <a:gd name="T123" fmla="*/ 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 h="161">
                  <a:moveTo>
                    <a:pt x="0" y="6"/>
                  </a:moveTo>
                  <a:cubicBezTo>
                    <a:pt x="5" y="6"/>
                    <a:pt x="9" y="7"/>
                    <a:pt x="12" y="7"/>
                  </a:cubicBezTo>
                  <a:cubicBezTo>
                    <a:pt x="15" y="8"/>
                    <a:pt x="17" y="9"/>
                    <a:pt x="19" y="11"/>
                  </a:cubicBezTo>
                  <a:cubicBezTo>
                    <a:pt x="21" y="13"/>
                    <a:pt x="22" y="16"/>
                    <a:pt x="22" y="19"/>
                  </a:cubicBezTo>
                  <a:cubicBezTo>
                    <a:pt x="23" y="22"/>
                    <a:pt x="23" y="26"/>
                    <a:pt x="23" y="31"/>
                  </a:cubicBezTo>
                  <a:cubicBezTo>
                    <a:pt x="23" y="108"/>
                    <a:pt x="23" y="108"/>
                    <a:pt x="23" y="108"/>
                  </a:cubicBezTo>
                  <a:cubicBezTo>
                    <a:pt x="23" y="115"/>
                    <a:pt x="24" y="122"/>
                    <a:pt x="25" y="129"/>
                  </a:cubicBezTo>
                  <a:cubicBezTo>
                    <a:pt x="27" y="135"/>
                    <a:pt x="29" y="141"/>
                    <a:pt x="32" y="146"/>
                  </a:cubicBezTo>
                  <a:cubicBezTo>
                    <a:pt x="36" y="151"/>
                    <a:pt x="41" y="155"/>
                    <a:pt x="46" y="157"/>
                  </a:cubicBezTo>
                  <a:cubicBezTo>
                    <a:pt x="52" y="160"/>
                    <a:pt x="58" y="161"/>
                    <a:pt x="67" y="161"/>
                  </a:cubicBezTo>
                  <a:cubicBezTo>
                    <a:pt x="78" y="161"/>
                    <a:pt x="88" y="159"/>
                    <a:pt x="97" y="153"/>
                  </a:cubicBezTo>
                  <a:cubicBezTo>
                    <a:pt x="106" y="148"/>
                    <a:pt x="115" y="141"/>
                    <a:pt x="123" y="134"/>
                  </a:cubicBezTo>
                  <a:cubicBezTo>
                    <a:pt x="126" y="144"/>
                    <a:pt x="131" y="150"/>
                    <a:pt x="137" y="155"/>
                  </a:cubicBezTo>
                  <a:cubicBezTo>
                    <a:pt x="144" y="159"/>
                    <a:pt x="152" y="161"/>
                    <a:pt x="162" y="161"/>
                  </a:cubicBezTo>
                  <a:cubicBezTo>
                    <a:pt x="171" y="161"/>
                    <a:pt x="180" y="159"/>
                    <a:pt x="189" y="155"/>
                  </a:cubicBezTo>
                  <a:cubicBezTo>
                    <a:pt x="198" y="150"/>
                    <a:pt x="205" y="145"/>
                    <a:pt x="212" y="138"/>
                  </a:cubicBezTo>
                  <a:cubicBezTo>
                    <a:pt x="212" y="139"/>
                    <a:pt x="211" y="141"/>
                    <a:pt x="211" y="144"/>
                  </a:cubicBezTo>
                  <a:cubicBezTo>
                    <a:pt x="211" y="146"/>
                    <a:pt x="211" y="149"/>
                    <a:pt x="211" y="151"/>
                  </a:cubicBezTo>
                  <a:cubicBezTo>
                    <a:pt x="211" y="154"/>
                    <a:pt x="212" y="156"/>
                    <a:pt x="212" y="158"/>
                  </a:cubicBezTo>
                  <a:cubicBezTo>
                    <a:pt x="213" y="160"/>
                    <a:pt x="214" y="161"/>
                    <a:pt x="216" y="161"/>
                  </a:cubicBezTo>
                  <a:cubicBezTo>
                    <a:pt x="216" y="161"/>
                    <a:pt x="219" y="161"/>
                    <a:pt x="224" y="159"/>
                  </a:cubicBezTo>
                  <a:cubicBezTo>
                    <a:pt x="240" y="154"/>
                    <a:pt x="240" y="154"/>
                    <a:pt x="240" y="154"/>
                  </a:cubicBezTo>
                  <a:cubicBezTo>
                    <a:pt x="246" y="152"/>
                    <a:pt x="252" y="150"/>
                    <a:pt x="257" y="149"/>
                  </a:cubicBezTo>
                  <a:cubicBezTo>
                    <a:pt x="262" y="147"/>
                    <a:pt x="265" y="146"/>
                    <a:pt x="266" y="145"/>
                  </a:cubicBezTo>
                  <a:cubicBezTo>
                    <a:pt x="266" y="140"/>
                    <a:pt x="266" y="140"/>
                    <a:pt x="266" y="140"/>
                  </a:cubicBezTo>
                  <a:cubicBezTo>
                    <a:pt x="264" y="141"/>
                    <a:pt x="261" y="141"/>
                    <a:pt x="259" y="141"/>
                  </a:cubicBezTo>
                  <a:cubicBezTo>
                    <a:pt x="256" y="141"/>
                    <a:pt x="254" y="142"/>
                    <a:pt x="251" y="142"/>
                  </a:cubicBezTo>
                  <a:cubicBezTo>
                    <a:pt x="249" y="142"/>
                    <a:pt x="247" y="141"/>
                    <a:pt x="246" y="140"/>
                  </a:cubicBezTo>
                  <a:cubicBezTo>
                    <a:pt x="245" y="139"/>
                    <a:pt x="244" y="137"/>
                    <a:pt x="243" y="135"/>
                  </a:cubicBezTo>
                  <a:cubicBezTo>
                    <a:pt x="243" y="133"/>
                    <a:pt x="242" y="132"/>
                    <a:pt x="242" y="130"/>
                  </a:cubicBezTo>
                  <a:cubicBezTo>
                    <a:pt x="242" y="124"/>
                    <a:pt x="242" y="124"/>
                    <a:pt x="242" y="124"/>
                  </a:cubicBezTo>
                  <a:cubicBezTo>
                    <a:pt x="242" y="31"/>
                    <a:pt x="242" y="31"/>
                    <a:pt x="242" y="31"/>
                  </a:cubicBezTo>
                  <a:cubicBezTo>
                    <a:pt x="242" y="26"/>
                    <a:pt x="242" y="22"/>
                    <a:pt x="243" y="19"/>
                  </a:cubicBezTo>
                  <a:cubicBezTo>
                    <a:pt x="243" y="16"/>
                    <a:pt x="244" y="14"/>
                    <a:pt x="246" y="12"/>
                  </a:cubicBezTo>
                  <a:cubicBezTo>
                    <a:pt x="247" y="10"/>
                    <a:pt x="250" y="8"/>
                    <a:pt x="252" y="7"/>
                  </a:cubicBezTo>
                  <a:cubicBezTo>
                    <a:pt x="255" y="7"/>
                    <a:pt x="259" y="6"/>
                    <a:pt x="264" y="6"/>
                  </a:cubicBezTo>
                  <a:cubicBezTo>
                    <a:pt x="264" y="0"/>
                    <a:pt x="264" y="0"/>
                    <a:pt x="264" y="0"/>
                  </a:cubicBezTo>
                  <a:cubicBezTo>
                    <a:pt x="212" y="0"/>
                    <a:pt x="212" y="0"/>
                    <a:pt x="212" y="0"/>
                  </a:cubicBezTo>
                  <a:cubicBezTo>
                    <a:pt x="212" y="127"/>
                    <a:pt x="212" y="127"/>
                    <a:pt x="212" y="127"/>
                  </a:cubicBezTo>
                  <a:cubicBezTo>
                    <a:pt x="210" y="129"/>
                    <a:pt x="207" y="131"/>
                    <a:pt x="204" y="133"/>
                  </a:cubicBezTo>
                  <a:cubicBezTo>
                    <a:pt x="201" y="134"/>
                    <a:pt x="198" y="136"/>
                    <a:pt x="195" y="137"/>
                  </a:cubicBezTo>
                  <a:cubicBezTo>
                    <a:pt x="191" y="139"/>
                    <a:pt x="188" y="140"/>
                    <a:pt x="184" y="141"/>
                  </a:cubicBezTo>
                  <a:cubicBezTo>
                    <a:pt x="181" y="141"/>
                    <a:pt x="178" y="142"/>
                    <a:pt x="175" y="142"/>
                  </a:cubicBezTo>
                  <a:cubicBezTo>
                    <a:pt x="165" y="142"/>
                    <a:pt x="158" y="138"/>
                    <a:pt x="154" y="132"/>
                  </a:cubicBezTo>
                  <a:cubicBezTo>
                    <a:pt x="150" y="126"/>
                    <a:pt x="148" y="118"/>
                    <a:pt x="148" y="109"/>
                  </a:cubicBezTo>
                  <a:cubicBezTo>
                    <a:pt x="148" y="1"/>
                    <a:pt x="148" y="1"/>
                    <a:pt x="148" y="1"/>
                  </a:cubicBezTo>
                  <a:cubicBezTo>
                    <a:pt x="117" y="1"/>
                    <a:pt x="117" y="1"/>
                    <a:pt x="117" y="1"/>
                  </a:cubicBezTo>
                  <a:cubicBezTo>
                    <a:pt x="117" y="127"/>
                    <a:pt x="117" y="127"/>
                    <a:pt x="117" y="127"/>
                  </a:cubicBezTo>
                  <a:cubicBezTo>
                    <a:pt x="115" y="129"/>
                    <a:pt x="113" y="131"/>
                    <a:pt x="110" y="133"/>
                  </a:cubicBezTo>
                  <a:cubicBezTo>
                    <a:pt x="107" y="134"/>
                    <a:pt x="104" y="136"/>
                    <a:pt x="100" y="137"/>
                  </a:cubicBezTo>
                  <a:cubicBezTo>
                    <a:pt x="97" y="139"/>
                    <a:pt x="94" y="140"/>
                    <a:pt x="90" y="141"/>
                  </a:cubicBezTo>
                  <a:cubicBezTo>
                    <a:pt x="87" y="141"/>
                    <a:pt x="84" y="142"/>
                    <a:pt x="81" y="142"/>
                  </a:cubicBezTo>
                  <a:cubicBezTo>
                    <a:pt x="70" y="142"/>
                    <a:pt x="63" y="138"/>
                    <a:pt x="59" y="132"/>
                  </a:cubicBezTo>
                  <a:cubicBezTo>
                    <a:pt x="56" y="126"/>
                    <a:pt x="54" y="118"/>
                    <a:pt x="54" y="109"/>
                  </a:cubicBezTo>
                  <a:cubicBezTo>
                    <a:pt x="54" y="31"/>
                    <a:pt x="54" y="31"/>
                    <a:pt x="54" y="31"/>
                  </a:cubicBezTo>
                  <a:cubicBezTo>
                    <a:pt x="54" y="26"/>
                    <a:pt x="54" y="22"/>
                    <a:pt x="54" y="19"/>
                  </a:cubicBezTo>
                  <a:cubicBezTo>
                    <a:pt x="55" y="16"/>
                    <a:pt x="56" y="14"/>
                    <a:pt x="57" y="12"/>
                  </a:cubicBezTo>
                  <a:cubicBezTo>
                    <a:pt x="59" y="10"/>
                    <a:pt x="61" y="8"/>
                    <a:pt x="64" y="7"/>
                  </a:cubicBezTo>
                  <a:cubicBezTo>
                    <a:pt x="67" y="7"/>
                    <a:pt x="71" y="6"/>
                    <a:pt x="76" y="6"/>
                  </a:cubicBezTo>
                  <a:cubicBezTo>
                    <a:pt x="76" y="0"/>
                    <a:pt x="76" y="0"/>
                    <a:pt x="76" y="0"/>
                  </a:cubicBezTo>
                  <a:cubicBezTo>
                    <a:pt x="0" y="0"/>
                    <a:pt x="0" y="0"/>
                    <a:pt x="0" y="0"/>
                  </a:cubicBezTo>
                  <a:lnTo>
                    <a:pt x="0" y="6"/>
                  </a:ln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9" name="Freeform 8"/>
            <p:cNvSpPr>
              <a:spLocks noEditPoints="1"/>
            </p:cNvSpPr>
            <p:nvPr/>
          </p:nvSpPr>
          <p:spPr bwMode="auto">
            <a:xfrm>
              <a:off x="3158695" y="4686402"/>
              <a:ext cx="641350" cy="604838"/>
            </a:xfrm>
            <a:custGeom>
              <a:avLst/>
              <a:gdLst>
                <a:gd name="T0" fmla="*/ 53 w 171"/>
                <a:gd name="T1" fmla="*/ 81 h 161"/>
                <a:gd name="T2" fmla="*/ 53 w 171"/>
                <a:gd name="T3" fmla="*/ 0 h 161"/>
                <a:gd name="T4" fmla="*/ 0 w 171"/>
                <a:gd name="T5" fmla="*/ 0 h 161"/>
                <a:gd name="T6" fmla="*/ 0 w 171"/>
                <a:gd name="T7" fmla="*/ 6 h 161"/>
                <a:gd name="T8" fmla="*/ 12 w 171"/>
                <a:gd name="T9" fmla="*/ 7 h 161"/>
                <a:gd name="T10" fmla="*/ 19 w 171"/>
                <a:gd name="T11" fmla="*/ 11 h 161"/>
                <a:gd name="T12" fmla="*/ 22 w 171"/>
                <a:gd name="T13" fmla="*/ 19 h 161"/>
                <a:gd name="T14" fmla="*/ 23 w 171"/>
                <a:gd name="T15" fmla="*/ 30 h 161"/>
                <a:gd name="T16" fmla="*/ 23 w 171"/>
                <a:gd name="T17" fmla="*/ 81 h 161"/>
                <a:gd name="T18" fmla="*/ 23 w 171"/>
                <a:gd name="T19" fmla="*/ 86 h 161"/>
                <a:gd name="T20" fmla="*/ 22 w 171"/>
                <a:gd name="T21" fmla="*/ 103 h 161"/>
                <a:gd name="T22" fmla="*/ 23 w 171"/>
                <a:gd name="T23" fmla="*/ 120 h 161"/>
                <a:gd name="T24" fmla="*/ 27 w 171"/>
                <a:gd name="T25" fmla="*/ 136 h 161"/>
                <a:gd name="T26" fmla="*/ 34 w 171"/>
                <a:gd name="T27" fmla="*/ 149 h 161"/>
                <a:gd name="T28" fmla="*/ 47 w 171"/>
                <a:gd name="T29" fmla="*/ 158 h 161"/>
                <a:gd name="T30" fmla="*/ 67 w 171"/>
                <a:gd name="T31" fmla="*/ 161 h 161"/>
                <a:gd name="T32" fmla="*/ 94 w 171"/>
                <a:gd name="T33" fmla="*/ 155 h 161"/>
                <a:gd name="T34" fmla="*/ 117 w 171"/>
                <a:gd name="T35" fmla="*/ 139 h 161"/>
                <a:gd name="T36" fmla="*/ 117 w 171"/>
                <a:gd name="T37" fmla="*/ 145 h 161"/>
                <a:gd name="T38" fmla="*/ 116 w 171"/>
                <a:gd name="T39" fmla="*/ 152 h 161"/>
                <a:gd name="T40" fmla="*/ 118 w 171"/>
                <a:gd name="T41" fmla="*/ 158 h 161"/>
                <a:gd name="T42" fmla="*/ 121 w 171"/>
                <a:gd name="T43" fmla="*/ 161 h 161"/>
                <a:gd name="T44" fmla="*/ 130 w 171"/>
                <a:gd name="T45" fmla="*/ 159 h 161"/>
                <a:gd name="T46" fmla="*/ 146 w 171"/>
                <a:gd name="T47" fmla="*/ 154 h 161"/>
                <a:gd name="T48" fmla="*/ 162 w 171"/>
                <a:gd name="T49" fmla="*/ 149 h 161"/>
                <a:gd name="T50" fmla="*/ 171 w 171"/>
                <a:gd name="T51" fmla="*/ 145 h 161"/>
                <a:gd name="T52" fmla="*/ 171 w 171"/>
                <a:gd name="T53" fmla="*/ 140 h 161"/>
                <a:gd name="T54" fmla="*/ 164 w 171"/>
                <a:gd name="T55" fmla="*/ 141 h 161"/>
                <a:gd name="T56" fmla="*/ 157 w 171"/>
                <a:gd name="T57" fmla="*/ 141 h 161"/>
                <a:gd name="T58" fmla="*/ 151 w 171"/>
                <a:gd name="T59" fmla="*/ 140 h 161"/>
                <a:gd name="T60" fmla="*/ 148 w 171"/>
                <a:gd name="T61" fmla="*/ 135 h 161"/>
                <a:gd name="T62" fmla="*/ 147 w 171"/>
                <a:gd name="T63" fmla="*/ 129 h 161"/>
                <a:gd name="T64" fmla="*/ 147 w 171"/>
                <a:gd name="T65" fmla="*/ 123 h 161"/>
                <a:gd name="T66" fmla="*/ 147 w 171"/>
                <a:gd name="T67" fmla="*/ 86 h 161"/>
                <a:gd name="T68" fmla="*/ 147 w 171"/>
                <a:gd name="T69" fmla="*/ 81 h 161"/>
                <a:gd name="T70" fmla="*/ 147 w 171"/>
                <a:gd name="T71" fmla="*/ 0 h 161"/>
                <a:gd name="T72" fmla="*/ 94 w 171"/>
                <a:gd name="T73" fmla="*/ 0 h 161"/>
                <a:gd name="T74" fmla="*/ 94 w 171"/>
                <a:gd name="T75" fmla="*/ 6 h 161"/>
                <a:gd name="T76" fmla="*/ 106 w 171"/>
                <a:gd name="T77" fmla="*/ 7 h 161"/>
                <a:gd name="T78" fmla="*/ 113 w 171"/>
                <a:gd name="T79" fmla="*/ 11 h 161"/>
                <a:gd name="T80" fmla="*/ 116 w 171"/>
                <a:gd name="T81" fmla="*/ 19 h 161"/>
                <a:gd name="T82" fmla="*/ 117 w 171"/>
                <a:gd name="T83" fmla="*/ 30 h 161"/>
                <a:gd name="T84" fmla="*/ 117 w 171"/>
                <a:gd name="T85" fmla="*/ 81 h 161"/>
                <a:gd name="T86" fmla="*/ 53 w 171"/>
                <a:gd name="T87" fmla="*/ 81 h 161"/>
                <a:gd name="T88" fmla="*/ 117 w 171"/>
                <a:gd name="T89" fmla="*/ 127 h 161"/>
                <a:gd name="T90" fmla="*/ 110 w 171"/>
                <a:gd name="T91" fmla="*/ 133 h 161"/>
                <a:gd name="T92" fmla="*/ 100 w 171"/>
                <a:gd name="T93" fmla="*/ 137 h 161"/>
                <a:gd name="T94" fmla="*/ 90 w 171"/>
                <a:gd name="T95" fmla="*/ 140 h 161"/>
                <a:gd name="T96" fmla="*/ 81 w 171"/>
                <a:gd name="T97" fmla="*/ 141 h 161"/>
                <a:gd name="T98" fmla="*/ 67 w 171"/>
                <a:gd name="T99" fmla="*/ 139 h 161"/>
                <a:gd name="T100" fmla="*/ 59 w 171"/>
                <a:gd name="T101" fmla="*/ 132 h 161"/>
                <a:gd name="T102" fmla="*/ 55 w 171"/>
                <a:gd name="T103" fmla="*/ 121 h 161"/>
                <a:gd name="T104" fmla="*/ 53 w 171"/>
                <a:gd name="T105" fmla="*/ 107 h 161"/>
                <a:gd name="T106" fmla="*/ 53 w 171"/>
                <a:gd name="T107" fmla="*/ 86 h 161"/>
                <a:gd name="T108" fmla="*/ 117 w 171"/>
                <a:gd name="T109" fmla="*/ 86 h 161"/>
                <a:gd name="T110" fmla="*/ 117 w 171"/>
                <a:gd name="T111" fmla="*/ 12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1" h="161">
                  <a:moveTo>
                    <a:pt x="53" y="81"/>
                  </a:moveTo>
                  <a:cubicBezTo>
                    <a:pt x="53" y="0"/>
                    <a:pt x="53" y="0"/>
                    <a:pt x="53" y="0"/>
                  </a:cubicBezTo>
                  <a:cubicBezTo>
                    <a:pt x="0" y="0"/>
                    <a:pt x="0" y="0"/>
                    <a:pt x="0" y="0"/>
                  </a:cubicBezTo>
                  <a:cubicBezTo>
                    <a:pt x="0" y="6"/>
                    <a:pt x="0" y="6"/>
                    <a:pt x="0" y="6"/>
                  </a:cubicBezTo>
                  <a:cubicBezTo>
                    <a:pt x="5" y="6"/>
                    <a:pt x="9" y="6"/>
                    <a:pt x="12" y="7"/>
                  </a:cubicBezTo>
                  <a:cubicBezTo>
                    <a:pt x="15" y="8"/>
                    <a:pt x="17" y="9"/>
                    <a:pt x="19" y="11"/>
                  </a:cubicBezTo>
                  <a:cubicBezTo>
                    <a:pt x="20" y="13"/>
                    <a:pt x="21" y="16"/>
                    <a:pt x="22" y="19"/>
                  </a:cubicBezTo>
                  <a:cubicBezTo>
                    <a:pt x="22" y="22"/>
                    <a:pt x="23" y="26"/>
                    <a:pt x="23" y="30"/>
                  </a:cubicBezTo>
                  <a:cubicBezTo>
                    <a:pt x="23" y="81"/>
                    <a:pt x="23" y="81"/>
                    <a:pt x="23" y="81"/>
                  </a:cubicBezTo>
                  <a:cubicBezTo>
                    <a:pt x="23" y="86"/>
                    <a:pt x="23" y="86"/>
                    <a:pt x="23" y="86"/>
                  </a:cubicBezTo>
                  <a:cubicBezTo>
                    <a:pt x="23" y="92"/>
                    <a:pt x="23" y="97"/>
                    <a:pt x="22" y="103"/>
                  </a:cubicBezTo>
                  <a:cubicBezTo>
                    <a:pt x="22" y="109"/>
                    <a:pt x="23" y="115"/>
                    <a:pt x="23" y="120"/>
                  </a:cubicBezTo>
                  <a:cubicBezTo>
                    <a:pt x="24" y="126"/>
                    <a:pt x="25" y="131"/>
                    <a:pt x="27" y="136"/>
                  </a:cubicBezTo>
                  <a:cubicBezTo>
                    <a:pt x="28" y="141"/>
                    <a:pt x="31" y="145"/>
                    <a:pt x="34" y="149"/>
                  </a:cubicBezTo>
                  <a:cubicBezTo>
                    <a:pt x="37" y="153"/>
                    <a:pt x="41" y="156"/>
                    <a:pt x="47" y="158"/>
                  </a:cubicBezTo>
                  <a:cubicBezTo>
                    <a:pt x="52" y="160"/>
                    <a:pt x="59" y="161"/>
                    <a:pt x="67" y="161"/>
                  </a:cubicBezTo>
                  <a:cubicBezTo>
                    <a:pt x="76" y="161"/>
                    <a:pt x="85" y="159"/>
                    <a:pt x="94" y="155"/>
                  </a:cubicBezTo>
                  <a:cubicBezTo>
                    <a:pt x="103" y="150"/>
                    <a:pt x="110" y="145"/>
                    <a:pt x="117" y="139"/>
                  </a:cubicBezTo>
                  <a:cubicBezTo>
                    <a:pt x="117" y="140"/>
                    <a:pt x="117" y="142"/>
                    <a:pt x="117" y="145"/>
                  </a:cubicBezTo>
                  <a:cubicBezTo>
                    <a:pt x="116" y="147"/>
                    <a:pt x="116" y="149"/>
                    <a:pt x="116" y="152"/>
                  </a:cubicBezTo>
                  <a:cubicBezTo>
                    <a:pt x="116" y="154"/>
                    <a:pt x="117" y="156"/>
                    <a:pt x="118" y="158"/>
                  </a:cubicBezTo>
                  <a:cubicBezTo>
                    <a:pt x="118" y="160"/>
                    <a:pt x="119" y="161"/>
                    <a:pt x="121" y="161"/>
                  </a:cubicBezTo>
                  <a:cubicBezTo>
                    <a:pt x="122" y="161"/>
                    <a:pt x="125" y="160"/>
                    <a:pt x="130" y="159"/>
                  </a:cubicBezTo>
                  <a:cubicBezTo>
                    <a:pt x="146" y="154"/>
                    <a:pt x="146" y="154"/>
                    <a:pt x="146" y="154"/>
                  </a:cubicBezTo>
                  <a:cubicBezTo>
                    <a:pt x="152" y="152"/>
                    <a:pt x="157" y="150"/>
                    <a:pt x="162" y="149"/>
                  </a:cubicBezTo>
                  <a:cubicBezTo>
                    <a:pt x="167" y="147"/>
                    <a:pt x="170" y="146"/>
                    <a:pt x="171" y="145"/>
                  </a:cubicBezTo>
                  <a:cubicBezTo>
                    <a:pt x="171" y="140"/>
                    <a:pt x="171" y="140"/>
                    <a:pt x="171" y="140"/>
                  </a:cubicBezTo>
                  <a:cubicBezTo>
                    <a:pt x="169" y="140"/>
                    <a:pt x="166" y="141"/>
                    <a:pt x="164" y="141"/>
                  </a:cubicBezTo>
                  <a:cubicBezTo>
                    <a:pt x="162" y="141"/>
                    <a:pt x="159" y="141"/>
                    <a:pt x="157" y="141"/>
                  </a:cubicBezTo>
                  <a:cubicBezTo>
                    <a:pt x="154" y="141"/>
                    <a:pt x="152" y="141"/>
                    <a:pt x="151" y="140"/>
                  </a:cubicBezTo>
                  <a:cubicBezTo>
                    <a:pt x="150" y="138"/>
                    <a:pt x="149" y="137"/>
                    <a:pt x="148" y="135"/>
                  </a:cubicBezTo>
                  <a:cubicBezTo>
                    <a:pt x="148" y="133"/>
                    <a:pt x="148" y="131"/>
                    <a:pt x="147" y="129"/>
                  </a:cubicBezTo>
                  <a:cubicBezTo>
                    <a:pt x="147" y="123"/>
                    <a:pt x="147" y="123"/>
                    <a:pt x="147" y="123"/>
                  </a:cubicBezTo>
                  <a:cubicBezTo>
                    <a:pt x="147" y="86"/>
                    <a:pt x="147" y="86"/>
                    <a:pt x="147" y="86"/>
                  </a:cubicBezTo>
                  <a:cubicBezTo>
                    <a:pt x="147" y="81"/>
                    <a:pt x="147" y="81"/>
                    <a:pt x="147" y="81"/>
                  </a:cubicBezTo>
                  <a:cubicBezTo>
                    <a:pt x="147" y="0"/>
                    <a:pt x="147" y="0"/>
                    <a:pt x="147" y="0"/>
                  </a:cubicBezTo>
                  <a:cubicBezTo>
                    <a:pt x="94" y="0"/>
                    <a:pt x="94" y="0"/>
                    <a:pt x="94" y="0"/>
                  </a:cubicBezTo>
                  <a:cubicBezTo>
                    <a:pt x="94" y="6"/>
                    <a:pt x="94" y="6"/>
                    <a:pt x="94" y="6"/>
                  </a:cubicBezTo>
                  <a:cubicBezTo>
                    <a:pt x="99" y="6"/>
                    <a:pt x="103" y="6"/>
                    <a:pt x="106" y="7"/>
                  </a:cubicBezTo>
                  <a:cubicBezTo>
                    <a:pt x="109" y="8"/>
                    <a:pt x="111" y="9"/>
                    <a:pt x="113" y="11"/>
                  </a:cubicBezTo>
                  <a:cubicBezTo>
                    <a:pt x="114" y="13"/>
                    <a:pt x="115" y="16"/>
                    <a:pt x="116" y="19"/>
                  </a:cubicBezTo>
                  <a:cubicBezTo>
                    <a:pt x="117" y="22"/>
                    <a:pt x="117" y="26"/>
                    <a:pt x="117" y="30"/>
                  </a:cubicBezTo>
                  <a:cubicBezTo>
                    <a:pt x="117" y="81"/>
                    <a:pt x="117" y="81"/>
                    <a:pt x="117" y="81"/>
                  </a:cubicBezTo>
                  <a:lnTo>
                    <a:pt x="53" y="81"/>
                  </a:lnTo>
                  <a:close/>
                  <a:moveTo>
                    <a:pt x="117" y="127"/>
                  </a:moveTo>
                  <a:cubicBezTo>
                    <a:pt x="115" y="129"/>
                    <a:pt x="112" y="131"/>
                    <a:pt x="110" y="133"/>
                  </a:cubicBezTo>
                  <a:cubicBezTo>
                    <a:pt x="107" y="134"/>
                    <a:pt x="104" y="136"/>
                    <a:pt x="100" y="137"/>
                  </a:cubicBezTo>
                  <a:cubicBezTo>
                    <a:pt x="97" y="139"/>
                    <a:pt x="94" y="140"/>
                    <a:pt x="90" y="140"/>
                  </a:cubicBezTo>
                  <a:cubicBezTo>
                    <a:pt x="87" y="141"/>
                    <a:pt x="84" y="141"/>
                    <a:pt x="81" y="141"/>
                  </a:cubicBezTo>
                  <a:cubicBezTo>
                    <a:pt x="76" y="141"/>
                    <a:pt x="71" y="140"/>
                    <a:pt x="67" y="139"/>
                  </a:cubicBezTo>
                  <a:cubicBezTo>
                    <a:pt x="64" y="137"/>
                    <a:pt x="61" y="135"/>
                    <a:pt x="59" y="132"/>
                  </a:cubicBezTo>
                  <a:cubicBezTo>
                    <a:pt x="57" y="128"/>
                    <a:pt x="55" y="125"/>
                    <a:pt x="55" y="121"/>
                  </a:cubicBezTo>
                  <a:cubicBezTo>
                    <a:pt x="54" y="117"/>
                    <a:pt x="53" y="112"/>
                    <a:pt x="53" y="107"/>
                  </a:cubicBezTo>
                  <a:cubicBezTo>
                    <a:pt x="53" y="86"/>
                    <a:pt x="53" y="86"/>
                    <a:pt x="53" y="86"/>
                  </a:cubicBezTo>
                  <a:cubicBezTo>
                    <a:pt x="117" y="86"/>
                    <a:pt x="117" y="86"/>
                    <a:pt x="117" y="86"/>
                  </a:cubicBezTo>
                  <a:lnTo>
                    <a:pt x="117" y="127"/>
                  </a:ln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10" name="Freeform 9"/>
            <p:cNvSpPr>
              <a:spLocks noEditPoints="1"/>
            </p:cNvSpPr>
            <p:nvPr/>
          </p:nvSpPr>
          <p:spPr bwMode="auto">
            <a:xfrm>
              <a:off x="2103007" y="1003400"/>
              <a:ext cx="615950" cy="612775"/>
            </a:xfrm>
            <a:custGeom>
              <a:avLst/>
              <a:gdLst>
                <a:gd name="T0" fmla="*/ 140 w 164"/>
                <a:gd name="T1" fmla="*/ 23 h 163"/>
                <a:gd name="T2" fmla="*/ 114 w 164"/>
                <a:gd name="T3" fmla="*/ 6 h 163"/>
                <a:gd name="T4" fmla="*/ 82 w 164"/>
                <a:gd name="T5" fmla="*/ 0 h 163"/>
                <a:gd name="T6" fmla="*/ 49 w 164"/>
                <a:gd name="T7" fmla="*/ 6 h 163"/>
                <a:gd name="T8" fmla="*/ 23 w 164"/>
                <a:gd name="T9" fmla="*/ 23 h 163"/>
                <a:gd name="T10" fmla="*/ 6 w 164"/>
                <a:gd name="T11" fmla="*/ 49 h 163"/>
                <a:gd name="T12" fmla="*/ 0 w 164"/>
                <a:gd name="T13" fmla="*/ 82 h 163"/>
                <a:gd name="T14" fmla="*/ 6 w 164"/>
                <a:gd name="T15" fmla="*/ 114 h 163"/>
                <a:gd name="T16" fmla="*/ 24 w 164"/>
                <a:gd name="T17" fmla="*/ 140 h 163"/>
                <a:gd name="T18" fmla="*/ 49 w 164"/>
                <a:gd name="T19" fmla="*/ 157 h 163"/>
                <a:gd name="T20" fmla="*/ 82 w 164"/>
                <a:gd name="T21" fmla="*/ 163 h 163"/>
                <a:gd name="T22" fmla="*/ 114 w 164"/>
                <a:gd name="T23" fmla="*/ 157 h 163"/>
                <a:gd name="T24" fmla="*/ 140 w 164"/>
                <a:gd name="T25" fmla="*/ 140 h 163"/>
                <a:gd name="T26" fmla="*/ 157 w 164"/>
                <a:gd name="T27" fmla="*/ 114 h 163"/>
                <a:gd name="T28" fmla="*/ 164 w 164"/>
                <a:gd name="T29" fmla="*/ 82 h 163"/>
                <a:gd name="T30" fmla="*/ 157 w 164"/>
                <a:gd name="T31" fmla="*/ 49 h 163"/>
                <a:gd name="T32" fmla="*/ 140 w 164"/>
                <a:gd name="T33" fmla="*/ 23 h 163"/>
                <a:gd name="T34" fmla="*/ 125 w 164"/>
                <a:gd name="T35" fmla="*/ 82 h 163"/>
                <a:gd name="T36" fmla="*/ 123 w 164"/>
                <a:gd name="T37" fmla="*/ 107 h 163"/>
                <a:gd name="T38" fmla="*/ 117 w 164"/>
                <a:gd name="T39" fmla="*/ 132 h 163"/>
                <a:gd name="T40" fmla="*/ 104 w 164"/>
                <a:gd name="T41" fmla="*/ 150 h 163"/>
                <a:gd name="T42" fmla="*/ 82 w 164"/>
                <a:gd name="T43" fmla="*/ 157 h 163"/>
                <a:gd name="T44" fmla="*/ 59 w 164"/>
                <a:gd name="T45" fmla="*/ 150 h 163"/>
                <a:gd name="T46" fmla="*/ 46 w 164"/>
                <a:gd name="T47" fmla="*/ 132 h 163"/>
                <a:gd name="T48" fmla="*/ 40 w 164"/>
                <a:gd name="T49" fmla="*/ 107 h 163"/>
                <a:gd name="T50" fmla="*/ 38 w 164"/>
                <a:gd name="T51" fmla="*/ 82 h 163"/>
                <a:gd name="T52" fmla="*/ 40 w 164"/>
                <a:gd name="T53" fmla="*/ 56 h 163"/>
                <a:gd name="T54" fmla="*/ 46 w 164"/>
                <a:gd name="T55" fmla="*/ 32 h 163"/>
                <a:gd name="T56" fmla="*/ 59 w 164"/>
                <a:gd name="T57" fmla="*/ 14 h 163"/>
                <a:gd name="T58" fmla="*/ 82 w 164"/>
                <a:gd name="T59" fmla="*/ 7 h 163"/>
                <a:gd name="T60" fmla="*/ 104 w 164"/>
                <a:gd name="T61" fmla="*/ 14 h 163"/>
                <a:gd name="T62" fmla="*/ 117 w 164"/>
                <a:gd name="T63" fmla="*/ 32 h 163"/>
                <a:gd name="T64" fmla="*/ 123 w 164"/>
                <a:gd name="T65" fmla="*/ 56 h 163"/>
                <a:gd name="T66" fmla="*/ 125 w 164"/>
                <a:gd name="T67"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4" h="163">
                  <a:moveTo>
                    <a:pt x="140" y="23"/>
                  </a:moveTo>
                  <a:cubicBezTo>
                    <a:pt x="133" y="16"/>
                    <a:pt x="124" y="10"/>
                    <a:pt x="114" y="6"/>
                  </a:cubicBezTo>
                  <a:cubicBezTo>
                    <a:pt x="104" y="2"/>
                    <a:pt x="93" y="0"/>
                    <a:pt x="82" y="0"/>
                  </a:cubicBezTo>
                  <a:cubicBezTo>
                    <a:pt x="70" y="0"/>
                    <a:pt x="59" y="2"/>
                    <a:pt x="49" y="6"/>
                  </a:cubicBezTo>
                  <a:cubicBezTo>
                    <a:pt x="39" y="10"/>
                    <a:pt x="30" y="16"/>
                    <a:pt x="23" y="23"/>
                  </a:cubicBezTo>
                  <a:cubicBezTo>
                    <a:pt x="16" y="31"/>
                    <a:pt x="10" y="39"/>
                    <a:pt x="6" y="49"/>
                  </a:cubicBezTo>
                  <a:cubicBezTo>
                    <a:pt x="2" y="59"/>
                    <a:pt x="0" y="70"/>
                    <a:pt x="0" y="82"/>
                  </a:cubicBezTo>
                  <a:cubicBezTo>
                    <a:pt x="0" y="93"/>
                    <a:pt x="2" y="104"/>
                    <a:pt x="6" y="114"/>
                  </a:cubicBezTo>
                  <a:cubicBezTo>
                    <a:pt x="10" y="124"/>
                    <a:pt x="16" y="133"/>
                    <a:pt x="24" y="140"/>
                  </a:cubicBezTo>
                  <a:cubicBezTo>
                    <a:pt x="31" y="147"/>
                    <a:pt x="39" y="153"/>
                    <a:pt x="49" y="157"/>
                  </a:cubicBezTo>
                  <a:cubicBezTo>
                    <a:pt x="59" y="161"/>
                    <a:pt x="70" y="163"/>
                    <a:pt x="82" y="163"/>
                  </a:cubicBezTo>
                  <a:cubicBezTo>
                    <a:pt x="93" y="163"/>
                    <a:pt x="104" y="161"/>
                    <a:pt x="114" y="157"/>
                  </a:cubicBezTo>
                  <a:cubicBezTo>
                    <a:pt x="124" y="153"/>
                    <a:pt x="133" y="147"/>
                    <a:pt x="140" y="140"/>
                  </a:cubicBezTo>
                  <a:cubicBezTo>
                    <a:pt x="147" y="133"/>
                    <a:pt x="153" y="124"/>
                    <a:pt x="157" y="114"/>
                  </a:cubicBezTo>
                  <a:cubicBezTo>
                    <a:pt x="161" y="104"/>
                    <a:pt x="164" y="93"/>
                    <a:pt x="164" y="82"/>
                  </a:cubicBezTo>
                  <a:cubicBezTo>
                    <a:pt x="164" y="70"/>
                    <a:pt x="161" y="59"/>
                    <a:pt x="157" y="49"/>
                  </a:cubicBezTo>
                  <a:cubicBezTo>
                    <a:pt x="153" y="39"/>
                    <a:pt x="147" y="31"/>
                    <a:pt x="140" y="23"/>
                  </a:cubicBezTo>
                  <a:moveTo>
                    <a:pt x="125" y="82"/>
                  </a:moveTo>
                  <a:cubicBezTo>
                    <a:pt x="125" y="90"/>
                    <a:pt x="124" y="99"/>
                    <a:pt x="123" y="107"/>
                  </a:cubicBezTo>
                  <a:cubicBezTo>
                    <a:pt x="122" y="116"/>
                    <a:pt x="120" y="124"/>
                    <a:pt x="117" y="132"/>
                  </a:cubicBezTo>
                  <a:cubicBezTo>
                    <a:pt x="114" y="139"/>
                    <a:pt x="110" y="145"/>
                    <a:pt x="104" y="150"/>
                  </a:cubicBezTo>
                  <a:cubicBezTo>
                    <a:pt x="98" y="154"/>
                    <a:pt x="91" y="157"/>
                    <a:pt x="82" y="157"/>
                  </a:cubicBezTo>
                  <a:cubicBezTo>
                    <a:pt x="72" y="157"/>
                    <a:pt x="65" y="154"/>
                    <a:pt x="59" y="150"/>
                  </a:cubicBezTo>
                  <a:cubicBezTo>
                    <a:pt x="53" y="145"/>
                    <a:pt x="49" y="139"/>
                    <a:pt x="46" y="132"/>
                  </a:cubicBezTo>
                  <a:cubicBezTo>
                    <a:pt x="43" y="124"/>
                    <a:pt x="41" y="116"/>
                    <a:pt x="40" y="107"/>
                  </a:cubicBezTo>
                  <a:cubicBezTo>
                    <a:pt x="39" y="99"/>
                    <a:pt x="38" y="90"/>
                    <a:pt x="38" y="82"/>
                  </a:cubicBezTo>
                  <a:cubicBezTo>
                    <a:pt x="38" y="73"/>
                    <a:pt x="39" y="65"/>
                    <a:pt x="40" y="56"/>
                  </a:cubicBezTo>
                  <a:cubicBezTo>
                    <a:pt x="41" y="47"/>
                    <a:pt x="43" y="39"/>
                    <a:pt x="46" y="32"/>
                  </a:cubicBezTo>
                  <a:cubicBezTo>
                    <a:pt x="49" y="24"/>
                    <a:pt x="54" y="18"/>
                    <a:pt x="59" y="14"/>
                  </a:cubicBezTo>
                  <a:cubicBezTo>
                    <a:pt x="65" y="9"/>
                    <a:pt x="73" y="7"/>
                    <a:pt x="82" y="7"/>
                  </a:cubicBezTo>
                  <a:cubicBezTo>
                    <a:pt x="91" y="7"/>
                    <a:pt x="99" y="9"/>
                    <a:pt x="104" y="14"/>
                  </a:cubicBezTo>
                  <a:cubicBezTo>
                    <a:pt x="110" y="18"/>
                    <a:pt x="114" y="24"/>
                    <a:pt x="117" y="32"/>
                  </a:cubicBezTo>
                  <a:cubicBezTo>
                    <a:pt x="121" y="39"/>
                    <a:pt x="122" y="47"/>
                    <a:pt x="123" y="56"/>
                  </a:cubicBezTo>
                  <a:cubicBezTo>
                    <a:pt x="124" y="65"/>
                    <a:pt x="125" y="73"/>
                    <a:pt x="125" y="82"/>
                  </a:cubicBez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11" name="Freeform 10"/>
            <p:cNvSpPr>
              <a:spLocks/>
            </p:cNvSpPr>
            <p:nvPr/>
          </p:nvSpPr>
          <p:spPr bwMode="auto">
            <a:xfrm>
              <a:off x="2336369" y="4908652"/>
              <a:ext cx="146050" cy="146050"/>
            </a:xfrm>
            <a:custGeom>
              <a:avLst/>
              <a:gdLst>
                <a:gd name="T0" fmla="*/ 20 w 39"/>
                <a:gd name="T1" fmla="*/ 39 h 39"/>
                <a:gd name="T2" fmla="*/ 34 w 39"/>
                <a:gd name="T3" fmla="*/ 33 h 39"/>
                <a:gd name="T4" fmla="*/ 39 w 39"/>
                <a:gd name="T5" fmla="*/ 19 h 39"/>
                <a:gd name="T6" fmla="*/ 39 w 39"/>
                <a:gd name="T7" fmla="*/ 19 h 39"/>
                <a:gd name="T8" fmla="*/ 33 w 39"/>
                <a:gd name="T9" fmla="*/ 6 h 39"/>
                <a:gd name="T10" fmla="*/ 20 w 39"/>
                <a:gd name="T11" fmla="*/ 0 h 39"/>
                <a:gd name="T12" fmla="*/ 6 w 39"/>
                <a:gd name="T13" fmla="*/ 6 h 39"/>
                <a:gd name="T14" fmla="*/ 0 w 39"/>
                <a:gd name="T15" fmla="*/ 19 h 39"/>
                <a:gd name="T16" fmla="*/ 6 w 39"/>
                <a:gd name="T17" fmla="*/ 33 h 39"/>
                <a:gd name="T18" fmla="*/ 20 w 39"/>
                <a:gd name="T1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20" y="39"/>
                  </a:moveTo>
                  <a:cubicBezTo>
                    <a:pt x="25" y="39"/>
                    <a:pt x="30" y="37"/>
                    <a:pt x="34" y="33"/>
                  </a:cubicBezTo>
                  <a:cubicBezTo>
                    <a:pt x="37" y="29"/>
                    <a:pt x="39" y="25"/>
                    <a:pt x="39" y="19"/>
                  </a:cubicBezTo>
                  <a:cubicBezTo>
                    <a:pt x="39" y="19"/>
                    <a:pt x="39" y="19"/>
                    <a:pt x="39" y="19"/>
                  </a:cubicBezTo>
                  <a:cubicBezTo>
                    <a:pt x="39" y="14"/>
                    <a:pt x="37" y="9"/>
                    <a:pt x="33" y="6"/>
                  </a:cubicBezTo>
                  <a:cubicBezTo>
                    <a:pt x="29" y="2"/>
                    <a:pt x="25" y="0"/>
                    <a:pt x="20" y="0"/>
                  </a:cubicBezTo>
                  <a:cubicBezTo>
                    <a:pt x="14" y="0"/>
                    <a:pt x="10" y="2"/>
                    <a:pt x="6" y="6"/>
                  </a:cubicBezTo>
                  <a:cubicBezTo>
                    <a:pt x="2" y="9"/>
                    <a:pt x="0" y="14"/>
                    <a:pt x="0" y="19"/>
                  </a:cubicBezTo>
                  <a:cubicBezTo>
                    <a:pt x="0" y="25"/>
                    <a:pt x="2" y="29"/>
                    <a:pt x="6" y="33"/>
                  </a:cubicBezTo>
                  <a:cubicBezTo>
                    <a:pt x="10" y="37"/>
                    <a:pt x="15" y="39"/>
                    <a:pt x="20" y="39"/>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12" name="Freeform 11"/>
            <p:cNvSpPr>
              <a:spLocks/>
            </p:cNvSpPr>
            <p:nvPr/>
          </p:nvSpPr>
          <p:spPr bwMode="auto">
            <a:xfrm>
              <a:off x="2884057" y="4381601"/>
              <a:ext cx="142875" cy="147638"/>
            </a:xfrm>
            <a:custGeom>
              <a:avLst/>
              <a:gdLst>
                <a:gd name="T0" fmla="*/ 19 w 38"/>
                <a:gd name="T1" fmla="*/ 39 h 39"/>
                <a:gd name="T2" fmla="*/ 32 w 38"/>
                <a:gd name="T3" fmla="*/ 33 h 39"/>
                <a:gd name="T4" fmla="*/ 38 w 38"/>
                <a:gd name="T5" fmla="*/ 20 h 39"/>
                <a:gd name="T6" fmla="*/ 32 w 38"/>
                <a:gd name="T7" fmla="*/ 6 h 39"/>
                <a:gd name="T8" fmla="*/ 19 w 38"/>
                <a:gd name="T9" fmla="*/ 0 h 39"/>
                <a:gd name="T10" fmla="*/ 5 w 38"/>
                <a:gd name="T11" fmla="*/ 6 h 39"/>
                <a:gd name="T12" fmla="*/ 0 w 38"/>
                <a:gd name="T13" fmla="*/ 20 h 39"/>
                <a:gd name="T14" fmla="*/ 5 w 38"/>
                <a:gd name="T15" fmla="*/ 33 h 39"/>
                <a:gd name="T16" fmla="*/ 19 w 38"/>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9">
                  <a:moveTo>
                    <a:pt x="19" y="39"/>
                  </a:moveTo>
                  <a:cubicBezTo>
                    <a:pt x="24" y="39"/>
                    <a:pt x="29" y="37"/>
                    <a:pt x="32" y="33"/>
                  </a:cubicBezTo>
                  <a:cubicBezTo>
                    <a:pt x="36" y="29"/>
                    <a:pt x="38" y="25"/>
                    <a:pt x="38" y="20"/>
                  </a:cubicBezTo>
                  <a:cubicBezTo>
                    <a:pt x="38" y="14"/>
                    <a:pt x="36" y="10"/>
                    <a:pt x="32" y="6"/>
                  </a:cubicBezTo>
                  <a:cubicBezTo>
                    <a:pt x="29" y="2"/>
                    <a:pt x="24" y="0"/>
                    <a:pt x="19" y="0"/>
                  </a:cubicBezTo>
                  <a:cubicBezTo>
                    <a:pt x="14" y="0"/>
                    <a:pt x="9" y="2"/>
                    <a:pt x="5" y="6"/>
                  </a:cubicBezTo>
                  <a:cubicBezTo>
                    <a:pt x="1" y="10"/>
                    <a:pt x="0" y="14"/>
                    <a:pt x="0" y="20"/>
                  </a:cubicBezTo>
                  <a:cubicBezTo>
                    <a:pt x="0" y="25"/>
                    <a:pt x="1" y="29"/>
                    <a:pt x="5" y="33"/>
                  </a:cubicBezTo>
                  <a:cubicBezTo>
                    <a:pt x="9" y="37"/>
                    <a:pt x="14" y="39"/>
                    <a:pt x="19" y="39"/>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13" name="Freeform 12"/>
            <p:cNvSpPr>
              <a:spLocks/>
            </p:cNvSpPr>
            <p:nvPr/>
          </p:nvSpPr>
          <p:spPr bwMode="auto">
            <a:xfrm>
              <a:off x="2336369" y="1225650"/>
              <a:ext cx="146050" cy="142875"/>
            </a:xfrm>
            <a:custGeom>
              <a:avLst/>
              <a:gdLst>
                <a:gd name="T0" fmla="*/ 33 w 39"/>
                <a:gd name="T1" fmla="*/ 6 h 38"/>
                <a:gd name="T2" fmla="*/ 20 w 39"/>
                <a:gd name="T3" fmla="*/ 0 h 38"/>
                <a:gd name="T4" fmla="*/ 6 w 39"/>
                <a:gd name="T5" fmla="*/ 6 h 38"/>
                <a:gd name="T6" fmla="*/ 0 w 39"/>
                <a:gd name="T7" fmla="*/ 19 h 38"/>
                <a:gd name="T8" fmla="*/ 6 w 39"/>
                <a:gd name="T9" fmla="*/ 33 h 38"/>
                <a:gd name="T10" fmla="*/ 20 w 39"/>
                <a:gd name="T11" fmla="*/ 38 h 38"/>
                <a:gd name="T12" fmla="*/ 34 w 39"/>
                <a:gd name="T13" fmla="*/ 33 h 38"/>
                <a:gd name="T14" fmla="*/ 39 w 39"/>
                <a:gd name="T15" fmla="*/ 19 h 38"/>
                <a:gd name="T16" fmla="*/ 39 w 39"/>
                <a:gd name="T17" fmla="*/ 19 h 38"/>
                <a:gd name="T18" fmla="*/ 33 w 39"/>
                <a:gd name="T19"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33" y="6"/>
                  </a:moveTo>
                  <a:cubicBezTo>
                    <a:pt x="29" y="2"/>
                    <a:pt x="25" y="0"/>
                    <a:pt x="20" y="0"/>
                  </a:cubicBezTo>
                  <a:cubicBezTo>
                    <a:pt x="14" y="0"/>
                    <a:pt x="10" y="2"/>
                    <a:pt x="6" y="6"/>
                  </a:cubicBezTo>
                  <a:cubicBezTo>
                    <a:pt x="2" y="9"/>
                    <a:pt x="0" y="14"/>
                    <a:pt x="0" y="19"/>
                  </a:cubicBezTo>
                  <a:cubicBezTo>
                    <a:pt x="0" y="25"/>
                    <a:pt x="2" y="29"/>
                    <a:pt x="6" y="33"/>
                  </a:cubicBezTo>
                  <a:cubicBezTo>
                    <a:pt x="10" y="37"/>
                    <a:pt x="15" y="38"/>
                    <a:pt x="20" y="38"/>
                  </a:cubicBezTo>
                  <a:cubicBezTo>
                    <a:pt x="25" y="38"/>
                    <a:pt x="30" y="37"/>
                    <a:pt x="34" y="33"/>
                  </a:cubicBezTo>
                  <a:cubicBezTo>
                    <a:pt x="37" y="29"/>
                    <a:pt x="39" y="25"/>
                    <a:pt x="39" y="19"/>
                  </a:cubicBezTo>
                  <a:cubicBezTo>
                    <a:pt x="39" y="19"/>
                    <a:pt x="39" y="19"/>
                    <a:pt x="39" y="19"/>
                  </a:cubicBezTo>
                  <a:cubicBezTo>
                    <a:pt x="39" y="14"/>
                    <a:pt x="37" y="9"/>
                    <a:pt x="33" y="6"/>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14" name="Freeform 13"/>
            <p:cNvSpPr>
              <a:spLocks/>
            </p:cNvSpPr>
            <p:nvPr/>
          </p:nvSpPr>
          <p:spPr bwMode="auto">
            <a:xfrm>
              <a:off x="2906282" y="3419576"/>
              <a:ext cx="544513" cy="617538"/>
            </a:xfrm>
            <a:custGeom>
              <a:avLst/>
              <a:gdLst>
                <a:gd name="T0" fmla="*/ 142 w 145"/>
                <a:gd name="T1" fmla="*/ 117 h 164"/>
                <a:gd name="T2" fmla="*/ 136 w 145"/>
                <a:gd name="T3" fmla="*/ 120 h 164"/>
                <a:gd name="T4" fmla="*/ 123 w 145"/>
                <a:gd name="T5" fmla="*/ 129 h 164"/>
                <a:gd name="T6" fmla="*/ 103 w 145"/>
                <a:gd name="T7" fmla="*/ 138 h 164"/>
                <a:gd name="T8" fmla="*/ 77 w 145"/>
                <a:gd name="T9" fmla="*/ 142 h 164"/>
                <a:gd name="T10" fmla="*/ 61 w 145"/>
                <a:gd name="T11" fmla="*/ 141 h 164"/>
                <a:gd name="T12" fmla="*/ 46 w 145"/>
                <a:gd name="T13" fmla="*/ 135 h 164"/>
                <a:gd name="T14" fmla="*/ 35 w 145"/>
                <a:gd name="T15" fmla="*/ 124 h 164"/>
                <a:gd name="T16" fmla="*/ 31 w 145"/>
                <a:gd name="T17" fmla="*/ 108 h 164"/>
                <a:gd name="T18" fmla="*/ 34 w 145"/>
                <a:gd name="T19" fmla="*/ 96 h 164"/>
                <a:gd name="T20" fmla="*/ 42 w 145"/>
                <a:gd name="T21" fmla="*/ 87 h 164"/>
                <a:gd name="T22" fmla="*/ 54 w 145"/>
                <a:gd name="T23" fmla="*/ 82 h 164"/>
                <a:gd name="T24" fmla="*/ 66 w 145"/>
                <a:gd name="T25" fmla="*/ 80 h 164"/>
                <a:gd name="T26" fmla="*/ 71 w 145"/>
                <a:gd name="T27" fmla="*/ 81 h 164"/>
                <a:gd name="T28" fmla="*/ 77 w 145"/>
                <a:gd name="T29" fmla="*/ 82 h 164"/>
                <a:gd name="T30" fmla="*/ 80 w 145"/>
                <a:gd name="T31" fmla="*/ 81 h 164"/>
                <a:gd name="T32" fmla="*/ 82 w 145"/>
                <a:gd name="T33" fmla="*/ 77 h 164"/>
                <a:gd name="T34" fmla="*/ 80 w 145"/>
                <a:gd name="T35" fmla="*/ 73 h 164"/>
                <a:gd name="T36" fmla="*/ 75 w 145"/>
                <a:gd name="T37" fmla="*/ 72 h 164"/>
                <a:gd name="T38" fmla="*/ 50 w 145"/>
                <a:gd name="T39" fmla="*/ 66 h 164"/>
                <a:gd name="T40" fmla="*/ 40 w 145"/>
                <a:gd name="T41" fmla="*/ 43 h 164"/>
                <a:gd name="T42" fmla="*/ 49 w 145"/>
                <a:gd name="T43" fmla="*/ 18 h 164"/>
                <a:gd name="T44" fmla="*/ 72 w 145"/>
                <a:gd name="T45" fmla="*/ 8 h 164"/>
                <a:gd name="T46" fmla="*/ 85 w 145"/>
                <a:gd name="T47" fmla="*/ 11 h 164"/>
                <a:gd name="T48" fmla="*/ 93 w 145"/>
                <a:gd name="T49" fmla="*/ 19 h 164"/>
                <a:gd name="T50" fmla="*/ 98 w 145"/>
                <a:gd name="T51" fmla="*/ 30 h 164"/>
                <a:gd name="T52" fmla="*/ 102 w 145"/>
                <a:gd name="T53" fmla="*/ 40 h 164"/>
                <a:gd name="T54" fmla="*/ 108 w 145"/>
                <a:gd name="T55" fmla="*/ 48 h 164"/>
                <a:gd name="T56" fmla="*/ 118 w 145"/>
                <a:gd name="T57" fmla="*/ 51 h 164"/>
                <a:gd name="T58" fmla="*/ 130 w 145"/>
                <a:gd name="T59" fmla="*/ 46 h 164"/>
                <a:gd name="T60" fmla="*/ 135 w 145"/>
                <a:gd name="T61" fmla="*/ 34 h 164"/>
                <a:gd name="T62" fmla="*/ 128 w 145"/>
                <a:gd name="T63" fmla="*/ 17 h 164"/>
                <a:gd name="T64" fmla="*/ 111 w 145"/>
                <a:gd name="T65" fmla="*/ 7 h 164"/>
                <a:gd name="T66" fmla="*/ 90 w 145"/>
                <a:gd name="T67" fmla="*/ 1 h 164"/>
                <a:gd name="T68" fmla="*/ 72 w 145"/>
                <a:gd name="T69" fmla="*/ 0 h 164"/>
                <a:gd name="T70" fmla="*/ 51 w 145"/>
                <a:gd name="T71" fmla="*/ 2 h 164"/>
                <a:gd name="T72" fmla="*/ 29 w 145"/>
                <a:gd name="T73" fmla="*/ 8 h 164"/>
                <a:gd name="T74" fmla="*/ 12 w 145"/>
                <a:gd name="T75" fmla="*/ 21 h 164"/>
                <a:gd name="T76" fmla="*/ 6 w 145"/>
                <a:gd name="T77" fmla="*/ 41 h 164"/>
                <a:gd name="T78" fmla="*/ 9 w 145"/>
                <a:gd name="T79" fmla="*/ 55 h 164"/>
                <a:gd name="T80" fmla="*/ 19 w 145"/>
                <a:gd name="T81" fmla="*/ 65 h 164"/>
                <a:gd name="T82" fmla="*/ 32 w 145"/>
                <a:gd name="T83" fmla="*/ 71 h 164"/>
                <a:gd name="T84" fmla="*/ 45 w 145"/>
                <a:gd name="T85" fmla="*/ 75 h 164"/>
                <a:gd name="T86" fmla="*/ 45 w 145"/>
                <a:gd name="T87" fmla="*/ 75 h 164"/>
                <a:gd name="T88" fmla="*/ 13 w 145"/>
                <a:gd name="T89" fmla="*/ 89 h 164"/>
                <a:gd name="T90" fmla="*/ 0 w 145"/>
                <a:gd name="T91" fmla="*/ 119 h 164"/>
                <a:gd name="T92" fmla="*/ 6 w 145"/>
                <a:gd name="T93" fmla="*/ 141 h 164"/>
                <a:gd name="T94" fmla="*/ 22 w 145"/>
                <a:gd name="T95" fmla="*/ 155 h 164"/>
                <a:gd name="T96" fmla="*/ 43 w 145"/>
                <a:gd name="T97" fmla="*/ 162 h 164"/>
                <a:gd name="T98" fmla="*/ 65 w 145"/>
                <a:gd name="T99" fmla="*/ 164 h 164"/>
                <a:gd name="T100" fmla="*/ 106 w 145"/>
                <a:gd name="T101" fmla="*/ 156 h 164"/>
                <a:gd name="T102" fmla="*/ 138 w 145"/>
                <a:gd name="T103" fmla="*/ 131 h 164"/>
                <a:gd name="T104" fmla="*/ 142 w 145"/>
                <a:gd name="T105" fmla="*/ 126 h 164"/>
                <a:gd name="T106" fmla="*/ 145 w 145"/>
                <a:gd name="T107" fmla="*/ 119 h 164"/>
                <a:gd name="T108" fmla="*/ 144 w 145"/>
                <a:gd name="T109" fmla="*/ 118 h 164"/>
                <a:gd name="T110" fmla="*/ 142 w 145"/>
                <a:gd name="T111" fmla="*/ 11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64">
                  <a:moveTo>
                    <a:pt x="142" y="117"/>
                  </a:moveTo>
                  <a:cubicBezTo>
                    <a:pt x="142" y="117"/>
                    <a:pt x="140" y="118"/>
                    <a:pt x="136" y="120"/>
                  </a:cubicBezTo>
                  <a:cubicBezTo>
                    <a:pt x="133" y="123"/>
                    <a:pt x="128" y="126"/>
                    <a:pt x="123" y="129"/>
                  </a:cubicBezTo>
                  <a:cubicBezTo>
                    <a:pt x="117" y="133"/>
                    <a:pt x="110" y="136"/>
                    <a:pt x="103" y="138"/>
                  </a:cubicBezTo>
                  <a:cubicBezTo>
                    <a:pt x="95" y="141"/>
                    <a:pt x="87" y="142"/>
                    <a:pt x="77" y="142"/>
                  </a:cubicBezTo>
                  <a:cubicBezTo>
                    <a:pt x="72" y="142"/>
                    <a:pt x="66" y="142"/>
                    <a:pt x="61" y="141"/>
                  </a:cubicBezTo>
                  <a:cubicBezTo>
                    <a:pt x="56" y="139"/>
                    <a:pt x="51" y="137"/>
                    <a:pt x="46" y="135"/>
                  </a:cubicBezTo>
                  <a:cubicBezTo>
                    <a:pt x="42" y="132"/>
                    <a:pt x="38" y="128"/>
                    <a:pt x="35" y="124"/>
                  </a:cubicBezTo>
                  <a:cubicBezTo>
                    <a:pt x="32" y="120"/>
                    <a:pt x="31" y="114"/>
                    <a:pt x="31" y="108"/>
                  </a:cubicBezTo>
                  <a:cubicBezTo>
                    <a:pt x="31" y="103"/>
                    <a:pt x="32" y="99"/>
                    <a:pt x="34" y="96"/>
                  </a:cubicBezTo>
                  <a:cubicBezTo>
                    <a:pt x="36" y="92"/>
                    <a:pt x="39" y="90"/>
                    <a:pt x="42" y="87"/>
                  </a:cubicBezTo>
                  <a:cubicBezTo>
                    <a:pt x="46" y="85"/>
                    <a:pt x="49" y="83"/>
                    <a:pt x="54" y="82"/>
                  </a:cubicBezTo>
                  <a:cubicBezTo>
                    <a:pt x="58" y="81"/>
                    <a:pt x="62" y="80"/>
                    <a:pt x="66" y="80"/>
                  </a:cubicBezTo>
                  <a:cubicBezTo>
                    <a:pt x="68" y="80"/>
                    <a:pt x="70" y="81"/>
                    <a:pt x="71" y="81"/>
                  </a:cubicBezTo>
                  <a:cubicBezTo>
                    <a:pt x="73" y="81"/>
                    <a:pt x="75" y="82"/>
                    <a:pt x="77" y="82"/>
                  </a:cubicBezTo>
                  <a:cubicBezTo>
                    <a:pt x="78" y="82"/>
                    <a:pt x="79" y="81"/>
                    <a:pt x="80" y="81"/>
                  </a:cubicBezTo>
                  <a:cubicBezTo>
                    <a:pt x="82" y="80"/>
                    <a:pt x="82" y="79"/>
                    <a:pt x="82" y="77"/>
                  </a:cubicBezTo>
                  <a:cubicBezTo>
                    <a:pt x="82" y="75"/>
                    <a:pt x="82" y="74"/>
                    <a:pt x="80" y="73"/>
                  </a:cubicBezTo>
                  <a:cubicBezTo>
                    <a:pt x="78" y="73"/>
                    <a:pt x="77" y="72"/>
                    <a:pt x="75" y="72"/>
                  </a:cubicBezTo>
                  <a:cubicBezTo>
                    <a:pt x="65" y="72"/>
                    <a:pt x="56" y="70"/>
                    <a:pt x="50" y="66"/>
                  </a:cubicBezTo>
                  <a:cubicBezTo>
                    <a:pt x="44" y="62"/>
                    <a:pt x="40" y="54"/>
                    <a:pt x="40" y="43"/>
                  </a:cubicBezTo>
                  <a:cubicBezTo>
                    <a:pt x="40" y="33"/>
                    <a:pt x="43" y="25"/>
                    <a:pt x="49" y="18"/>
                  </a:cubicBezTo>
                  <a:cubicBezTo>
                    <a:pt x="55" y="11"/>
                    <a:pt x="63" y="8"/>
                    <a:pt x="72" y="8"/>
                  </a:cubicBezTo>
                  <a:cubicBezTo>
                    <a:pt x="78" y="8"/>
                    <a:pt x="82" y="9"/>
                    <a:pt x="85" y="11"/>
                  </a:cubicBezTo>
                  <a:cubicBezTo>
                    <a:pt x="88" y="13"/>
                    <a:pt x="91" y="16"/>
                    <a:pt x="93" y="19"/>
                  </a:cubicBezTo>
                  <a:cubicBezTo>
                    <a:pt x="95" y="22"/>
                    <a:pt x="96" y="26"/>
                    <a:pt x="98" y="30"/>
                  </a:cubicBezTo>
                  <a:cubicBezTo>
                    <a:pt x="99" y="33"/>
                    <a:pt x="100" y="37"/>
                    <a:pt x="102" y="40"/>
                  </a:cubicBezTo>
                  <a:cubicBezTo>
                    <a:pt x="104" y="43"/>
                    <a:pt x="106" y="46"/>
                    <a:pt x="108" y="48"/>
                  </a:cubicBezTo>
                  <a:cubicBezTo>
                    <a:pt x="110" y="50"/>
                    <a:pt x="114" y="51"/>
                    <a:pt x="118" y="51"/>
                  </a:cubicBezTo>
                  <a:cubicBezTo>
                    <a:pt x="123" y="51"/>
                    <a:pt x="127" y="50"/>
                    <a:pt x="130" y="46"/>
                  </a:cubicBezTo>
                  <a:cubicBezTo>
                    <a:pt x="133" y="43"/>
                    <a:pt x="135" y="38"/>
                    <a:pt x="135" y="34"/>
                  </a:cubicBezTo>
                  <a:cubicBezTo>
                    <a:pt x="135" y="27"/>
                    <a:pt x="133" y="21"/>
                    <a:pt x="128" y="17"/>
                  </a:cubicBezTo>
                  <a:cubicBezTo>
                    <a:pt x="123" y="13"/>
                    <a:pt x="118" y="9"/>
                    <a:pt x="111" y="7"/>
                  </a:cubicBezTo>
                  <a:cubicBezTo>
                    <a:pt x="104" y="4"/>
                    <a:pt x="97" y="2"/>
                    <a:pt x="90" y="1"/>
                  </a:cubicBezTo>
                  <a:cubicBezTo>
                    <a:pt x="83" y="0"/>
                    <a:pt x="77" y="0"/>
                    <a:pt x="72" y="0"/>
                  </a:cubicBezTo>
                  <a:cubicBezTo>
                    <a:pt x="66" y="0"/>
                    <a:pt x="59" y="0"/>
                    <a:pt x="51" y="2"/>
                  </a:cubicBezTo>
                  <a:cubicBezTo>
                    <a:pt x="43" y="3"/>
                    <a:pt x="36" y="5"/>
                    <a:pt x="29" y="8"/>
                  </a:cubicBezTo>
                  <a:cubicBezTo>
                    <a:pt x="23" y="11"/>
                    <a:pt x="17" y="16"/>
                    <a:pt x="12" y="21"/>
                  </a:cubicBezTo>
                  <a:cubicBezTo>
                    <a:pt x="8" y="26"/>
                    <a:pt x="6" y="33"/>
                    <a:pt x="6" y="41"/>
                  </a:cubicBezTo>
                  <a:cubicBezTo>
                    <a:pt x="6" y="46"/>
                    <a:pt x="7" y="51"/>
                    <a:pt x="9" y="55"/>
                  </a:cubicBezTo>
                  <a:cubicBezTo>
                    <a:pt x="12" y="59"/>
                    <a:pt x="15" y="62"/>
                    <a:pt x="19" y="65"/>
                  </a:cubicBezTo>
                  <a:cubicBezTo>
                    <a:pt x="23" y="67"/>
                    <a:pt x="27" y="70"/>
                    <a:pt x="32" y="71"/>
                  </a:cubicBezTo>
                  <a:cubicBezTo>
                    <a:pt x="37" y="73"/>
                    <a:pt x="41" y="74"/>
                    <a:pt x="45" y="75"/>
                  </a:cubicBezTo>
                  <a:cubicBezTo>
                    <a:pt x="45" y="75"/>
                    <a:pt x="45" y="75"/>
                    <a:pt x="45" y="75"/>
                  </a:cubicBezTo>
                  <a:cubicBezTo>
                    <a:pt x="33" y="77"/>
                    <a:pt x="22" y="81"/>
                    <a:pt x="13" y="89"/>
                  </a:cubicBezTo>
                  <a:cubicBezTo>
                    <a:pt x="5" y="96"/>
                    <a:pt x="0" y="106"/>
                    <a:pt x="0" y="119"/>
                  </a:cubicBezTo>
                  <a:cubicBezTo>
                    <a:pt x="0" y="128"/>
                    <a:pt x="2" y="135"/>
                    <a:pt x="6" y="141"/>
                  </a:cubicBezTo>
                  <a:cubicBezTo>
                    <a:pt x="11" y="147"/>
                    <a:pt x="16" y="151"/>
                    <a:pt x="22" y="155"/>
                  </a:cubicBezTo>
                  <a:cubicBezTo>
                    <a:pt x="28" y="158"/>
                    <a:pt x="35" y="161"/>
                    <a:pt x="43" y="162"/>
                  </a:cubicBezTo>
                  <a:cubicBezTo>
                    <a:pt x="51" y="164"/>
                    <a:pt x="58" y="164"/>
                    <a:pt x="65" y="164"/>
                  </a:cubicBezTo>
                  <a:cubicBezTo>
                    <a:pt x="79" y="164"/>
                    <a:pt x="93" y="162"/>
                    <a:pt x="106" y="156"/>
                  </a:cubicBezTo>
                  <a:cubicBezTo>
                    <a:pt x="119" y="150"/>
                    <a:pt x="130" y="142"/>
                    <a:pt x="138" y="131"/>
                  </a:cubicBezTo>
                  <a:cubicBezTo>
                    <a:pt x="140" y="130"/>
                    <a:pt x="141" y="128"/>
                    <a:pt x="142" y="126"/>
                  </a:cubicBezTo>
                  <a:cubicBezTo>
                    <a:pt x="144" y="123"/>
                    <a:pt x="145" y="121"/>
                    <a:pt x="145" y="119"/>
                  </a:cubicBezTo>
                  <a:cubicBezTo>
                    <a:pt x="145" y="119"/>
                    <a:pt x="145" y="118"/>
                    <a:pt x="144" y="118"/>
                  </a:cubicBezTo>
                  <a:cubicBezTo>
                    <a:pt x="144" y="117"/>
                    <a:pt x="144" y="117"/>
                    <a:pt x="142" y="117"/>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15" name="Freeform 14"/>
            <p:cNvSpPr>
              <a:spLocks noEditPoints="1"/>
            </p:cNvSpPr>
            <p:nvPr/>
          </p:nvSpPr>
          <p:spPr bwMode="auto">
            <a:xfrm>
              <a:off x="2309382" y="2240063"/>
              <a:ext cx="627063" cy="822325"/>
            </a:xfrm>
            <a:custGeom>
              <a:avLst/>
              <a:gdLst>
                <a:gd name="T0" fmla="*/ 52 w 167"/>
                <a:gd name="T1" fmla="*/ 219 h 219"/>
                <a:gd name="T2" fmla="*/ 86 w 167"/>
                <a:gd name="T3" fmla="*/ 159 h 219"/>
                <a:gd name="T4" fmla="*/ 108 w 167"/>
                <a:gd name="T5" fmla="*/ 159 h 219"/>
                <a:gd name="T6" fmla="*/ 134 w 167"/>
                <a:gd name="T7" fmla="*/ 158 h 219"/>
                <a:gd name="T8" fmla="*/ 157 w 167"/>
                <a:gd name="T9" fmla="*/ 150 h 219"/>
                <a:gd name="T10" fmla="*/ 167 w 167"/>
                <a:gd name="T11" fmla="*/ 129 h 219"/>
                <a:gd name="T12" fmla="*/ 158 w 167"/>
                <a:gd name="T13" fmla="*/ 110 h 219"/>
                <a:gd name="T14" fmla="*/ 138 w 167"/>
                <a:gd name="T15" fmla="*/ 102 h 219"/>
                <a:gd name="T16" fmla="*/ 119 w 167"/>
                <a:gd name="T17" fmla="*/ 106 h 219"/>
                <a:gd name="T18" fmla="*/ 103 w 167"/>
                <a:gd name="T19" fmla="*/ 117 h 219"/>
                <a:gd name="T20" fmla="*/ 90 w 167"/>
                <a:gd name="T21" fmla="*/ 131 h 219"/>
                <a:gd name="T22" fmla="*/ 79 w 167"/>
                <a:gd name="T23" fmla="*/ 147 h 219"/>
                <a:gd name="T24" fmla="*/ 39 w 167"/>
                <a:gd name="T25" fmla="*/ 147 h 219"/>
                <a:gd name="T26" fmla="*/ 139 w 167"/>
                <a:gd name="T27" fmla="*/ 6 h 219"/>
                <a:gd name="T28" fmla="*/ 139 w 167"/>
                <a:gd name="T29" fmla="*/ 0 h 219"/>
                <a:gd name="T30" fmla="*/ 12 w 167"/>
                <a:gd name="T31" fmla="*/ 0 h 219"/>
                <a:gd name="T32" fmla="*/ 12 w 167"/>
                <a:gd name="T33" fmla="*/ 41 h 219"/>
                <a:gd name="T34" fmla="*/ 18 w 167"/>
                <a:gd name="T35" fmla="*/ 41 h 219"/>
                <a:gd name="T36" fmla="*/ 20 w 167"/>
                <a:gd name="T37" fmla="*/ 29 h 219"/>
                <a:gd name="T38" fmla="*/ 23 w 167"/>
                <a:gd name="T39" fmla="*/ 19 h 219"/>
                <a:gd name="T40" fmla="*/ 31 w 167"/>
                <a:gd name="T41" fmla="*/ 14 h 219"/>
                <a:gd name="T42" fmla="*/ 43 w 167"/>
                <a:gd name="T43" fmla="*/ 12 h 219"/>
                <a:gd name="T44" fmla="*/ 100 w 167"/>
                <a:gd name="T45" fmla="*/ 12 h 219"/>
                <a:gd name="T46" fmla="*/ 0 w 167"/>
                <a:gd name="T47" fmla="*/ 153 h 219"/>
                <a:gd name="T48" fmla="*/ 0 w 167"/>
                <a:gd name="T49" fmla="*/ 159 h 219"/>
                <a:gd name="T50" fmla="*/ 72 w 167"/>
                <a:gd name="T51" fmla="*/ 159 h 219"/>
                <a:gd name="T52" fmla="*/ 44 w 167"/>
                <a:gd name="T53" fmla="*/ 213 h 219"/>
                <a:gd name="T54" fmla="*/ 52 w 167"/>
                <a:gd name="T55" fmla="*/ 219 h 219"/>
                <a:gd name="T56" fmla="*/ 101 w 167"/>
                <a:gd name="T57" fmla="*/ 134 h 219"/>
                <a:gd name="T58" fmla="*/ 111 w 167"/>
                <a:gd name="T59" fmla="*/ 123 h 219"/>
                <a:gd name="T60" fmla="*/ 123 w 167"/>
                <a:gd name="T61" fmla="*/ 115 h 219"/>
                <a:gd name="T62" fmla="*/ 139 w 167"/>
                <a:gd name="T63" fmla="*/ 112 h 219"/>
                <a:gd name="T64" fmla="*/ 151 w 167"/>
                <a:gd name="T65" fmla="*/ 116 h 219"/>
                <a:gd name="T66" fmla="*/ 157 w 167"/>
                <a:gd name="T67" fmla="*/ 128 h 219"/>
                <a:gd name="T68" fmla="*/ 154 w 167"/>
                <a:gd name="T69" fmla="*/ 137 h 219"/>
                <a:gd name="T70" fmla="*/ 147 w 167"/>
                <a:gd name="T71" fmla="*/ 143 h 219"/>
                <a:gd name="T72" fmla="*/ 138 w 167"/>
                <a:gd name="T73" fmla="*/ 146 h 219"/>
                <a:gd name="T74" fmla="*/ 129 w 167"/>
                <a:gd name="T75" fmla="*/ 147 h 219"/>
                <a:gd name="T76" fmla="*/ 92 w 167"/>
                <a:gd name="T77" fmla="*/ 147 h 219"/>
                <a:gd name="T78" fmla="*/ 101 w 167"/>
                <a:gd name="T79" fmla="*/ 13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219">
                  <a:moveTo>
                    <a:pt x="52" y="219"/>
                  </a:moveTo>
                  <a:cubicBezTo>
                    <a:pt x="86" y="159"/>
                    <a:pt x="86" y="159"/>
                    <a:pt x="86" y="159"/>
                  </a:cubicBezTo>
                  <a:cubicBezTo>
                    <a:pt x="91" y="159"/>
                    <a:pt x="99" y="159"/>
                    <a:pt x="108" y="159"/>
                  </a:cubicBezTo>
                  <a:cubicBezTo>
                    <a:pt x="117" y="160"/>
                    <a:pt x="126" y="159"/>
                    <a:pt x="134" y="158"/>
                  </a:cubicBezTo>
                  <a:cubicBezTo>
                    <a:pt x="143" y="157"/>
                    <a:pt x="151" y="154"/>
                    <a:pt x="157" y="150"/>
                  </a:cubicBezTo>
                  <a:cubicBezTo>
                    <a:pt x="164" y="145"/>
                    <a:pt x="167" y="138"/>
                    <a:pt x="167" y="129"/>
                  </a:cubicBezTo>
                  <a:cubicBezTo>
                    <a:pt x="167" y="121"/>
                    <a:pt x="164" y="114"/>
                    <a:pt x="158" y="110"/>
                  </a:cubicBezTo>
                  <a:cubicBezTo>
                    <a:pt x="153" y="105"/>
                    <a:pt x="146" y="102"/>
                    <a:pt x="138" y="102"/>
                  </a:cubicBezTo>
                  <a:cubicBezTo>
                    <a:pt x="131" y="102"/>
                    <a:pt x="125" y="104"/>
                    <a:pt x="119" y="106"/>
                  </a:cubicBezTo>
                  <a:cubicBezTo>
                    <a:pt x="113" y="109"/>
                    <a:pt x="108" y="112"/>
                    <a:pt x="103" y="117"/>
                  </a:cubicBezTo>
                  <a:cubicBezTo>
                    <a:pt x="98" y="121"/>
                    <a:pt x="94" y="126"/>
                    <a:pt x="90" y="131"/>
                  </a:cubicBezTo>
                  <a:cubicBezTo>
                    <a:pt x="86" y="136"/>
                    <a:pt x="82" y="142"/>
                    <a:pt x="79" y="147"/>
                  </a:cubicBezTo>
                  <a:cubicBezTo>
                    <a:pt x="39" y="147"/>
                    <a:pt x="39" y="147"/>
                    <a:pt x="39" y="147"/>
                  </a:cubicBezTo>
                  <a:cubicBezTo>
                    <a:pt x="139" y="6"/>
                    <a:pt x="139" y="6"/>
                    <a:pt x="139" y="6"/>
                  </a:cubicBezTo>
                  <a:cubicBezTo>
                    <a:pt x="139" y="0"/>
                    <a:pt x="139" y="0"/>
                    <a:pt x="139" y="0"/>
                  </a:cubicBezTo>
                  <a:cubicBezTo>
                    <a:pt x="12" y="0"/>
                    <a:pt x="12" y="0"/>
                    <a:pt x="12" y="0"/>
                  </a:cubicBezTo>
                  <a:cubicBezTo>
                    <a:pt x="12" y="41"/>
                    <a:pt x="12" y="41"/>
                    <a:pt x="12" y="41"/>
                  </a:cubicBezTo>
                  <a:cubicBezTo>
                    <a:pt x="18" y="41"/>
                    <a:pt x="18" y="41"/>
                    <a:pt x="18" y="41"/>
                  </a:cubicBezTo>
                  <a:cubicBezTo>
                    <a:pt x="19" y="36"/>
                    <a:pt x="19" y="32"/>
                    <a:pt x="20" y="29"/>
                  </a:cubicBezTo>
                  <a:cubicBezTo>
                    <a:pt x="20" y="25"/>
                    <a:pt x="22" y="22"/>
                    <a:pt x="23" y="19"/>
                  </a:cubicBezTo>
                  <a:cubicBezTo>
                    <a:pt x="25" y="17"/>
                    <a:pt x="28" y="15"/>
                    <a:pt x="31" y="14"/>
                  </a:cubicBezTo>
                  <a:cubicBezTo>
                    <a:pt x="34" y="12"/>
                    <a:pt x="38" y="12"/>
                    <a:pt x="43" y="12"/>
                  </a:cubicBezTo>
                  <a:cubicBezTo>
                    <a:pt x="100" y="12"/>
                    <a:pt x="100" y="12"/>
                    <a:pt x="100" y="12"/>
                  </a:cubicBezTo>
                  <a:cubicBezTo>
                    <a:pt x="0" y="153"/>
                    <a:pt x="0" y="153"/>
                    <a:pt x="0" y="153"/>
                  </a:cubicBezTo>
                  <a:cubicBezTo>
                    <a:pt x="0" y="159"/>
                    <a:pt x="0" y="159"/>
                    <a:pt x="0" y="159"/>
                  </a:cubicBezTo>
                  <a:cubicBezTo>
                    <a:pt x="72" y="159"/>
                    <a:pt x="72" y="159"/>
                    <a:pt x="72" y="159"/>
                  </a:cubicBezTo>
                  <a:cubicBezTo>
                    <a:pt x="44" y="213"/>
                    <a:pt x="44" y="213"/>
                    <a:pt x="44" y="213"/>
                  </a:cubicBezTo>
                  <a:lnTo>
                    <a:pt x="52" y="219"/>
                  </a:lnTo>
                  <a:close/>
                  <a:moveTo>
                    <a:pt x="101" y="134"/>
                  </a:moveTo>
                  <a:cubicBezTo>
                    <a:pt x="104" y="130"/>
                    <a:pt x="108" y="127"/>
                    <a:pt x="111" y="123"/>
                  </a:cubicBezTo>
                  <a:cubicBezTo>
                    <a:pt x="115" y="120"/>
                    <a:pt x="119" y="117"/>
                    <a:pt x="123" y="115"/>
                  </a:cubicBezTo>
                  <a:cubicBezTo>
                    <a:pt x="128" y="113"/>
                    <a:pt x="133" y="112"/>
                    <a:pt x="139" y="112"/>
                  </a:cubicBezTo>
                  <a:cubicBezTo>
                    <a:pt x="143" y="112"/>
                    <a:pt x="148" y="114"/>
                    <a:pt x="151" y="116"/>
                  </a:cubicBezTo>
                  <a:cubicBezTo>
                    <a:pt x="155" y="119"/>
                    <a:pt x="157" y="123"/>
                    <a:pt x="157" y="128"/>
                  </a:cubicBezTo>
                  <a:cubicBezTo>
                    <a:pt x="157" y="132"/>
                    <a:pt x="156" y="135"/>
                    <a:pt x="154" y="137"/>
                  </a:cubicBezTo>
                  <a:cubicBezTo>
                    <a:pt x="152" y="140"/>
                    <a:pt x="150" y="142"/>
                    <a:pt x="147" y="143"/>
                  </a:cubicBezTo>
                  <a:cubicBezTo>
                    <a:pt x="144" y="144"/>
                    <a:pt x="141" y="145"/>
                    <a:pt x="138" y="146"/>
                  </a:cubicBezTo>
                  <a:cubicBezTo>
                    <a:pt x="135" y="147"/>
                    <a:pt x="132" y="147"/>
                    <a:pt x="129" y="147"/>
                  </a:cubicBezTo>
                  <a:cubicBezTo>
                    <a:pt x="92" y="147"/>
                    <a:pt x="92" y="147"/>
                    <a:pt x="92" y="147"/>
                  </a:cubicBezTo>
                  <a:lnTo>
                    <a:pt x="101" y="134"/>
                  </a:ln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16" name="Freeform 15"/>
            <p:cNvSpPr>
              <a:spLocks/>
            </p:cNvSpPr>
            <p:nvPr/>
          </p:nvSpPr>
          <p:spPr bwMode="auto">
            <a:xfrm>
              <a:off x="3079320" y="3089376"/>
              <a:ext cx="139700" cy="142875"/>
            </a:xfrm>
            <a:custGeom>
              <a:avLst/>
              <a:gdLst>
                <a:gd name="T0" fmla="*/ 19 w 37"/>
                <a:gd name="T1" fmla="*/ 38 h 38"/>
                <a:gd name="T2" fmla="*/ 32 w 37"/>
                <a:gd name="T3" fmla="*/ 33 h 38"/>
                <a:gd name="T4" fmla="*/ 37 w 37"/>
                <a:gd name="T5" fmla="*/ 19 h 38"/>
                <a:gd name="T6" fmla="*/ 32 w 37"/>
                <a:gd name="T7" fmla="*/ 6 h 38"/>
                <a:gd name="T8" fmla="*/ 19 w 37"/>
                <a:gd name="T9" fmla="*/ 0 h 38"/>
                <a:gd name="T10" fmla="*/ 5 w 37"/>
                <a:gd name="T11" fmla="*/ 6 h 38"/>
                <a:gd name="T12" fmla="*/ 0 w 37"/>
                <a:gd name="T13" fmla="*/ 19 h 38"/>
                <a:gd name="T14" fmla="*/ 6 w 37"/>
                <a:gd name="T15" fmla="*/ 33 h 38"/>
                <a:gd name="T16" fmla="*/ 19 w 37"/>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19" y="38"/>
                  </a:moveTo>
                  <a:cubicBezTo>
                    <a:pt x="24" y="38"/>
                    <a:pt x="28" y="37"/>
                    <a:pt x="32" y="33"/>
                  </a:cubicBezTo>
                  <a:cubicBezTo>
                    <a:pt x="36" y="29"/>
                    <a:pt x="37" y="24"/>
                    <a:pt x="37" y="19"/>
                  </a:cubicBezTo>
                  <a:cubicBezTo>
                    <a:pt x="37" y="14"/>
                    <a:pt x="36" y="10"/>
                    <a:pt x="32" y="6"/>
                  </a:cubicBezTo>
                  <a:cubicBezTo>
                    <a:pt x="28" y="2"/>
                    <a:pt x="24" y="0"/>
                    <a:pt x="19" y="0"/>
                  </a:cubicBezTo>
                  <a:cubicBezTo>
                    <a:pt x="13" y="0"/>
                    <a:pt x="9" y="2"/>
                    <a:pt x="5" y="6"/>
                  </a:cubicBezTo>
                  <a:cubicBezTo>
                    <a:pt x="2" y="10"/>
                    <a:pt x="0" y="14"/>
                    <a:pt x="0" y="19"/>
                  </a:cubicBezTo>
                  <a:cubicBezTo>
                    <a:pt x="0" y="25"/>
                    <a:pt x="2" y="29"/>
                    <a:pt x="6" y="33"/>
                  </a:cubicBezTo>
                  <a:cubicBezTo>
                    <a:pt x="9" y="37"/>
                    <a:pt x="14" y="38"/>
                    <a:pt x="19" y="38"/>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17" name="Freeform 16"/>
            <p:cNvSpPr>
              <a:spLocks/>
            </p:cNvSpPr>
            <p:nvPr/>
          </p:nvSpPr>
          <p:spPr bwMode="auto">
            <a:xfrm>
              <a:off x="5119259" y="777975"/>
              <a:ext cx="701676" cy="920750"/>
            </a:xfrm>
            <a:custGeom>
              <a:avLst/>
              <a:gdLst>
                <a:gd name="T0" fmla="*/ 34 w 187"/>
                <a:gd name="T1" fmla="*/ 245 h 245"/>
                <a:gd name="T2" fmla="*/ 95 w 187"/>
                <a:gd name="T3" fmla="*/ 147 h 245"/>
                <a:gd name="T4" fmla="*/ 99 w 187"/>
                <a:gd name="T5" fmla="*/ 162 h 245"/>
                <a:gd name="T6" fmla="*/ 103 w 187"/>
                <a:gd name="T7" fmla="*/ 180 h 245"/>
                <a:gd name="T8" fmla="*/ 110 w 187"/>
                <a:gd name="T9" fmla="*/ 200 h 245"/>
                <a:gd name="T10" fmla="*/ 119 w 187"/>
                <a:gd name="T11" fmla="*/ 218 h 245"/>
                <a:gd name="T12" fmla="*/ 131 w 187"/>
                <a:gd name="T13" fmla="*/ 230 h 245"/>
                <a:gd name="T14" fmla="*/ 146 w 187"/>
                <a:gd name="T15" fmla="*/ 235 h 245"/>
                <a:gd name="T16" fmla="*/ 162 w 187"/>
                <a:gd name="T17" fmla="*/ 229 h 245"/>
                <a:gd name="T18" fmla="*/ 174 w 187"/>
                <a:gd name="T19" fmla="*/ 215 h 245"/>
                <a:gd name="T20" fmla="*/ 181 w 187"/>
                <a:gd name="T21" fmla="*/ 197 h 245"/>
                <a:gd name="T22" fmla="*/ 187 w 187"/>
                <a:gd name="T23" fmla="*/ 180 h 245"/>
                <a:gd name="T24" fmla="*/ 181 w 187"/>
                <a:gd name="T25" fmla="*/ 178 h 245"/>
                <a:gd name="T26" fmla="*/ 176 w 187"/>
                <a:gd name="T27" fmla="*/ 190 h 245"/>
                <a:gd name="T28" fmla="*/ 171 w 187"/>
                <a:gd name="T29" fmla="*/ 200 h 245"/>
                <a:gd name="T30" fmla="*/ 162 w 187"/>
                <a:gd name="T31" fmla="*/ 206 h 245"/>
                <a:gd name="T32" fmla="*/ 148 w 187"/>
                <a:gd name="T33" fmla="*/ 208 h 245"/>
                <a:gd name="T34" fmla="*/ 129 w 187"/>
                <a:gd name="T35" fmla="*/ 199 h 245"/>
                <a:gd name="T36" fmla="*/ 116 w 187"/>
                <a:gd name="T37" fmla="*/ 178 h 245"/>
                <a:gd name="T38" fmla="*/ 108 w 187"/>
                <a:gd name="T39" fmla="*/ 154 h 245"/>
                <a:gd name="T40" fmla="*/ 104 w 187"/>
                <a:gd name="T41" fmla="*/ 134 h 245"/>
                <a:gd name="T42" fmla="*/ 179 w 187"/>
                <a:gd name="T43" fmla="*/ 13 h 245"/>
                <a:gd name="T44" fmla="*/ 155 w 187"/>
                <a:gd name="T45" fmla="*/ 0 h 245"/>
                <a:gd name="T46" fmla="*/ 94 w 187"/>
                <a:gd name="T47" fmla="*/ 95 h 245"/>
                <a:gd name="T48" fmla="*/ 88 w 187"/>
                <a:gd name="T49" fmla="*/ 71 h 245"/>
                <a:gd name="T50" fmla="*/ 78 w 187"/>
                <a:gd name="T51" fmla="*/ 44 h 245"/>
                <a:gd name="T52" fmla="*/ 63 w 187"/>
                <a:gd name="T53" fmla="*/ 20 h 245"/>
                <a:gd name="T54" fmla="*/ 41 w 187"/>
                <a:gd name="T55" fmla="*/ 11 h 245"/>
                <a:gd name="T56" fmla="*/ 25 w 187"/>
                <a:gd name="T57" fmla="*/ 17 h 245"/>
                <a:gd name="T58" fmla="*/ 14 w 187"/>
                <a:gd name="T59" fmla="*/ 31 h 245"/>
                <a:gd name="T60" fmla="*/ 5 w 187"/>
                <a:gd name="T61" fmla="*/ 49 h 245"/>
                <a:gd name="T62" fmla="*/ 0 w 187"/>
                <a:gd name="T63" fmla="*/ 65 h 245"/>
                <a:gd name="T64" fmla="*/ 6 w 187"/>
                <a:gd name="T65" fmla="*/ 68 h 245"/>
                <a:gd name="T66" fmla="*/ 12 w 187"/>
                <a:gd name="T67" fmla="*/ 56 h 245"/>
                <a:gd name="T68" fmla="*/ 17 w 187"/>
                <a:gd name="T69" fmla="*/ 47 h 245"/>
                <a:gd name="T70" fmla="*/ 25 w 187"/>
                <a:gd name="T71" fmla="*/ 40 h 245"/>
                <a:gd name="T72" fmla="*/ 40 w 187"/>
                <a:gd name="T73" fmla="*/ 38 h 245"/>
                <a:gd name="T74" fmla="*/ 59 w 187"/>
                <a:gd name="T75" fmla="*/ 46 h 245"/>
                <a:gd name="T76" fmla="*/ 72 w 187"/>
                <a:gd name="T77" fmla="*/ 65 h 245"/>
                <a:gd name="T78" fmla="*/ 80 w 187"/>
                <a:gd name="T79" fmla="*/ 88 h 245"/>
                <a:gd name="T80" fmla="*/ 85 w 187"/>
                <a:gd name="T81" fmla="*/ 109 h 245"/>
                <a:gd name="T82" fmla="*/ 9 w 187"/>
                <a:gd name="T83" fmla="*/ 231 h 245"/>
                <a:gd name="T84" fmla="*/ 34 w 187"/>
                <a:gd name="T85"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 h="245">
                  <a:moveTo>
                    <a:pt x="34" y="245"/>
                  </a:moveTo>
                  <a:cubicBezTo>
                    <a:pt x="95" y="147"/>
                    <a:pt x="95" y="147"/>
                    <a:pt x="95" y="147"/>
                  </a:cubicBezTo>
                  <a:cubicBezTo>
                    <a:pt x="99" y="162"/>
                    <a:pt x="99" y="162"/>
                    <a:pt x="99" y="162"/>
                  </a:cubicBezTo>
                  <a:cubicBezTo>
                    <a:pt x="100" y="168"/>
                    <a:pt x="101" y="174"/>
                    <a:pt x="103" y="180"/>
                  </a:cubicBezTo>
                  <a:cubicBezTo>
                    <a:pt x="105" y="187"/>
                    <a:pt x="107" y="194"/>
                    <a:pt x="110" y="200"/>
                  </a:cubicBezTo>
                  <a:cubicBezTo>
                    <a:pt x="112" y="207"/>
                    <a:pt x="116" y="212"/>
                    <a:pt x="119" y="218"/>
                  </a:cubicBezTo>
                  <a:cubicBezTo>
                    <a:pt x="123" y="223"/>
                    <a:pt x="127" y="227"/>
                    <a:pt x="131" y="230"/>
                  </a:cubicBezTo>
                  <a:cubicBezTo>
                    <a:pt x="135" y="233"/>
                    <a:pt x="141" y="235"/>
                    <a:pt x="146" y="235"/>
                  </a:cubicBezTo>
                  <a:cubicBezTo>
                    <a:pt x="153" y="235"/>
                    <a:pt x="158" y="233"/>
                    <a:pt x="162" y="229"/>
                  </a:cubicBezTo>
                  <a:cubicBezTo>
                    <a:pt x="167" y="225"/>
                    <a:pt x="170" y="220"/>
                    <a:pt x="174" y="215"/>
                  </a:cubicBezTo>
                  <a:cubicBezTo>
                    <a:pt x="177" y="209"/>
                    <a:pt x="179" y="203"/>
                    <a:pt x="181" y="197"/>
                  </a:cubicBezTo>
                  <a:cubicBezTo>
                    <a:pt x="183" y="190"/>
                    <a:pt x="185" y="185"/>
                    <a:pt x="187" y="180"/>
                  </a:cubicBezTo>
                  <a:cubicBezTo>
                    <a:pt x="181" y="178"/>
                    <a:pt x="181" y="178"/>
                    <a:pt x="181" y="178"/>
                  </a:cubicBezTo>
                  <a:cubicBezTo>
                    <a:pt x="179" y="183"/>
                    <a:pt x="178" y="187"/>
                    <a:pt x="176" y="190"/>
                  </a:cubicBezTo>
                  <a:cubicBezTo>
                    <a:pt x="175" y="194"/>
                    <a:pt x="173" y="197"/>
                    <a:pt x="171" y="200"/>
                  </a:cubicBezTo>
                  <a:cubicBezTo>
                    <a:pt x="169" y="203"/>
                    <a:pt x="166" y="205"/>
                    <a:pt x="162" y="206"/>
                  </a:cubicBezTo>
                  <a:cubicBezTo>
                    <a:pt x="159" y="207"/>
                    <a:pt x="154" y="208"/>
                    <a:pt x="148" y="208"/>
                  </a:cubicBezTo>
                  <a:cubicBezTo>
                    <a:pt x="141" y="208"/>
                    <a:pt x="134" y="205"/>
                    <a:pt x="129" y="199"/>
                  </a:cubicBezTo>
                  <a:cubicBezTo>
                    <a:pt x="124" y="193"/>
                    <a:pt x="120" y="186"/>
                    <a:pt x="116" y="178"/>
                  </a:cubicBezTo>
                  <a:cubicBezTo>
                    <a:pt x="113" y="170"/>
                    <a:pt x="110" y="162"/>
                    <a:pt x="108" y="154"/>
                  </a:cubicBezTo>
                  <a:cubicBezTo>
                    <a:pt x="106" y="145"/>
                    <a:pt x="105" y="139"/>
                    <a:pt x="104" y="134"/>
                  </a:cubicBezTo>
                  <a:cubicBezTo>
                    <a:pt x="179" y="13"/>
                    <a:pt x="179" y="13"/>
                    <a:pt x="179" y="13"/>
                  </a:cubicBezTo>
                  <a:cubicBezTo>
                    <a:pt x="155" y="0"/>
                    <a:pt x="155" y="0"/>
                    <a:pt x="155" y="0"/>
                  </a:cubicBezTo>
                  <a:cubicBezTo>
                    <a:pt x="94" y="95"/>
                    <a:pt x="94" y="95"/>
                    <a:pt x="94" y="95"/>
                  </a:cubicBezTo>
                  <a:cubicBezTo>
                    <a:pt x="93" y="89"/>
                    <a:pt x="91" y="81"/>
                    <a:pt x="88" y="71"/>
                  </a:cubicBezTo>
                  <a:cubicBezTo>
                    <a:pt x="86" y="62"/>
                    <a:pt x="83" y="53"/>
                    <a:pt x="78" y="44"/>
                  </a:cubicBezTo>
                  <a:cubicBezTo>
                    <a:pt x="74" y="35"/>
                    <a:pt x="69" y="27"/>
                    <a:pt x="63" y="20"/>
                  </a:cubicBezTo>
                  <a:cubicBezTo>
                    <a:pt x="57" y="14"/>
                    <a:pt x="50" y="11"/>
                    <a:pt x="41" y="11"/>
                  </a:cubicBezTo>
                  <a:cubicBezTo>
                    <a:pt x="35" y="11"/>
                    <a:pt x="30" y="13"/>
                    <a:pt x="25" y="17"/>
                  </a:cubicBezTo>
                  <a:cubicBezTo>
                    <a:pt x="21" y="21"/>
                    <a:pt x="17" y="25"/>
                    <a:pt x="14" y="31"/>
                  </a:cubicBezTo>
                  <a:cubicBezTo>
                    <a:pt x="10" y="37"/>
                    <a:pt x="8" y="43"/>
                    <a:pt x="5" y="49"/>
                  </a:cubicBezTo>
                  <a:cubicBezTo>
                    <a:pt x="3" y="55"/>
                    <a:pt x="2" y="61"/>
                    <a:pt x="0" y="65"/>
                  </a:cubicBezTo>
                  <a:cubicBezTo>
                    <a:pt x="6" y="68"/>
                    <a:pt x="6" y="68"/>
                    <a:pt x="6" y="68"/>
                  </a:cubicBezTo>
                  <a:cubicBezTo>
                    <a:pt x="9" y="64"/>
                    <a:pt x="10" y="60"/>
                    <a:pt x="12" y="56"/>
                  </a:cubicBezTo>
                  <a:cubicBezTo>
                    <a:pt x="13" y="53"/>
                    <a:pt x="15" y="49"/>
                    <a:pt x="17" y="47"/>
                  </a:cubicBezTo>
                  <a:cubicBezTo>
                    <a:pt x="19" y="44"/>
                    <a:pt x="22" y="42"/>
                    <a:pt x="25" y="40"/>
                  </a:cubicBezTo>
                  <a:cubicBezTo>
                    <a:pt x="28" y="39"/>
                    <a:pt x="33" y="38"/>
                    <a:pt x="40" y="38"/>
                  </a:cubicBezTo>
                  <a:cubicBezTo>
                    <a:pt x="47" y="38"/>
                    <a:pt x="54" y="41"/>
                    <a:pt x="59" y="46"/>
                  </a:cubicBezTo>
                  <a:cubicBezTo>
                    <a:pt x="64" y="51"/>
                    <a:pt x="69" y="57"/>
                    <a:pt x="72" y="65"/>
                  </a:cubicBezTo>
                  <a:cubicBezTo>
                    <a:pt x="76" y="72"/>
                    <a:pt x="78" y="80"/>
                    <a:pt x="80" y="88"/>
                  </a:cubicBezTo>
                  <a:cubicBezTo>
                    <a:pt x="82" y="96"/>
                    <a:pt x="84" y="103"/>
                    <a:pt x="85" y="109"/>
                  </a:cubicBezTo>
                  <a:cubicBezTo>
                    <a:pt x="9" y="231"/>
                    <a:pt x="9" y="231"/>
                    <a:pt x="9" y="231"/>
                  </a:cubicBezTo>
                  <a:lnTo>
                    <a:pt x="34" y="245"/>
                  </a:ln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18" name="Freeform 17"/>
            <p:cNvSpPr>
              <a:spLocks/>
            </p:cNvSpPr>
            <p:nvPr/>
          </p:nvSpPr>
          <p:spPr bwMode="auto">
            <a:xfrm>
              <a:off x="5859035" y="4370489"/>
              <a:ext cx="638175" cy="903288"/>
            </a:xfrm>
            <a:custGeom>
              <a:avLst/>
              <a:gdLst>
                <a:gd name="T0" fmla="*/ 116 w 170"/>
                <a:gd name="T1" fmla="*/ 221 h 240"/>
                <a:gd name="T2" fmla="*/ 113 w 170"/>
                <a:gd name="T3" fmla="*/ 229 h 240"/>
                <a:gd name="T4" fmla="*/ 106 w 170"/>
                <a:gd name="T5" fmla="*/ 233 h 240"/>
                <a:gd name="T6" fmla="*/ 94 w 170"/>
                <a:gd name="T7" fmla="*/ 234 h 240"/>
                <a:gd name="T8" fmla="*/ 94 w 170"/>
                <a:gd name="T9" fmla="*/ 240 h 240"/>
                <a:gd name="T10" fmla="*/ 170 w 170"/>
                <a:gd name="T11" fmla="*/ 240 h 240"/>
                <a:gd name="T12" fmla="*/ 170 w 170"/>
                <a:gd name="T13" fmla="*/ 234 h 240"/>
                <a:gd name="T14" fmla="*/ 158 w 170"/>
                <a:gd name="T15" fmla="*/ 233 h 240"/>
                <a:gd name="T16" fmla="*/ 151 w 170"/>
                <a:gd name="T17" fmla="*/ 229 h 240"/>
                <a:gd name="T18" fmla="*/ 148 w 170"/>
                <a:gd name="T19" fmla="*/ 221 h 240"/>
                <a:gd name="T20" fmla="*/ 147 w 170"/>
                <a:gd name="T21" fmla="*/ 210 h 240"/>
                <a:gd name="T22" fmla="*/ 147 w 170"/>
                <a:gd name="T23" fmla="*/ 132 h 240"/>
                <a:gd name="T24" fmla="*/ 144 w 170"/>
                <a:gd name="T25" fmla="*/ 112 h 240"/>
                <a:gd name="T26" fmla="*/ 136 w 170"/>
                <a:gd name="T27" fmla="*/ 95 h 240"/>
                <a:gd name="T28" fmla="*/ 123 w 170"/>
                <a:gd name="T29" fmla="*/ 83 h 240"/>
                <a:gd name="T30" fmla="*/ 103 w 170"/>
                <a:gd name="T31" fmla="*/ 79 h 240"/>
                <a:gd name="T32" fmla="*/ 76 w 170"/>
                <a:gd name="T33" fmla="*/ 86 h 240"/>
                <a:gd name="T34" fmla="*/ 53 w 170"/>
                <a:gd name="T35" fmla="*/ 101 h 240"/>
                <a:gd name="T36" fmla="*/ 53 w 170"/>
                <a:gd name="T37" fmla="*/ 51 h 240"/>
                <a:gd name="T38" fmla="*/ 55 w 170"/>
                <a:gd name="T39" fmla="*/ 36 h 240"/>
                <a:gd name="T40" fmla="*/ 61 w 170"/>
                <a:gd name="T41" fmla="*/ 23 h 240"/>
                <a:gd name="T42" fmla="*/ 72 w 170"/>
                <a:gd name="T43" fmla="*/ 14 h 240"/>
                <a:gd name="T44" fmla="*/ 87 w 170"/>
                <a:gd name="T45" fmla="*/ 10 h 240"/>
                <a:gd name="T46" fmla="*/ 102 w 170"/>
                <a:gd name="T47" fmla="*/ 15 h 240"/>
                <a:gd name="T48" fmla="*/ 110 w 170"/>
                <a:gd name="T49" fmla="*/ 27 h 240"/>
                <a:gd name="T50" fmla="*/ 118 w 170"/>
                <a:gd name="T51" fmla="*/ 38 h 240"/>
                <a:gd name="T52" fmla="*/ 131 w 170"/>
                <a:gd name="T53" fmla="*/ 43 h 240"/>
                <a:gd name="T54" fmla="*/ 142 w 170"/>
                <a:gd name="T55" fmla="*/ 39 h 240"/>
                <a:gd name="T56" fmla="*/ 145 w 170"/>
                <a:gd name="T57" fmla="*/ 27 h 240"/>
                <a:gd name="T58" fmla="*/ 139 w 170"/>
                <a:gd name="T59" fmla="*/ 13 h 240"/>
                <a:gd name="T60" fmla="*/ 126 w 170"/>
                <a:gd name="T61" fmla="*/ 5 h 240"/>
                <a:gd name="T62" fmla="*/ 108 w 170"/>
                <a:gd name="T63" fmla="*/ 1 h 240"/>
                <a:gd name="T64" fmla="*/ 93 w 170"/>
                <a:gd name="T65" fmla="*/ 0 h 240"/>
                <a:gd name="T66" fmla="*/ 65 w 170"/>
                <a:gd name="T67" fmla="*/ 5 h 240"/>
                <a:gd name="T68" fmla="*/ 42 w 170"/>
                <a:gd name="T69" fmla="*/ 17 h 240"/>
                <a:gd name="T70" fmla="*/ 28 w 170"/>
                <a:gd name="T71" fmla="*/ 37 h 240"/>
                <a:gd name="T72" fmla="*/ 22 w 170"/>
                <a:gd name="T73" fmla="*/ 65 h 240"/>
                <a:gd name="T74" fmla="*/ 22 w 170"/>
                <a:gd name="T75" fmla="*/ 210 h 240"/>
                <a:gd name="T76" fmla="*/ 22 w 170"/>
                <a:gd name="T77" fmla="*/ 221 h 240"/>
                <a:gd name="T78" fmla="*/ 19 w 170"/>
                <a:gd name="T79" fmla="*/ 229 h 240"/>
                <a:gd name="T80" fmla="*/ 12 w 170"/>
                <a:gd name="T81" fmla="*/ 233 h 240"/>
                <a:gd name="T82" fmla="*/ 0 w 170"/>
                <a:gd name="T83" fmla="*/ 234 h 240"/>
                <a:gd name="T84" fmla="*/ 0 w 170"/>
                <a:gd name="T85" fmla="*/ 240 h 240"/>
                <a:gd name="T86" fmla="*/ 53 w 170"/>
                <a:gd name="T87" fmla="*/ 240 h 240"/>
                <a:gd name="T88" fmla="*/ 53 w 170"/>
                <a:gd name="T89" fmla="*/ 114 h 240"/>
                <a:gd name="T90" fmla="*/ 60 w 170"/>
                <a:gd name="T91" fmla="*/ 108 h 240"/>
                <a:gd name="T92" fmla="*/ 70 w 170"/>
                <a:gd name="T93" fmla="*/ 103 h 240"/>
                <a:gd name="T94" fmla="*/ 80 w 170"/>
                <a:gd name="T95" fmla="*/ 100 h 240"/>
                <a:gd name="T96" fmla="*/ 89 w 170"/>
                <a:gd name="T97" fmla="*/ 99 h 240"/>
                <a:gd name="T98" fmla="*/ 111 w 170"/>
                <a:gd name="T99" fmla="*/ 109 h 240"/>
                <a:gd name="T100" fmla="*/ 117 w 170"/>
                <a:gd name="T101" fmla="*/ 133 h 240"/>
                <a:gd name="T102" fmla="*/ 117 w 170"/>
                <a:gd name="T103" fmla="*/ 210 h 240"/>
                <a:gd name="T104" fmla="*/ 116 w 170"/>
                <a:gd name="T105" fmla="*/ 22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0" h="240">
                  <a:moveTo>
                    <a:pt x="116" y="221"/>
                  </a:moveTo>
                  <a:cubicBezTo>
                    <a:pt x="115" y="225"/>
                    <a:pt x="114" y="227"/>
                    <a:pt x="113" y="229"/>
                  </a:cubicBezTo>
                  <a:cubicBezTo>
                    <a:pt x="111" y="231"/>
                    <a:pt x="109" y="233"/>
                    <a:pt x="106" y="233"/>
                  </a:cubicBezTo>
                  <a:cubicBezTo>
                    <a:pt x="103" y="234"/>
                    <a:pt x="99" y="234"/>
                    <a:pt x="94" y="234"/>
                  </a:cubicBezTo>
                  <a:cubicBezTo>
                    <a:pt x="94" y="240"/>
                    <a:pt x="94" y="240"/>
                    <a:pt x="94" y="240"/>
                  </a:cubicBezTo>
                  <a:cubicBezTo>
                    <a:pt x="170" y="240"/>
                    <a:pt x="170" y="240"/>
                    <a:pt x="170" y="240"/>
                  </a:cubicBezTo>
                  <a:cubicBezTo>
                    <a:pt x="170" y="234"/>
                    <a:pt x="170" y="234"/>
                    <a:pt x="170" y="234"/>
                  </a:cubicBezTo>
                  <a:cubicBezTo>
                    <a:pt x="165" y="234"/>
                    <a:pt x="161" y="234"/>
                    <a:pt x="158" y="233"/>
                  </a:cubicBezTo>
                  <a:cubicBezTo>
                    <a:pt x="155" y="233"/>
                    <a:pt x="153" y="231"/>
                    <a:pt x="151" y="229"/>
                  </a:cubicBezTo>
                  <a:cubicBezTo>
                    <a:pt x="150" y="227"/>
                    <a:pt x="148" y="225"/>
                    <a:pt x="148" y="221"/>
                  </a:cubicBezTo>
                  <a:cubicBezTo>
                    <a:pt x="147" y="218"/>
                    <a:pt x="147" y="215"/>
                    <a:pt x="147" y="210"/>
                  </a:cubicBezTo>
                  <a:cubicBezTo>
                    <a:pt x="147" y="132"/>
                    <a:pt x="147" y="132"/>
                    <a:pt x="147" y="132"/>
                  </a:cubicBezTo>
                  <a:cubicBezTo>
                    <a:pt x="147" y="124"/>
                    <a:pt x="146" y="118"/>
                    <a:pt x="144" y="112"/>
                  </a:cubicBezTo>
                  <a:cubicBezTo>
                    <a:pt x="143" y="105"/>
                    <a:pt x="140" y="100"/>
                    <a:pt x="136" y="95"/>
                  </a:cubicBezTo>
                  <a:cubicBezTo>
                    <a:pt x="133" y="90"/>
                    <a:pt x="128" y="86"/>
                    <a:pt x="123" y="83"/>
                  </a:cubicBezTo>
                  <a:cubicBezTo>
                    <a:pt x="117" y="81"/>
                    <a:pt x="111" y="79"/>
                    <a:pt x="103" y="79"/>
                  </a:cubicBezTo>
                  <a:cubicBezTo>
                    <a:pt x="94" y="79"/>
                    <a:pt x="85" y="81"/>
                    <a:pt x="76" y="86"/>
                  </a:cubicBezTo>
                  <a:cubicBezTo>
                    <a:pt x="67" y="90"/>
                    <a:pt x="59" y="95"/>
                    <a:pt x="53" y="101"/>
                  </a:cubicBezTo>
                  <a:cubicBezTo>
                    <a:pt x="53" y="51"/>
                    <a:pt x="53" y="51"/>
                    <a:pt x="53" y="51"/>
                  </a:cubicBezTo>
                  <a:cubicBezTo>
                    <a:pt x="53" y="46"/>
                    <a:pt x="54" y="41"/>
                    <a:pt x="55" y="36"/>
                  </a:cubicBezTo>
                  <a:cubicBezTo>
                    <a:pt x="56" y="31"/>
                    <a:pt x="58" y="27"/>
                    <a:pt x="61" y="23"/>
                  </a:cubicBezTo>
                  <a:cubicBezTo>
                    <a:pt x="64" y="19"/>
                    <a:pt x="68" y="16"/>
                    <a:pt x="72" y="14"/>
                  </a:cubicBezTo>
                  <a:cubicBezTo>
                    <a:pt x="76" y="11"/>
                    <a:pt x="81" y="10"/>
                    <a:pt x="87" y="10"/>
                  </a:cubicBezTo>
                  <a:cubicBezTo>
                    <a:pt x="94" y="10"/>
                    <a:pt x="99" y="12"/>
                    <a:pt x="102" y="15"/>
                  </a:cubicBezTo>
                  <a:cubicBezTo>
                    <a:pt x="105" y="19"/>
                    <a:pt x="108" y="23"/>
                    <a:pt x="110" y="27"/>
                  </a:cubicBezTo>
                  <a:cubicBezTo>
                    <a:pt x="112" y="31"/>
                    <a:pt x="115" y="35"/>
                    <a:pt x="118" y="38"/>
                  </a:cubicBezTo>
                  <a:cubicBezTo>
                    <a:pt x="120" y="42"/>
                    <a:pt x="125" y="43"/>
                    <a:pt x="131" y="43"/>
                  </a:cubicBezTo>
                  <a:cubicBezTo>
                    <a:pt x="136" y="43"/>
                    <a:pt x="139" y="42"/>
                    <a:pt x="142" y="39"/>
                  </a:cubicBezTo>
                  <a:cubicBezTo>
                    <a:pt x="144" y="36"/>
                    <a:pt x="145" y="32"/>
                    <a:pt x="145" y="27"/>
                  </a:cubicBezTo>
                  <a:cubicBezTo>
                    <a:pt x="145" y="22"/>
                    <a:pt x="143" y="17"/>
                    <a:pt x="139" y="13"/>
                  </a:cubicBezTo>
                  <a:cubicBezTo>
                    <a:pt x="136" y="10"/>
                    <a:pt x="131" y="7"/>
                    <a:pt x="126" y="5"/>
                  </a:cubicBezTo>
                  <a:cubicBezTo>
                    <a:pt x="120" y="3"/>
                    <a:pt x="114" y="2"/>
                    <a:pt x="108" y="1"/>
                  </a:cubicBezTo>
                  <a:cubicBezTo>
                    <a:pt x="103" y="1"/>
                    <a:pt x="98" y="0"/>
                    <a:pt x="93" y="0"/>
                  </a:cubicBezTo>
                  <a:cubicBezTo>
                    <a:pt x="83" y="0"/>
                    <a:pt x="74" y="2"/>
                    <a:pt x="65" y="5"/>
                  </a:cubicBezTo>
                  <a:cubicBezTo>
                    <a:pt x="56" y="7"/>
                    <a:pt x="49" y="11"/>
                    <a:pt x="42" y="17"/>
                  </a:cubicBezTo>
                  <a:cubicBezTo>
                    <a:pt x="36" y="22"/>
                    <a:pt x="31" y="29"/>
                    <a:pt x="28" y="37"/>
                  </a:cubicBezTo>
                  <a:cubicBezTo>
                    <a:pt x="24" y="45"/>
                    <a:pt x="22" y="55"/>
                    <a:pt x="22" y="65"/>
                  </a:cubicBezTo>
                  <a:cubicBezTo>
                    <a:pt x="22" y="210"/>
                    <a:pt x="22" y="210"/>
                    <a:pt x="22" y="210"/>
                  </a:cubicBezTo>
                  <a:cubicBezTo>
                    <a:pt x="22" y="214"/>
                    <a:pt x="22" y="218"/>
                    <a:pt x="22" y="221"/>
                  </a:cubicBezTo>
                  <a:cubicBezTo>
                    <a:pt x="21" y="224"/>
                    <a:pt x="20" y="227"/>
                    <a:pt x="19" y="229"/>
                  </a:cubicBezTo>
                  <a:cubicBezTo>
                    <a:pt x="17" y="231"/>
                    <a:pt x="15" y="232"/>
                    <a:pt x="12" y="233"/>
                  </a:cubicBezTo>
                  <a:cubicBezTo>
                    <a:pt x="9" y="234"/>
                    <a:pt x="5" y="234"/>
                    <a:pt x="0" y="234"/>
                  </a:cubicBezTo>
                  <a:cubicBezTo>
                    <a:pt x="0" y="240"/>
                    <a:pt x="0" y="240"/>
                    <a:pt x="0" y="240"/>
                  </a:cubicBezTo>
                  <a:cubicBezTo>
                    <a:pt x="53" y="240"/>
                    <a:pt x="53" y="240"/>
                    <a:pt x="53" y="240"/>
                  </a:cubicBezTo>
                  <a:cubicBezTo>
                    <a:pt x="53" y="114"/>
                    <a:pt x="53" y="114"/>
                    <a:pt x="53" y="114"/>
                  </a:cubicBezTo>
                  <a:cubicBezTo>
                    <a:pt x="55" y="111"/>
                    <a:pt x="57" y="109"/>
                    <a:pt x="60" y="108"/>
                  </a:cubicBezTo>
                  <a:cubicBezTo>
                    <a:pt x="63" y="106"/>
                    <a:pt x="66" y="104"/>
                    <a:pt x="70" y="103"/>
                  </a:cubicBezTo>
                  <a:cubicBezTo>
                    <a:pt x="73" y="102"/>
                    <a:pt x="76" y="101"/>
                    <a:pt x="80" y="100"/>
                  </a:cubicBezTo>
                  <a:cubicBezTo>
                    <a:pt x="83" y="99"/>
                    <a:pt x="86" y="99"/>
                    <a:pt x="89" y="99"/>
                  </a:cubicBezTo>
                  <a:cubicBezTo>
                    <a:pt x="100" y="99"/>
                    <a:pt x="107" y="102"/>
                    <a:pt x="111" y="109"/>
                  </a:cubicBezTo>
                  <a:cubicBezTo>
                    <a:pt x="115" y="115"/>
                    <a:pt x="117" y="123"/>
                    <a:pt x="117" y="133"/>
                  </a:cubicBezTo>
                  <a:cubicBezTo>
                    <a:pt x="117" y="210"/>
                    <a:pt x="117" y="210"/>
                    <a:pt x="117" y="210"/>
                  </a:cubicBezTo>
                  <a:cubicBezTo>
                    <a:pt x="117" y="215"/>
                    <a:pt x="117" y="218"/>
                    <a:pt x="116" y="221"/>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19" name="Freeform 18"/>
            <p:cNvSpPr>
              <a:spLocks/>
            </p:cNvSpPr>
            <p:nvPr/>
          </p:nvSpPr>
          <p:spPr bwMode="auto">
            <a:xfrm>
              <a:off x="5944760" y="687487"/>
              <a:ext cx="638175" cy="901700"/>
            </a:xfrm>
            <a:custGeom>
              <a:avLst/>
              <a:gdLst>
                <a:gd name="T0" fmla="*/ 116 w 170"/>
                <a:gd name="T1" fmla="*/ 221 h 240"/>
                <a:gd name="T2" fmla="*/ 112 w 170"/>
                <a:gd name="T3" fmla="*/ 229 h 240"/>
                <a:gd name="T4" fmla="*/ 105 w 170"/>
                <a:gd name="T5" fmla="*/ 233 h 240"/>
                <a:gd name="T6" fmla="*/ 94 w 170"/>
                <a:gd name="T7" fmla="*/ 234 h 240"/>
                <a:gd name="T8" fmla="*/ 94 w 170"/>
                <a:gd name="T9" fmla="*/ 240 h 240"/>
                <a:gd name="T10" fmla="*/ 170 w 170"/>
                <a:gd name="T11" fmla="*/ 240 h 240"/>
                <a:gd name="T12" fmla="*/ 170 w 170"/>
                <a:gd name="T13" fmla="*/ 234 h 240"/>
                <a:gd name="T14" fmla="*/ 157 w 170"/>
                <a:gd name="T15" fmla="*/ 233 h 240"/>
                <a:gd name="T16" fmla="*/ 151 w 170"/>
                <a:gd name="T17" fmla="*/ 229 h 240"/>
                <a:gd name="T18" fmla="*/ 147 w 170"/>
                <a:gd name="T19" fmla="*/ 221 h 240"/>
                <a:gd name="T20" fmla="*/ 147 w 170"/>
                <a:gd name="T21" fmla="*/ 210 h 240"/>
                <a:gd name="T22" fmla="*/ 147 w 170"/>
                <a:gd name="T23" fmla="*/ 131 h 240"/>
                <a:gd name="T24" fmla="*/ 144 w 170"/>
                <a:gd name="T25" fmla="*/ 112 h 240"/>
                <a:gd name="T26" fmla="*/ 136 w 170"/>
                <a:gd name="T27" fmla="*/ 95 h 240"/>
                <a:gd name="T28" fmla="*/ 123 w 170"/>
                <a:gd name="T29" fmla="*/ 83 h 240"/>
                <a:gd name="T30" fmla="*/ 103 w 170"/>
                <a:gd name="T31" fmla="*/ 79 h 240"/>
                <a:gd name="T32" fmla="*/ 75 w 170"/>
                <a:gd name="T33" fmla="*/ 86 h 240"/>
                <a:gd name="T34" fmla="*/ 53 w 170"/>
                <a:gd name="T35" fmla="*/ 101 h 240"/>
                <a:gd name="T36" fmla="*/ 53 w 170"/>
                <a:gd name="T37" fmla="*/ 51 h 240"/>
                <a:gd name="T38" fmla="*/ 55 w 170"/>
                <a:gd name="T39" fmla="*/ 36 h 240"/>
                <a:gd name="T40" fmla="*/ 61 w 170"/>
                <a:gd name="T41" fmla="*/ 23 h 240"/>
                <a:gd name="T42" fmla="*/ 71 w 170"/>
                <a:gd name="T43" fmla="*/ 14 h 240"/>
                <a:gd name="T44" fmla="*/ 87 w 170"/>
                <a:gd name="T45" fmla="*/ 10 h 240"/>
                <a:gd name="T46" fmla="*/ 101 w 170"/>
                <a:gd name="T47" fmla="*/ 15 h 240"/>
                <a:gd name="T48" fmla="*/ 110 w 170"/>
                <a:gd name="T49" fmla="*/ 27 h 240"/>
                <a:gd name="T50" fmla="*/ 117 w 170"/>
                <a:gd name="T51" fmla="*/ 38 h 240"/>
                <a:gd name="T52" fmla="*/ 130 w 170"/>
                <a:gd name="T53" fmla="*/ 43 h 240"/>
                <a:gd name="T54" fmla="*/ 141 w 170"/>
                <a:gd name="T55" fmla="*/ 39 h 240"/>
                <a:gd name="T56" fmla="*/ 145 w 170"/>
                <a:gd name="T57" fmla="*/ 27 h 240"/>
                <a:gd name="T58" fmla="*/ 139 w 170"/>
                <a:gd name="T59" fmla="*/ 13 h 240"/>
                <a:gd name="T60" fmla="*/ 125 w 170"/>
                <a:gd name="T61" fmla="*/ 5 h 240"/>
                <a:gd name="T62" fmla="*/ 108 w 170"/>
                <a:gd name="T63" fmla="*/ 1 h 240"/>
                <a:gd name="T64" fmla="*/ 93 w 170"/>
                <a:gd name="T65" fmla="*/ 0 h 240"/>
                <a:gd name="T66" fmla="*/ 64 w 170"/>
                <a:gd name="T67" fmla="*/ 4 h 240"/>
                <a:gd name="T68" fmla="*/ 42 w 170"/>
                <a:gd name="T69" fmla="*/ 17 h 240"/>
                <a:gd name="T70" fmla="*/ 27 w 170"/>
                <a:gd name="T71" fmla="*/ 37 h 240"/>
                <a:gd name="T72" fmla="*/ 22 w 170"/>
                <a:gd name="T73" fmla="*/ 65 h 240"/>
                <a:gd name="T74" fmla="*/ 22 w 170"/>
                <a:gd name="T75" fmla="*/ 210 h 240"/>
                <a:gd name="T76" fmla="*/ 21 w 170"/>
                <a:gd name="T77" fmla="*/ 221 h 240"/>
                <a:gd name="T78" fmla="*/ 18 w 170"/>
                <a:gd name="T79" fmla="*/ 229 h 240"/>
                <a:gd name="T80" fmla="*/ 12 w 170"/>
                <a:gd name="T81" fmla="*/ 233 h 240"/>
                <a:gd name="T82" fmla="*/ 0 w 170"/>
                <a:gd name="T83" fmla="*/ 234 h 240"/>
                <a:gd name="T84" fmla="*/ 0 w 170"/>
                <a:gd name="T85" fmla="*/ 240 h 240"/>
                <a:gd name="T86" fmla="*/ 53 w 170"/>
                <a:gd name="T87" fmla="*/ 240 h 240"/>
                <a:gd name="T88" fmla="*/ 53 w 170"/>
                <a:gd name="T89" fmla="*/ 114 h 240"/>
                <a:gd name="T90" fmla="*/ 60 w 170"/>
                <a:gd name="T91" fmla="*/ 108 h 240"/>
                <a:gd name="T92" fmla="*/ 69 w 170"/>
                <a:gd name="T93" fmla="*/ 103 h 240"/>
                <a:gd name="T94" fmla="*/ 79 w 170"/>
                <a:gd name="T95" fmla="*/ 100 h 240"/>
                <a:gd name="T96" fmla="*/ 89 w 170"/>
                <a:gd name="T97" fmla="*/ 99 h 240"/>
                <a:gd name="T98" fmla="*/ 111 w 170"/>
                <a:gd name="T99" fmla="*/ 109 h 240"/>
                <a:gd name="T100" fmla="*/ 117 w 170"/>
                <a:gd name="T101" fmla="*/ 133 h 240"/>
                <a:gd name="T102" fmla="*/ 117 w 170"/>
                <a:gd name="T103" fmla="*/ 210 h 240"/>
                <a:gd name="T104" fmla="*/ 116 w 170"/>
                <a:gd name="T105" fmla="*/ 22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0" h="240">
                  <a:moveTo>
                    <a:pt x="116" y="221"/>
                  </a:moveTo>
                  <a:cubicBezTo>
                    <a:pt x="115" y="224"/>
                    <a:pt x="114" y="227"/>
                    <a:pt x="112" y="229"/>
                  </a:cubicBezTo>
                  <a:cubicBezTo>
                    <a:pt x="111" y="231"/>
                    <a:pt x="108" y="232"/>
                    <a:pt x="105" y="233"/>
                  </a:cubicBezTo>
                  <a:cubicBezTo>
                    <a:pt x="102" y="234"/>
                    <a:pt x="99" y="234"/>
                    <a:pt x="94" y="234"/>
                  </a:cubicBezTo>
                  <a:cubicBezTo>
                    <a:pt x="94" y="240"/>
                    <a:pt x="94" y="240"/>
                    <a:pt x="94" y="240"/>
                  </a:cubicBezTo>
                  <a:cubicBezTo>
                    <a:pt x="170" y="240"/>
                    <a:pt x="170" y="240"/>
                    <a:pt x="170" y="240"/>
                  </a:cubicBezTo>
                  <a:cubicBezTo>
                    <a:pt x="170" y="234"/>
                    <a:pt x="170" y="234"/>
                    <a:pt x="170" y="234"/>
                  </a:cubicBezTo>
                  <a:cubicBezTo>
                    <a:pt x="165" y="234"/>
                    <a:pt x="160" y="234"/>
                    <a:pt x="157" y="233"/>
                  </a:cubicBezTo>
                  <a:cubicBezTo>
                    <a:pt x="155" y="232"/>
                    <a:pt x="152" y="231"/>
                    <a:pt x="151" y="229"/>
                  </a:cubicBezTo>
                  <a:cubicBezTo>
                    <a:pt x="149" y="227"/>
                    <a:pt x="148" y="224"/>
                    <a:pt x="147" y="221"/>
                  </a:cubicBezTo>
                  <a:cubicBezTo>
                    <a:pt x="147" y="218"/>
                    <a:pt x="147" y="214"/>
                    <a:pt x="147" y="210"/>
                  </a:cubicBezTo>
                  <a:cubicBezTo>
                    <a:pt x="147" y="131"/>
                    <a:pt x="147" y="131"/>
                    <a:pt x="147" y="131"/>
                  </a:cubicBezTo>
                  <a:cubicBezTo>
                    <a:pt x="147" y="124"/>
                    <a:pt x="146" y="118"/>
                    <a:pt x="144" y="112"/>
                  </a:cubicBezTo>
                  <a:cubicBezTo>
                    <a:pt x="143" y="105"/>
                    <a:pt x="140" y="100"/>
                    <a:pt x="136" y="95"/>
                  </a:cubicBezTo>
                  <a:cubicBezTo>
                    <a:pt x="133" y="90"/>
                    <a:pt x="128" y="86"/>
                    <a:pt x="123" y="83"/>
                  </a:cubicBezTo>
                  <a:cubicBezTo>
                    <a:pt x="117" y="80"/>
                    <a:pt x="110" y="79"/>
                    <a:pt x="103" y="79"/>
                  </a:cubicBezTo>
                  <a:cubicBezTo>
                    <a:pt x="94" y="79"/>
                    <a:pt x="85" y="81"/>
                    <a:pt x="75" y="86"/>
                  </a:cubicBezTo>
                  <a:cubicBezTo>
                    <a:pt x="67" y="90"/>
                    <a:pt x="59" y="95"/>
                    <a:pt x="53" y="101"/>
                  </a:cubicBezTo>
                  <a:cubicBezTo>
                    <a:pt x="53" y="51"/>
                    <a:pt x="53" y="51"/>
                    <a:pt x="53" y="51"/>
                  </a:cubicBezTo>
                  <a:cubicBezTo>
                    <a:pt x="53" y="46"/>
                    <a:pt x="53" y="41"/>
                    <a:pt x="55" y="36"/>
                  </a:cubicBezTo>
                  <a:cubicBezTo>
                    <a:pt x="56" y="31"/>
                    <a:pt x="58" y="26"/>
                    <a:pt x="61" y="23"/>
                  </a:cubicBezTo>
                  <a:cubicBezTo>
                    <a:pt x="64" y="19"/>
                    <a:pt x="67" y="16"/>
                    <a:pt x="71" y="14"/>
                  </a:cubicBezTo>
                  <a:cubicBezTo>
                    <a:pt x="76" y="11"/>
                    <a:pt x="81" y="10"/>
                    <a:pt x="87" y="10"/>
                  </a:cubicBezTo>
                  <a:cubicBezTo>
                    <a:pt x="93" y="10"/>
                    <a:pt x="98" y="12"/>
                    <a:pt x="101" y="15"/>
                  </a:cubicBezTo>
                  <a:cubicBezTo>
                    <a:pt x="105" y="19"/>
                    <a:pt x="107" y="22"/>
                    <a:pt x="110" y="27"/>
                  </a:cubicBezTo>
                  <a:cubicBezTo>
                    <a:pt x="112" y="31"/>
                    <a:pt x="115" y="35"/>
                    <a:pt x="117" y="38"/>
                  </a:cubicBezTo>
                  <a:cubicBezTo>
                    <a:pt x="120" y="42"/>
                    <a:pt x="124" y="43"/>
                    <a:pt x="130" y="43"/>
                  </a:cubicBezTo>
                  <a:cubicBezTo>
                    <a:pt x="135" y="43"/>
                    <a:pt x="139" y="42"/>
                    <a:pt x="141" y="39"/>
                  </a:cubicBezTo>
                  <a:cubicBezTo>
                    <a:pt x="144" y="36"/>
                    <a:pt x="145" y="32"/>
                    <a:pt x="145" y="27"/>
                  </a:cubicBezTo>
                  <a:cubicBezTo>
                    <a:pt x="145" y="22"/>
                    <a:pt x="143" y="17"/>
                    <a:pt x="139" y="13"/>
                  </a:cubicBezTo>
                  <a:cubicBezTo>
                    <a:pt x="135" y="10"/>
                    <a:pt x="131" y="7"/>
                    <a:pt x="125" y="5"/>
                  </a:cubicBezTo>
                  <a:cubicBezTo>
                    <a:pt x="120" y="3"/>
                    <a:pt x="114" y="2"/>
                    <a:pt x="108" y="1"/>
                  </a:cubicBezTo>
                  <a:cubicBezTo>
                    <a:pt x="102" y="0"/>
                    <a:pt x="97" y="0"/>
                    <a:pt x="93" y="0"/>
                  </a:cubicBezTo>
                  <a:cubicBezTo>
                    <a:pt x="83" y="0"/>
                    <a:pt x="73" y="2"/>
                    <a:pt x="64" y="4"/>
                  </a:cubicBezTo>
                  <a:cubicBezTo>
                    <a:pt x="56" y="7"/>
                    <a:pt x="48" y="11"/>
                    <a:pt x="42" y="17"/>
                  </a:cubicBezTo>
                  <a:cubicBezTo>
                    <a:pt x="36" y="22"/>
                    <a:pt x="31" y="29"/>
                    <a:pt x="27" y="37"/>
                  </a:cubicBezTo>
                  <a:cubicBezTo>
                    <a:pt x="24" y="45"/>
                    <a:pt x="22" y="54"/>
                    <a:pt x="22" y="65"/>
                  </a:cubicBezTo>
                  <a:cubicBezTo>
                    <a:pt x="22" y="210"/>
                    <a:pt x="22" y="210"/>
                    <a:pt x="22" y="210"/>
                  </a:cubicBezTo>
                  <a:cubicBezTo>
                    <a:pt x="22" y="214"/>
                    <a:pt x="22" y="218"/>
                    <a:pt x="21" y="221"/>
                  </a:cubicBezTo>
                  <a:cubicBezTo>
                    <a:pt x="21" y="224"/>
                    <a:pt x="20" y="227"/>
                    <a:pt x="18" y="229"/>
                  </a:cubicBezTo>
                  <a:cubicBezTo>
                    <a:pt x="17" y="231"/>
                    <a:pt x="15" y="232"/>
                    <a:pt x="12" y="233"/>
                  </a:cubicBezTo>
                  <a:cubicBezTo>
                    <a:pt x="9" y="234"/>
                    <a:pt x="5" y="234"/>
                    <a:pt x="0" y="234"/>
                  </a:cubicBezTo>
                  <a:cubicBezTo>
                    <a:pt x="0" y="240"/>
                    <a:pt x="0" y="240"/>
                    <a:pt x="0" y="240"/>
                  </a:cubicBezTo>
                  <a:cubicBezTo>
                    <a:pt x="53" y="240"/>
                    <a:pt x="53" y="240"/>
                    <a:pt x="53" y="240"/>
                  </a:cubicBezTo>
                  <a:cubicBezTo>
                    <a:pt x="53" y="114"/>
                    <a:pt x="53" y="114"/>
                    <a:pt x="53" y="114"/>
                  </a:cubicBezTo>
                  <a:cubicBezTo>
                    <a:pt x="55" y="111"/>
                    <a:pt x="57" y="109"/>
                    <a:pt x="60" y="108"/>
                  </a:cubicBezTo>
                  <a:cubicBezTo>
                    <a:pt x="63" y="106"/>
                    <a:pt x="66" y="104"/>
                    <a:pt x="69" y="103"/>
                  </a:cubicBezTo>
                  <a:cubicBezTo>
                    <a:pt x="73" y="102"/>
                    <a:pt x="76" y="101"/>
                    <a:pt x="79" y="100"/>
                  </a:cubicBezTo>
                  <a:cubicBezTo>
                    <a:pt x="83" y="99"/>
                    <a:pt x="86" y="99"/>
                    <a:pt x="89" y="99"/>
                  </a:cubicBezTo>
                  <a:cubicBezTo>
                    <a:pt x="100" y="99"/>
                    <a:pt x="107" y="102"/>
                    <a:pt x="111" y="109"/>
                  </a:cubicBezTo>
                  <a:cubicBezTo>
                    <a:pt x="115" y="115"/>
                    <a:pt x="117" y="123"/>
                    <a:pt x="117" y="133"/>
                  </a:cubicBezTo>
                  <a:cubicBezTo>
                    <a:pt x="117" y="210"/>
                    <a:pt x="117" y="210"/>
                    <a:pt x="117" y="210"/>
                  </a:cubicBezTo>
                  <a:cubicBezTo>
                    <a:pt x="117" y="214"/>
                    <a:pt x="116" y="218"/>
                    <a:pt x="116" y="221"/>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20" name="Freeform 19"/>
            <p:cNvSpPr>
              <a:spLocks noEditPoints="1"/>
            </p:cNvSpPr>
            <p:nvPr/>
          </p:nvSpPr>
          <p:spPr bwMode="auto">
            <a:xfrm>
              <a:off x="7706886" y="4672114"/>
              <a:ext cx="630238" cy="833438"/>
            </a:xfrm>
            <a:custGeom>
              <a:avLst/>
              <a:gdLst>
                <a:gd name="T0" fmla="*/ 61 w 168"/>
                <a:gd name="T1" fmla="*/ 7 h 222"/>
                <a:gd name="T2" fmla="*/ 67 w 168"/>
                <a:gd name="T3" fmla="*/ 6 h 222"/>
                <a:gd name="T4" fmla="*/ 73 w 168"/>
                <a:gd name="T5" fmla="*/ 6 h 222"/>
                <a:gd name="T6" fmla="*/ 73 w 168"/>
                <a:gd name="T7" fmla="*/ 0 h 222"/>
                <a:gd name="T8" fmla="*/ 0 w 168"/>
                <a:gd name="T9" fmla="*/ 0 h 222"/>
                <a:gd name="T10" fmla="*/ 0 w 168"/>
                <a:gd name="T11" fmla="*/ 6 h 222"/>
                <a:gd name="T12" fmla="*/ 9 w 168"/>
                <a:gd name="T13" fmla="*/ 8 h 222"/>
                <a:gd name="T14" fmla="*/ 16 w 168"/>
                <a:gd name="T15" fmla="*/ 13 h 222"/>
                <a:gd name="T16" fmla="*/ 21 w 168"/>
                <a:gd name="T17" fmla="*/ 20 h 222"/>
                <a:gd name="T18" fmla="*/ 25 w 168"/>
                <a:gd name="T19" fmla="*/ 29 h 222"/>
                <a:gd name="T20" fmla="*/ 74 w 168"/>
                <a:gd name="T21" fmla="*/ 140 h 222"/>
                <a:gd name="T22" fmla="*/ 70 w 168"/>
                <a:gd name="T23" fmla="*/ 144 h 222"/>
                <a:gd name="T24" fmla="*/ 62 w 168"/>
                <a:gd name="T25" fmla="*/ 156 h 222"/>
                <a:gd name="T26" fmla="*/ 55 w 168"/>
                <a:gd name="T27" fmla="*/ 171 h 222"/>
                <a:gd name="T28" fmla="*/ 51 w 168"/>
                <a:gd name="T29" fmla="*/ 187 h 222"/>
                <a:gd name="T30" fmla="*/ 61 w 168"/>
                <a:gd name="T31" fmla="*/ 213 h 222"/>
                <a:gd name="T32" fmla="*/ 86 w 168"/>
                <a:gd name="T33" fmla="*/ 222 h 222"/>
                <a:gd name="T34" fmla="*/ 113 w 168"/>
                <a:gd name="T35" fmla="*/ 212 h 222"/>
                <a:gd name="T36" fmla="*/ 122 w 168"/>
                <a:gd name="T37" fmla="*/ 184 h 222"/>
                <a:gd name="T38" fmla="*/ 119 w 168"/>
                <a:gd name="T39" fmla="*/ 166 h 222"/>
                <a:gd name="T40" fmla="*/ 112 w 168"/>
                <a:gd name="T41" fmla="*/ 148 h 222"/>
                <a:gd name="T42" fmla="*/ 105 w 168"/>
                <a:gd name="T43" fmla="*/ 134 h 222"/>
                <a:gd name="T44" fmla="*/ 102 w 168"/>
                <a:gd name="T45" fmla="*/ 128 h 222"/>
                <a:gd name="T46" fmla="*/ 149 w 168"/>
                <a:gd name="T47" fmla="*/ 20 h 222"/>
                <a:gd name="T48" fmla="*/ 156 w 168"/>
                <a:gd name="T49" fmla="*/ 11 h 222"/>
                <a:gd name="T50" fmla="*/ 168 w 168"/>
                <a:gd name="T51" fmla="*/ 6 h 222"/>
                <a:gd name="T52" fmla="*/ 168 w 168"/>
                <a:gd name="T53" fmla="*/ 0 h 222"/>
                <a:gd name="T54" fmla="*/ 116 w 168"/>
                <a:gd name="T55" fmla="*/ 0 h 222"/>
                <a:gd name="T56" fmla="*/ 116 w 168"/>
                <a:gd name="T57" fmla="*/ 6 h 222"/>
                <a:gd name="T58" fmla="*/ 121 w 168"/>
                <a:gd name="T59" fmla="*/ 6 h 222"/>
                <a:gd name="T60" fmla="*/ 127 w 168"/>
                <a:gd name="T61" fmla="*/ 7 h 222"/>
                <a:gd name="T62" fmla="*/ 131 w 168"/>
                <a:gd name="T63" fmla="*/ 10 h 222"/>
                <a:gd name="T64" fmla="*/ 132 w 168"/>
                <a:gd name="T65" fmla="*/ 15 h 222"/>
                <a:gd name="T66" fmla="*/ 129 w 168"/>
                <a:gd name="T67" fmla="*/ 27 h 222"/>
                <a:gd name="T68" fmla="*/ 122 w 168"/>
                <a:gd name="T69" fmla="*/ 46 h 222"/>
                <a:gd name="T70" fmla="*/ 113 w 168"/>
                <a:gd name="T71" fmla="*/ 68 h 222"/>
                <a:gd name="T72" fmla="*/ 104 w 168"/>
                <a:gd name="T73" fmla="*/ 89 h 222"/>
                <a:gd name="T74" fmla="*/ 97 w 168"/>
                <a:gd name="T75" fmla="*/ 105 h 222"/>
                <a:gd name="T76" fmla="*/ 94 w 168"/>
                <a:gd name="T77" fmla="*/ 111 h 222"/>
                <a:gd name="T78" fmla="*/ 90 w 168"/>
                <a:gd name="T79" fmla="*/ 104 h 222"/>
                <a:gd name="T80" fmla="*/ 82 w 168"/>
                <a:gd name="T81" fmla="*/ 88 h 222"/>
                <a:gd name="T82" fmla="*/ 73 w 168"/>
                <a:gd name="T83" fmla="*/ 66 h 222"/>
                <a:gd name="T84" fmla="*/ 63 w 168"/>
                <a:gd name="T85" fmla="*/ 44 h 222"/>
                <a:gd name="T86" fmla="*/ 56 w 168"/>
                <a:gd name="T87" fmla="*/ 26 h 222"/>
                <a:gd name="T88" fmla="*/ 53 w 168"/>
                <a:gd name="T89" fmla="*/ 16 h 222"/>
                <a:gd name="T90" fmla="*/ 55 w 168"/>
                <a:gd name="T91" fmla="*/ 10 h 222"/>
                <a:gd name="T92" fmla="*/ 61 w 168"/>
                <a:gd name="T93" fmla="*/ 7 h 222"/>
                <a:gd name="T94" fmla="*/ 81 w 168"/>
                <a:gd name="T95" fmla="*/ 151 h 222"/>
                <a:gd name="T96" fmla="*/ 84 w 168"/>
                <a:gd name="T97" fmla="*/ 155 h 222"/>
                <a:gd name="T98" fmla="*/ 89 w 168"/>
                <a:gd name="T99" fmla="*/ 166 h 222"/>
                <a:gd name="T100" fmla="*/ 94 w 168"/>
                <a:gd name="T101" fmla="*/ 179 h 222"/>
                <a:gd name="T102" fmla="*/ 97 w 168"/>
                <a:gd name="T103" fmla="*/ 191 h 222"/>
                <a:gd name="T104" fmla="*/ 96 w 168"/>
                <a:gd name="T105" fmla="*/ 191 h 222"/>
                <a:gd name="T106" fmla="*/ 94 w 168"/>
                <a:gd name="T107" fmla="*/ 205 h 222"/>
                <a:gd name="T108" fmla="*/ 83 w 168"/>
                <a:gd name="T109" fmla="*/ 210 h 222"/>
                <a:gd name="T110" fmla="*/ 68 w 168"/>
                <a:gd name="T111" fmla="*/ 204 h 222"/>
                <a:gd name="T112" fmla="*/ 63 w 168"/>
                <a:gd name="T113" fmla="*/ 187 h 222"/>
                <a:gd name="T114" fmla="*/ 66 w 168"/>
                <a:gd name="T115" fmla="*/ 176 h 222"/>
                <a:gd name="T116" fmla="*/ 72 w 168"/>
                <a:gd name="T117" fmla="*/ 164 h 222"/>
                <a:gd name="T118" fmla="*/ 79 w 168"/>
                <a:gd name="T119" fmla="*/ 155 h 222"/>
                <a:gd name="T120" fmla="*/ 81 w 168"/>
                <a:gd name="T121" fmla="*/ 15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222">
                  <a:moveTo>
                    <a:pt x="61" y="7"/>
                  </a:moveTo>
                  <a:cubicBezTo>
                    <a:pt x="63" y="6"/>
                    <a:pt x="65" y="6"/>
                    <a:pt x="67" y="6"/>
                  </a:cubicBezTo>
                  <a:cubicBezTo>
                    <a:pt x="69" y="6"/>
                    <a:pt x="71" y="6"/>
                    <a:pt x="73" y="6"/>
                  </a:cubicBezTo>
                  <a:cubicBezTo>
                    <a:pt x="73" y="0"/>
                    <a:pt x="73" y="0"/>
                    <a:pt x="73" y="0"/>
                  </a:cubicBezTo>
                  <a:cubicBezTo>
                    <a:pt x="0" y="0"/>
                    <a:pt x="0" y="0"/>
                    <a:pt x="0" y="0"/>
                  </a:cubicBezTo>
                  <a:cubicBezTo>
                    <a:pt x="0" y="6"/>
                    <a:pt x="0" y="6"/>
                    <a:pt x="0" y="6"/>
                  </a:cubicBezTo>
                  <a:cubicBezTo>
                    <a:pt x="4" y="6"/>
                    <a:pt x="7" y="7"/>
                    <a:pt x="9" y="8"/>
                  </a:cubicBezTo>
                  <a:cubicBezTo>
                    <a:pt x="12" y="9"/>
                    <a:pt x="14" y="11"/>
                    <a:pt x="16" y="13"/>
                  </a:cubicBezTo>
                  <a:cubicBezTo>
                    <a:pt x="18" y="15"/>
                    <a:pt x="19" y="17"/>
                    <a:pt x="21" y="20"/>
                  </a:cubicBezTo>
                  <a:cubicBezTo>
                    <a:pt x="22" y="23"/>
                    <a:pt x="24" y="25"/>
                    <a:pt x="25" y="29"/>
                  </a:cubicBezTo>
                  <a:cubicBezTo>
                    <a:pt x="74" y="140"/>
                    <a:pt x="74" y="140"/>
                    <a:pt x="74" y="140"/>
                  </a:cubicBezTo>
                  <a:cubicBezTo>
                    <a:pt x="70" y="144"/>
                    <a:pt x="70" y="144"/>
                    <a:pt x="70" y="144"/>
                  </a:cubicBezTo>
                  <a:cubicBezTo>
                    <a:pt x="68" y="147"/>
                    <a:pt x="65" y="151"/>
                    <a:pt x="62" y="156"/>
                  </a:cubicBezTo>
                  <a:cubicBezTo>
                    <a:pt x="60" y="161"/>
                    <a:pt x="57" y="166"/>
                    <a:pt x="55" y="171"/>
                  </a:cubicBezTo>
                  <a:cubicBezTo>
                    <a:pt x="52" y="177"/>
                    <a:pt x="51" y="182"/>
                    <a:pt x="51" y="187"/>
                  </a:cubicBezTo>
                  <a:cubicBezTo>
                    <a:pt x="51" y="199"/>
                    <a:pt x="54" y="207"/>
                    <a:pt x="61" y="213"/>
                  </a:cubicBezTo>
                  <a:cubicBezTo>
                    <a:pt x="67" y="219"/>
                    <a:pt x="75" y="222"/>
                    <a:pt x="86" y="222"/>
                  </a:cubicBezTo>
                  <a:cubicBezTo>
                    <a:pt x="98" y="222"/>
                    <a:pt x="107" y="219"/>
                    <a:pt x="113" y="212"/>
                  </a:cubicBezTo>
                  <a:cubicBezTo>
                    <a:pt x="119" y="206"/>
                    <a:pt x="122" y="196"/>
                    <a:pt x="122" y="184"/>
                  </a:cubicBezTo>
                  <a:cubicBezTo>
                    <a:pt x="122" y="178"/>
                    <a:pt x="121" y="172"/>
                    <a:pt x="119" y="166"/>
                  </a:cubicBezTo>
                  <a:cubicBezTo>
                    <a:pt x="117" y="159"/>
                    <a:pt x="114" y="153"/>
                    <a:pt x="112" y="148"/>
                  </a:cubicBezTo>
                  <a:cubicBezTo>
                    <a:pt x="109" y="142"/>
                    <a:pt x="107" y="138"/>
                    <a:pt x="105" y="134"/>
                  </a:cubicBezTo>
                  <a:cubicBezTo>
                    <a:pt x="102" y="128"/>
                    <a:pt x="102" y="128"/>
                    <a:pt x="102" y="128"/>
                  </a:cubicBezTo>
                  <a:cubicBezTo>
                    <a:pt x="149" y="20"/>
                    <a:pt x="149" y="20"/>
                    <a:pt x="149" y="20"/>
                  </a:cubicBezTo>
                  <a:cubicBezTo>
                    <a:pt x="151" y="16"/>
                    <a:pt x="153" y="13"/>
                    <a:pt x="156" y="11"/>
                  </a:cubicBezTo>
                  <a:cubicBezTo>
                    <a:pt x="159" y="8"/>
                    <a:pt x="163" y="7"/>
                    <a:pt x="168" y="6"/>
                  </a:cubicBezTo>
                  <a:cubicBezTo>
                    <a:pt x="168" y="0"/>
                    <a:pt x="168" y="0"/>
                    <a:pt x="168" y="0"/>
                  </a:cubicBezTo>
                  <a:cubicBezTo>
                    <a:pt x="116" y="0"/>
                    <a:pt x="116" y="0"/>
                    <a:pt x="116" y="0"/>
                  </a:cubicBezTo>
                  <a:cubicBezTo>
                    <a:pt x="116" y="6"/>
                    <a:pt x="116" y="6"/>
                    <a:pt x="116" y="6"/>
                  </a:cubicBezTo>
                  <a:cubicBezTo>
                    <a:pt x="118" y="6"/>
                    <a:pt x="120" y="6"/>
                    <a:pt x="121" y="6"/>
                  </a:cubicBezTo>
                  <a:cubicBezTo>
                    <a:pt x="123" y="6"/>
                    <a:pt x="125" y="6"/>
                    <a:pt x="127" y="7"/>
                  </a:cubicBezTo>
                  <a:cubicBezTo>
                    <a:pt x="128" y="7"/>
                    <a:pt x="130" y="8"/>
                    <a:pt x="131" y="10"/>
                  </a:cubicBezTo>
                  <a:cubicBezTo>
                    <a:pt x="132" y="11"/>
                    <a:pt x="132" y="13"/>
                    <a:pt x="132" y="15"/>
                  </a:cubicBezTo>
                  <a:cubicBezTo>
                    <a:pt x="132" y="17"/>
                    <a:pt x="131" y="21"/>
                    <a:pt x="129" y="27"/>
                  </a:cubicBezTo>
                  <a:cubicBezTo>
                    <a:pt x="127" y="33"/>
                    <a:pt x="125" y="39"/>
                    <a:pt x="122" y="46"/>
                  </a:cubicBezTo>
                  <a:cubicBezTo>
                    <a:pt x="120" y="53"/>
                    <a:pt x="117" y="61"/>
                    <a:pt x="113" y="68"/>
                  </a:cubicBezTo>
                  <a:cubicBezTo>
                    <a:pt x="110" y="76"/>
                    <a:pt x="107" y="83"/>
                    <a:pt x="104" y="89"/>
                  </a:cubicBezTo>
                  <a:cubicBezTo>
                    <a:pt x="102" y="95"/>
                    <a:pt x="99" y="101"/>
                    <a:pt x="97" y="105"/>
                  </a:cubicBezTo>
                  <a:cubicBezTo>
                    <a:pt x="95" y="109"/>
                    <a:pt x="94" y="111"/>
                    <a:pt x="94" y="111"/>
                  </a:cubicBezTo>
                  <a:cubicBezTo>
                    <a:pt x="94" y="111"/>
                    <a:pt x="92" y="109"/>
                    <a:pt x="90" y="104"/>
                  </a:cubicBezTo>
                  <a:cubicBezTo>
                    <a:pt x="88" y="100"/>
                    <a:pt x="85" y="94"/>
                    <a:pt x="82" y="88"/>
                  </a:cubicBezTo>
                  <a:cubicBezTo>
                    <a:pt x="79" y="81"/>
                    <a:pt x="76" y="74"/>
                    <a:pt x="73" y="66"/>
                  </a:cubicBezTo>
                  <a:cubicBezTo>
                    <a:pt x="69" y="58"/>
                    <a:pt x="66" y="51"/>
                    <a:pt x="63" y="44"/>
                  </a:cubicBezTo>
                  <a:cubicBezTo>
                    <a:pt x="60" y="37"/>
                    <a:pt x="58" y="31"/>
                    <a:pt x="56" y="26"/>
                  </a:cubicBezTo>
                  <a:cubicBezTo>
                    <a:pt x="54" y="21"/>
                    <a:pt x="53" y="17"/>
                    <a:pt x="53" y="16"/>
                  </a:cubicBezTo>
                  <a:cubicBezTo>
                    <a:pt x="53" y="13"/>
                    <a:pt x="54" y="11"/>
                    <a:pt x="55" y="10"/>
                  </a:cubicBezTo>
                  <a:cubicBezTo>
                    <a:pt x="57" y="9"/>
                    <a:pt x="59" y="8"/>
                    <a:pt x="61" y="7"/>
                  </a:cubicBezTo>
                  <a:moveTo>
                    <a:pt x="81" y="151"/>
                  </a:moveTo>
                  <a:cubicBezTo>
                    <a:pt x="84" y="155"/>
                    <a:pt x="84" y="155"/>
                    <a:pt x="84" y="155"/>
                  </a:cubicBezTo>
                  <a:cubicBezTo>
                    <a:pt x="85" y="158"/>
                    <a:pt x="87" y="162"/>
                    <a:pt x="89" y="166"/>
                  </a:cubicBezTo>
                  <a:cubicBezTo>
                    <a:pt x="91" y="170"/>
                    <a:pt x="93" y="174"/>
                    <a:pt x="94" y="179"/>
                  </a:cubicBezTo>
                  <a:cubicBezTo>
                    <a:pt x="96" y="184"/>
                    <a:pt x="97" y="188"/>
                    <a:pt x="97" y="191"/>
                  </a:cubicBezTo>
                  <a:cubicBezTo>
                    <a:pt x="96" y="191"/>
                    <a:pt x="96" y="191"/>
                    <a:pt x="96" y="191"/>
                  </a:cubicBezTo>
                  <a:cubicBezTo>
                    <a:pt x="96" y="197"/>
                    <a:pt x="96" y="202"/>
                    <a:pt x="94" y="205"/>
                  </a:cubicBezTo>
                  <a:cubicBezTo>
                    <a:pt x="92" y="208"/>
                    <a:pt x="89" y="210"/>
                    <a:pt x="83" y="210"/>
                  </a:cubicBezTo>
                  <a:cubicBezTo>
                    <a:pt x="76" y="210"/>
                    <a:pt x="70" y="208"/>
                    <a:pt x="68" y="204"/>
                  </a:cubicBezTo>
                  <a:cubicBezTo>
                    <a:pt x="65" y="200"/>
                    <a:pt x="63" y="194"/>
                    <a:pt x="63" y="187"/>
                  </a:cubicBezTo>
                  <a:cubicBezTo>
                    <a:pt x="63" y="184"/>
                    <a:pt x="64" y="180"/>
                    <a:pt x="66" y="176"/>
                  </a:cubicBezTo>
                  <a:cubicBezTo>
                    <a:pt x="68" y="172"/>
                    <a:pt x="70" y="168"/>
                    <a:pt x="72" y="164"/>
                  </a:cubicBezTo>
                  <a:cubicBezTo>
                    <a:pt x="75" y="160"/>
                    <a:pt x="77" y="157"/>
                    <a:pt x="79" y="155"/>
                  </a:cubicBezTo>
                  <a:lnTo>
                    <a:pt x="81" y="151"/>
                  </a:ln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21" name="Freeform 20"/>
            <p:cNvSpPr>
              <a:spLocks noEditPoints="1"/>
            </p:cNvSpPr>
            <p:nvPr/>
          </p:nvSpPr>
          <p:spPr bwMode="auto">
            <a:xfrm>
              <a:off x="2103007" y="4686402"/>
              <a:ext cx="615950" cy="612775"/>
            </a:xfrm>
            <a:custGeom>
              <a:avLst/>
              <a:gdLst>
                <a:gd name="T0" fmla="*/ 24 w 164"/>
                <a:gd name="T1" fmla="*/ 140 h 163"/>
                <a:gd name="T2" fmla="*/ 49 w 164"/>
                <a:gd name="T3" fmla="*/ 157 h 163"/>
                <a:gd name="T4" fmla="*/ 82 w 164"/>
                <a:gd name="T5" fmla="*/ 163 h 163"/>
                <a:gd name="T6" fmla="*/ 114 w 164"/>
                <a:gd name="T7" fmla="*/ 157 h 163"/>
                <a:gd name="T8" fmla="*/ 140 w 164"/>
                <a:gd name="T9" fmla="*/ 140 h 163"/>
                <a:gd name="T10" fmla="*/ 157 w 164"/>
                <a:gd name="T11" fmla="*/ 114 h 163"/>
                <a:gd name="T12" fmla="*/ 164 w 164"/>
                <a:gd name="T13" fmla="*/ 82 h 163"/>
                <a:gd name="T14" fmla="*/ 157 w 164"/>
                <a:gd name="T15" fmla="*/ 49 h 163"/>
                <a:gd name="T16" fmla="*/ 140 w 164"/>
                <a:gd name="T17" fmla="*/ 24 h 163"/>
                <a:gd name="T18" fmla="*/ 114 w 164"/>
                <a:gd name="T19" fmla="*/ 6 h 163"/>
                <a:gd name="T20" fmla="*/ 82 w 164"/>
                <a:gd name="T21" fmla="*/ 0 h 163"/>
                <a:gd name="T22" fmla="*/ 49 w 164"/>
                <a:gd name="T23" fmla="*/ 6 h 163"/>
                <a:gd name="T24" fmla="*/ 23 w 164"/>
                <a:gd name="T25" fmla="*/ 24 h 163"/>
                <a:gd name="T26" fmla="*/ 6 w 164"/>
                <a:gd name="T27" fmla="*/ 49 h 163"/>
                <a:gd name="T28" fmla="*/ 0 w 164"/>
                <a:gd name="T29" fmla="*/ 82 h 163"/>
                <a:gd name="T30" fmla="*/ 6 w 164"/>
                <a:gd name="T31" fmla="*/ 114 h 163"/>
                <a:gd name="T32" fmla="*/ 24 w 164"/>
                <a:gd name="T33" fmla="*/ 140 h 163"/>
                <a:gd name="T34" fmla="*/ 40 w 164"/>
                <a:gd name="T35" fmla="*/ 56 h 163"/>
                <a:gd name="T36" fmla="*/ 46 w 164"/>
                <a:gd name="T37" fmla="*/ 32 h 163"/>
                <a:gd name="T38" fmla="*/ 59 w 164"/>
                <a:gd name="T39" fmla="*/ 14 h 163"/>
                <a:gd name="T40" fmla="*/ 82 w 164"/>
                <a:gd name="T41" fmla="*/ 7 h 163"/>
                <a:gd name="T42" fmla="*/ 104 w 164"/>
                <a:gd name="T43" fmla="*/ 14 h 163"/>
                <a:gd name="T44" fmla="*/ 117 w 164"/>
                <a:gd name="T45" fmla="*/ 32 h 163"/>
                <a:gd name="T46" fmla="*/ 123 w 164"/>
                <a:gd name="T47" fmla="*/ 56 h 163"/>
                <a:gd name="T48" fmla="*/ 125 w 164"/>
                <a:gd name="T49" fmla="*/ 82 h 163"/>
                <a:gd name="T50" fmla="*/ 125 w 164"/>
                <a:gd name="T51" fmla="*/ 82 h 163"/>
                <a:gd name="T52" fmla="*/ 123 w 164"/>
                <a:gd name="T53" fmla="*/ 108 h 163"/>
                <a:gd name="T54" fmla="*/ 117 w 164"/>
                <a:gd name="T55" fmla="*/ 132 h 163"/>
                <a:gd name="T56" fmla="*/ 104 w 164"/>
                <a:gd name="T57" fmla="*/ 150 h 163"/>
                <a:gd name="T58" fmla="*/ 82 w 164"/>
                <a:gd name="T59" fmla="*/ 157 h 163"/>
                <a:gd name="T60" fmla="*/ 59 w 164"/>
                <a:gd name="T61" fmla="*/ 150 h 163"/>
                <a:gd name="T62" fmla="*/ 46 w 164"/>
                <a:gd name="T63" fmla="*/ 132 h 163"/>
                <a:gd name="T64" fmla="*/ 40 w 164"/>
                <a:gd name="T65" fmla="*/ 108 h 163"/>
                <a:gd name="T66" fmla="*/ 38 w 164"/>
                <a:gd name="T67" fmla="*/ 82 h 163"/>
                <a:gd name="T68" fmla="*/ 40 w 164"/>
                <a:gd name="T69" fmla="*/ 5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3">
                  <a:moveTo>
                    <a:pt x="24" y="140"/>
                  </a:moveTo>
                  <a:cubicBezTo>
                    <a:pt x="31" y="147"/>
                    <a:pt x="39" y="153"/>
                    <a:pt x="49" y="157"/>
                  </a:cubicBezTo>
                  <a:cubicBezTo>
                    <a:pt x="59" y="161"/>
                    <a:pt x="70" y="163"/>
                    <a:pt x="82" y="163"/>
                  </a:cubicBezTo>
                  <a:cubicBezTo>
                    <a:pt x="93" y="163"/>
                    <a:pt x="104" y="161"/>
                    <a:pt x="114" y="157"/>
                  </a:cubicBezTo>
                  <a:cubicBezTo>
                    <a:pt x="124" y="153"/>
                    <a:pt x="133" y="147"/>
                    <a:pt x="140" y="140"/>
                  </a:cubicBezTo>
                  <a:cubicBezTo>
                    <a:pt x="147" y="133"/>
                    <a:pt x="153" y="124"/>
                    <a:pt x="157" y="114"/>
                  </a:cubicBezTo>
                  <a:cubicBezTo>
                    <a:pt x="161" y="104"/>
                    <a:pt x="164" y="93"/>
                    <a:pt x="164" y="82"/>
                  </a:cubicBezTo>
                  <a:cubicBezTo>
                    <a:pt x="164" y="70"/>
                    <a:pt x="161" y="59"/>
                    <a:pt x="157" y="49"/>
                  </a:cubicBezTo>
                  <a:cubicBezTo>
                    <a:pt x="153" y="40"/>
                    <a:pt x="147" y="31"/>
                    <a:pt x="140" y="24"/>
                  </a:cubicBezTo>
                  <a:cubicBezTo>
                    <a:pt x="133" y="16"/>
                    <a:pt x="124" y="11"/>
                    <a:pt x="114" y="6"/>
                  </a:cubicBezTo>
                  <a:cubicBezTo>
                    <a:pt x="104" y="2"/>
                    <a:pt x="93" y="0"/>
                    <a:pt x="82" y="0"/>
                  </a:cubicBezTo>
                  <a:cubicBezTo>
                    <a:pt x="70" y="0"/>
                    <a:pt x="59" y="2"/>
                    <a:pt x="49" y="6"/>
                  </a:cubicBezTo>
                  <a:cubicBezTo>
                    <a:pt x="39" y="11"/>
                    <a:pt x="30" y="16"/>
                    <a:pt x="23" y="24"/>
                  </a:cubicBezTo>
                  <a:cubicBezTo>
                    <a:pt x="16" y="31"/>
                    <a:pt x="10" y="40"/>
                    <a:pt x="6" y="49"/>
                  </a:cubicBezTo>
                  <a:cubicBezTo>
                    <a:pt x="2" y="59"/>
                    <a:pt x="0" y="70"/>
                    <a:pt x="0" y="82"/>
                  </a:cubicBezTo>
                  <a:cubicBezTo>
                    <a:pt x="0" y="93"/>
                    <a:pt x="2" y="104"/>
                    <a:pt x="6" y="114"/>
                  </a:cubicBezTo>
                  <a:cubicBezTo>
                    <a:pt x="10" y="124"/>
                    <a:pt x="16" y="133"/>
                    <a:pt x="24" y="140"/>
                  </a:cubicBezTo>
                  <a:moveTo>
                    <a:pt x="40" y="56"/>
                  </a:moveTo>
                  <a:cubicBezTo>
                    <a:pt x="41" y="47"/>
                    <a:pt x="43" y="39"/>
                    <a:pt x="46" y="32"/>
                  </a:cubicBezTo>
                  <a:cubicBezTo>
                    <a:pt x="49" y="25"/>
                    <a:pt x="54" y="19"/>
                    <a:pt x="59" y="14"/>
                  </a:cubicBezTo>
                  <a:cubicBezTo>
                    <a:pt x="65" y="9"/>
                    <a:pt x="73" y="7"/>
                    <a:pt x="82" y="7"/>
                  </a:cubicBezTo>
                  <a:cubicBezTo>
                    <a:pt x="91" y="7"/>
                    <a:pt x="99" y="9"/>
                    <a:pt x="104" y="14"/>
                  </a:cubicBezTo>
                  <a:cubicBezTo>
                    <a:pt x="110" y="19"/>
                    <a:pt x="114" y="25"/>
                    <a:pt x="117" y="32"/>
                  </a:cubicBezTo>
                  <a:cubicBezTo>
                    <a:pt x="121" y="39"/>
                    <a:pt x="122" y="47"/>
                    <a:pt x="123" y="56"/>
                  </a:cubicBezTo>
                  <a:cubicBezTo>
                    <a:pt x="124" y="65"/>
                    <a:pt x="125" y="73"/>
                    <a:pt x="125" y="82"/>
                  </a:cubicBezTo>
                  <a:cubicBezTo>
                    <a:pt x="125" y="82"/>
                    <a:pt x="125" y="82"/>
                    <a:pt x="125" y="82"/>
                  </a:cubicBezTo>
                  <a:cubicBezTo>
                    <a:pt x="125" y="90"/>
                    <a:pt x="124" y="99"/>
                    <a:pt x="123" y="108"/>
                  </a:cubicBezTo>
                  <a:cubicBezTo>
                    <a:pt x="122" y="116"/>
                    <a:pt x="120" y="124"/>
                    <a:pt x="117" y="132"/>
                  </a:cubicBezTo>
                  <a:cubicBezTo>
                    <a:pt x="114" y="139"/>
                    <a:pt x="110" y="145"/>
                    <a:pt x="104" y="150"/>
                  </a:cubicBezTo>
                  <a:cubicBezTo>
                    <a:pt x="98" y="154"/>
                    <a:pt x="91" y="157"/>
                    <a:pt x="82" y="157"/>
                  </a:cubicBezTo>
                  <a:cubicBezTo>
                    <a:pt x="72" y="157"/>
                    <a:pt x="65" y="154"/>
                    <a:pt x="59" y="150"/>
                  </a:cubicBezTo>
                  <a:cubicBezTo>
                    <a:pt x="53" y="145"/>
                    <a:pt x="49" y="139"/>
                    <a:pt x="46" y="132"/>
                  </a:cubicBezTo>
                  <a:cubicBezTo>
                    <a:pt x="43" y="124"/>
                    <a:pt x="41" y="116"/>
                    <a:pt x="40" y="108"/>
                  </a:cubicBezTo>
                  <a:cubicBezTo>
                    <a:pt x="39" y="99"/>
                    <a:pt x="38" y="90"/>
                    <a:pt x="38" y="82"/>
                  </a:cubicBezTo>
                  <a:cubicBezTo>
                    <a:pt x="38" y="73"/>
                    <a:pt x="39" y="65"/>
                    <a:pt x="40" y="56"/>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22" name="Freeform 21"/>
            <p:cNvSpPr>
              <a:spLocks/>
            </p:cNvSpPr>
            <p:nvPr/>
          </p:nvSpPr>
          <p:spPr bwMode="auto">
            <a:xfrm>
              <a:off x="8006924" y="4306989"/>
              <a:ext cx="138113" cy="142875"/>
            </a:xfrm>
            <a:custGeom>
              <a:avLst/>
              <a:gdLst>
                <a:gd name="T0" fmla="*/ 19 w 37"/>
                <a:gd name="T1" fmla="*/ 38 h 38"/>
                <a:gd name="T2" fmla="*/ 32 w 37"/>
                <a:gd name="T3" fmla="*/ 33 h 38"/>
                <a:gd name="T4" fmla="*/ 37 w 37"/>
                <a:gd name="T5" fmla="*/ 19 h 38"/>
                <a:gd name="T6" fmla="*/ 32 w 37"/>
                <a:gd name="T7" fmla="*/ 6 h 38"/>
                <a:gd name="T8" fmla="*/ 18 w 37"/>
                <a:gd name="T9" fmla="*/ 0 h 38"/>
                <a:gd name="T10" fmla="*/ 5 w 37"/>
                <a:gd name="T11" fmla="*/ 6 h 38"/>
                <a:gd name="T12" fmla="*/ 0 w 37"/>
                <a:gd name="T13" fmla="*/ 19 h 38"/>
                <a:gd name="T14" fmla="*/ 5 w 37"/>
                <a:gd name="T15" fmla="*/ 33 h 38"/>
                <a:gd name="T16" fmla="*/ 19 w 37"/>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19" y="38"/>
                  </a:moveTo>
                  <a:cubicBezTo>
                    <a:pt x="24" y="38"/>
                    <a:pt x="28" y="36"/>
                    <a:pt x="32" y="33"/>
                  </a:cubicBezTo>
                  <a:cubicBezTo>
                    <a:pt x="35" y="29"/>
                    <a:pt x="37" y="24"/>
                    <a:pt x="37" y="19"/>
                  </a:cubicBezTo>
                  <a:cubicBezTo>
                    <a:pt x="37" y="14"/>
                    <a:pt x="35" y="9"/>
                    <a:pt x="32" y="6"/>
                  </a:cubicBezTo>
                  <a:cubicBezTo>
                    <a:pt x="28" y="2"/>
                    <a:pt x="23" y="0"/>
                    <a:pt x="18" y="0"/>
                  </a:cubicBezTo>
                  <a:cubicBezTo>
                    <a:pt x="13" y="0"/>
                    <a:pt x="9" y="2"/>
                    <a:pt x="5" y="6"/>
                  </a:cubicBezTo>
                  <a:cubicBezTo>
                    <a:pt x="1" y="10"/>
                    <a:pt x="0" y="14"/>
                    <a:pt x="0" y="19"/>
                  </a:cubicBezTo>
                  <a:cubicBezTo>
                    <a:pt x="0" y="24"/>
                    <a:pt x="2" y="29"/>
                    <a:pt x="5" y="33"/>
                  </a:cubicBezTo>
                  <a:cubicBezTo>
                    <a:pt x="9" y="36"/>
                    <a:pt x="13" y="38"/>
                    <a:pt x="19" y="38"/>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23" name="Freeform 22"/>
            <p:cNvSpPr>
              <a:spLocks/>
            </p:cNvSpPr>
            <p:nvPr/>
          </p:nvSpPr>
          <p:spPr bwMode="auto">
            <a:xfrm>
              <a:off x="1550556" y="2702026"/>
              <a:ext cx="180975" cy="327025"/>
            </a:xfrm>
            <a:custGeom>
              <a:avLst/>
              <a:gdLst>
                <a:gd name="T0" fmla="*/ 6 w 48"/>
                <a:gd name="T1" fmla="*/ 84 h 87"/>
                <a:gd name="T2" fmla="*/ 7 w 48"/>
                <a:gd name="T3" fmla="*/ 87 h 87"/>
                <a:gd name="T4" fmla="*/ 23 w 48"/>
                <a:gd name="T5" fmla="*/ 79 h 87"/>
                <a:gd name="T6" fmla="*/ 36 w 48"/>
                <a:gd name="T7" fmla="*/ 68 h 87"/>
                <a:gd name="T8" fmla="*/ 45 w 48"/>
                <a:gd name="T9" fmla="*/ 53 h 87"/>
                <a:gd name="T10" fmla="*/ 48 w 48"/>
                <a:gd name="T11" fmla="*/ 35 h 87"/>
                <a:gd name="T12" fmla="*/ 46 w 48"/>
                <a:gd name="T13" fmla="*/ 23 h 87"/>
                <a:gd name="T14" fmla="*/ 41 w 48"/>
                <a:gd name="T15" fmla="*/ 11 h 87"/>
                <a:gd name="T16" fmla="*/ 32 w 48"/>
                <a:gd name="T17" fmla="*/ 4 h 87"/>
                <a:gd name="T18" fmla="*/ 20 w 48"/>
                <a:gd name="T19" fmla="*/ 0 h 87"/>
                <a:gd name="T20" fmla="*/ 6 w 48"/>
                <a:gd name="T21" fmla="*/ 6 h 87"/>
                <a:gd name="T22" fmla="*/ 0 w 48"/>
                <a:gd name="T23" fmla="*/ 20 h 87"/>
                <a:gd name="T24" fmla="*/ 5 w 48"/>
                <a:gd name="T25" fmla="*/ 32 h 87"/>
                <a:gd name="T26" fmla="*/ 18 w 48"/>
                <a:gd name="T27" fmla="*/ 37 h 87"/>
                <a:gd name="T28" fmla="*/ 23 w 48"/>
                <a:gd name="T29" fmla="*/ 35 h 87"/>
                <a:gd name="T30" fmla="*/ 28 w 48"/>
                <a:gd name="T31" fmla="*/ 34 h 87"/>
                <a:gd name="T32" fmla="*/ 33 w 48"/>
                <a:gd name="T33" fmla="*/ 38 h 87"/>
                <a:gd name="T34" fmla="*/ 35 w 48"/>
                <a:gd name="T35" fmla="*/ 46 h 87"/>
                <a:gd name="T36" fmla="*/ 26 w 48"/>
                <a:gd name="T37" fmla="*/ 69 h 87"/>
                <a:gd name="T38" fmla="*/ 6 w 48"/>
                <a:gd name="T39"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87">
                  <a:moveTo>
                    <a:pt x="6" y="84"/>
                  </a:moveTo>
                  <a:cubicBezTo>
                    <a:pt x="7" y="87"/>
                    <a:pt x="7" y="87"/>
                    <a:pt x="7" y="87"/>
                  </a:cubicBezTo>
                  <a:cubicBezTo>
                    <a:pt x="12" y="85"/>
                    <a:pt x="18" y="82"/>
                    <a:pt x="23" y="79"/>
                  </a:cubicBezTo>
                  <a:cubicBezTo>
                    <a:pt x="28" y="76"/>
                    <a:pt x="32" y="72"/>
                    <a:pt x="36" y="68"/>
                  </a:cubicBezTo>
                  <a:cubicBezTo>
                    <a:pt x="40" y="63"/>
                    <a:pt x="43" y="58"/>
                    <a:pt x="45" y="53"/>
                  </a:cubicBezTo>
                  <a:cubicBezTo>
                    <a:pt x="47" y="47"/>
                    <a:pt x="48" y="41"/>
                    <a:pt x="48" y="35"/>
                  </a:cubicBezTo>
                  <a:cubicBezTo>
                    <a:pt x="48" y="31"/>
                    <a:pt x="48" y="27"/>
                    <a:pt x="46" y="23"/>
                  </a:cubicBezTo>
                  <a:cubicBezTo>
                    <a:pt x="45" y="19"/>
                    <a:pt x="43" y="15"/>
                    <a:pt x="41" y="11"/>
                  </a:cubicBezTo>
                  <a:cubicBezTo>
                    <a:pt x="38" y="8"/>
                    <a:pt x="35" y="6"/>
                    <a:pt x="32" y="4"/>
                  </a:cubicBezTo>
                  <a:cubicBezTo>
                    <a:pt x="28" y="1"/>
                    <a:pt x="24" y="0"/>
                    <a:pt x="20" y="0"/>
                  </a:cubicBezTo>
                  <a:cubicBezTo>
                    <a:pt x="14" y="0"/>
                    <a:pt x="9" y="2"/>
                    <a:pt x="6" y="6"/>
                  </a:cubicBezTo>
                  <a:cubicBezTo>
                    <a:pt x="2" y="9"/>
                    <a:pt x="0" y="14"/>
                    <a:pt x="0" y="20"/>
                  </a:cubicBezTo>
                  <a:cubicBezTo>
                    <a:pt x="0" y="25"/>
                    <a:pt x="1" y="29"/>
                    <a:pt x="5" y="32"/>
                  </a:cubicBezTo>
                  <a:cubicBezTo>
                    <a:pt x="8" y="35"/>
                    <a:pt x="13" y="37"/>
                    <a:pt x="18" y="37"/>
                  </a:cubicBezTo>
                  <a:cubicBezTo>
                    <a:pt x="20" y="37"/>
                    <a:pt x="22" y="36"/>
                    <a:pt x="23" y="35"/>
                  </a:cubicBezTo>
                  <a:cubicBezTo>
                    <a:pt x="25" y="34"/>
                    <a:pt x="26" y="34"/>
                    <a:pt x="28" y="34"/>
                  </a:cubicBezTo>
                  <a:cubicBezTo>
                    <a:pt x="31" y="34"/>
                    <a:pt x="33" y="35"/>
                    <a:pt x="33" y="38"/>
                  </a:cubicBezTo>
                  <a:cubicBezTo>
                    <a:pt x="34" y="41"/>
                    <a:pt x="35" y="44"/>
                    <a:pt x="35" y="46"/>
                  </a:cubicBezTo>
                  <a:cubicBezTo>
                    <a:pt x="35" y="55"/>
                    <a:pt x="32" y="62"/>
                    <a:pt x="26" y="69"/>
                  </a:cubicBezTo>
                  <a:cubicBezTo>
                    <a:pt x="20" y="75"/>
                    <a:pt x="13" y="80"/>
                    <a:pt x="6" y="84"/>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24" name="Freeform 23"/>
            <p:cNvSpPr>
              <a:spLocks/>
            </p:cNvSpPr>
            <p:nvPr/>
          </p:nvSpPr>
          <p:spPr bwMode="auto">
            <a:xfrm>
              <a:off x="1855357" y="1890813"/>
              <a:ext cx="327025" cy="1168401"/>
            </a:xfrm>
            <a:custGeom>
              <a:avLst/>
              <a:gdLst>
                <a:gd name="T0" fmla="*/ 47 w 87"/>
                <a:gd name="T1" fmla="*/ 240 h 311"/>
                <a:gd name="T2" fmla="*/ 30 w 87"/>
                <a:gd name="T3" fmla="*/ 277 h 311"/>
                <a:gd name="T4" fmla="*/ 0 w 87"/>
                <a:gd name="T5" fmla="*/ 307 h 311"/>
                <a:gd name="T6" fmla="*/ 1 w 87"/>
                <a:gd name="T7" fmla="*/ 311 h 311"/>
                <a:gd name="T8" fmla="*/ 41 w 87"/>
                <a:gd name="T9" fmla="*/ 283 h 311"/>
                <a:gd name="T10" fmla="*/ 68 w 87"/>
                <a:gd name="T11" fmla="*/ 246 h 311"/>
                <a:gd name="T12" fmla="*/ 83 w 87"/>
                <a:gd name="T13" fmla="*/ 202 h 311"/>
                <a:gd name="T14" fmla="*/ 87 w 87"/>
                <a:gd name="T15" fmla="*/ 153 h 311"/>
                <a:gd name="T16" fmla="*/ 82 w 87"/>
                <a:gd name="T17" fmla="*/ 106 h 311"/>
                <a:gd name="T18" fmla="*/ 67 w 87"/>
                <a:gd name="T19" fmla="*/ 63 h 311"/>
                <a:gd name="T20" fmla="*/ 40 w 87"/>
                <a:gd name="T21" fmla="*/ 27 h 311"/>
                <a:gd name="T22" fmla="*/ 1 w 87"/>
                <a:gd name="T23" fmla="*/ 0 h 311"/>
                <a:gd name="T24" fmla="*/ 0 w 87"/>
                <a:gd name="T25" fmla="*/ 5 h 311"/>
                <a:gd name="T26" fmla="*/ 30 w 87"/>
                <a:gd name="T27" fmla="*/ 34 h 311"/>
                <a:gd name="T28" fmla="*/ 47 w 87"/>
                <a:gd name="T29" fmla="*/ 72 h 311"/>
                <a:gd name="T30" fmla="*/ 54 w 87"/>
                <a:gd name="T31" fmla="*/ 114 h 311"/>
                <a:gd name="T32" fmla="*/ 56 w 87"/>
                <a:gd name="T33" fmla="*/ 156 h 311"/>
                <a:gd name="T34" fmla="*/ 54 w 87"/>
                <a:gd name="T35" fmla="*/ 198 h 311"/>
                <a:gd name="T36" fmla="*/ 47 w 87"/>
                <a:gd name="T37" fmla="*/ 24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311">
                  <a:moveTo>
                    <a:pt x="47" y="240"/>
                  </a:moveTo>
                  <a:cubicBezTo>
                    <a:pt x="43" y="253"/>
                    <a:pt x="38" y="265"/>
                    <a:pt x="30" y="277"/>
                  </a:cubicBezTo>
                  <a:cubicBezTo>
                    <a:pt x="23" y="288"/>
                    <a:pt x="13" y="298"/>
                    <a:pt x="0" y="307"/>
                  </a:cubicBezTo>
                  <a:cubicBezTo>
                    <a:pt x="1" y="311"/>
                    <a:pt x="1" y="311"/>
                    <a:pt x="1" y="311"/>
                  </a:cubicBezTo>
                  <a:cubicBezTo>
                    <a:pt x="17" y="304"/>
                    <a:pt x="30" y="295"/>
                    <a:pt x="41" y="283"/>
                  </a:cubicBezTo>
                  <a:cubicBezTo>
                    <a:pt x="52" y="272"/>
                    <a:pt x="61" y="260"/>
                    <a:pt x="68" y="246"/>
                  </a:cubicBezTo>
                  <a:cubicBezTo>
                    <a:pt x="75" y="232"/>
                    <a:pt x="80" y="217"/>
                    <a:pt x="83" y="202"/>
                  </a:cubicBezTo>
                  <a:cubicBezTo>
                    <a:pt x="86" y="186"/>
                    <a:pt x="87" y="170"/>
                    <a:pt x="87" y="153"/>
                  </a:cubicBezTo>
                  <a:cubicBezTo>
                    <a:pt x="87" y="137"/>
                    <a:pt x="86" y="121"/>
                    <a:pt x="82" y="106"/>
                  </a:cubicBezTo>
                  <a:cubicBezTo>
                    <a:pt x="79" y="91"/>
                    <a:pt x="74" y="77"/>
                    <a:pt x="67" y="63"/>
                  </a:cubicBezTo>
                  <a:cubicBezTo>
                    <a:pt x="59" y="50"/>
                    <a:pt x="50" y="38"/>
                    <a:pt x="40" y="27"/>
                  </a:cubicBezTo>
                  <a:cubicBezTo>
                    <a:pt x="29" y="16"/>
                    <a:pt x="16" y="7"/>
                    <a:pt x="1" y="0"/>
                  </a:cubicBezTo>
                  <a:cubicBezTo>
                    <a:pt x="0" y="5"/>
                    <a:pt x="0" y="5"/>
                    <a:pt x="0" y="5"/>
                  </a:cubicBezTo>
                  <a:cubicBezTo>
                    <a:pt x="13" y="13"/>
                    <a:pt x="23" y="23"/>
                    <a:pt x="30" y="34"/>
                  </a:cubicBezTo>
                  <a:cubicBezTo>
                    <a:pt x="38" y="46"/>
                    <a:pt x="43" y="58"/>
                    <a:pt x="47" y="72"/>
                  </a:cubicBezTo>
                  <a:cubicBezTo>
                    <a:pt x="51" y="85"/>
                    <a:pt x="53" y="99"/>
                    <a:pt x="54" y="114"/>
                  </a:cubicBezTo>
                  <a:cubicBezTo>
                    <a:pt x="55" y="128"/>
                    <a:pt x="56" y="142"/>
                    <a:pt x="56" y="156"/>
                  </a:cubicBezTo>
                  <a:cubicBezTo>
                    <a:pt x="56" y="169"/>
                    <a:pt x="55" y="183"/>
                    <a:pt x="54" y="198"/>
                  </a:cubicBezTo>
                  <a:cubicBezTo>
                    <a:pt x="53" y="212"/>
                    <a:pt x="51" y="226"/>
                    <a:pt x="47" y="240"/>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25" name="Freeform 24"/>
            <p:cNvSpPr>
              <a:spLocks/>
            </p:cNvSpPr>
            <p:nvPr/>
          </p:nvSpPr>
          <p:spPr bwMode="auto">
            <a:xfrm>
              <a:off x="4743021" y="4656239"/>
              <a:ext cx="915988" cy="815975"/>
            </a:xfrm>
            <a:custGeom>
              <a:avLst/>
              <a:gdLst>
                <a:gd name="T0" fmla="*/ 210 w 244"/>
                <a:gd name="T1" fmla="*/ 195 h 217"/>
                <a:gd name="T2" fmla="*/ 195 w 244"/>
                <a:gd name="T3" fmla="*/ 207 h 217"/>
                <a:gd name="T4" fmla="*/ 178 w 244"/>
                <a:gd name="T5" fmla="*/ 194 h 217"/>
                <a:gd name="T6" fmla="*/ 160 w 244"/>
                <a:gd name="T7" fmla="*/ 181 h 217"/>
                <a:gd name="T8" fmla="*/ 145 w 244"/>
                <a:gd name="T9" fmla="*/ 195 h 217"/>
                <a:gd name="T10" fmla="*/ 159 w 244"/>
                <a:gd name="T11" fmla="*/ 213 h 217"/>
                <a:gd name="T12" fmla="*/ 183 w 244"/>
                <a:gd name="T13" fmla="*/ 217 h 217"/>
                <a:gd name="T14" fmla="*/ 226 w 244"/>
                <a:gd name="T15" fmla="*/ 198 h 217"/>
                <a:gd name="T16" fmla="*/ 244 w 244"/>
                <a:gd name="T17" fmla="*/ 154 h 217"/>
                <a:gd name="T18" fmla="*/ 241 w 244"/>
                <a:gd name="T19" fmla="*/ 32 h 217"/>
                <a:gd name="T20" fmla="*/ 220 w 244"/>
                <a:gd name="T21" fmla="*/ 4 h 217"/>
                <a:gd name="T22" fmla="*/ 169 w 244"/>
                <a:gd name="T23" fmla="*/ 8 h 217"/>
                <a:gd name="T24" fmla="*/ 129 w 244"/>
                <a:gd name="T25" fmla="*/ 6 h 217"/>
                <a:gd name="T26" fmla="*/ 77 w 244"/>
                <a:gd name="T27" fmla="*/ 7 h 217"/>
                <a:gd name="T28" fmla="*/ 55 w 244"/>
                <a:gd name="T29" fmla="*/ 18 h 217"/>
                <a:gd name="T30" fmla="*/ 54 w 244"/>
                <a:gd name="T31" fmla="*/ 3 h 217"/>
                <a:gd name="T32" fmla="*/ 42 w 244"/>
                <a:gd name="T33" fmla="*/ 2 h 217"/>
                <a:gd name="T34" fmla="*/ 10 w 244"/>
                <a:gd name="T35" fmla="*/ 13 h 217"/>
                <a:gd name="T36" fmla="*/ 0 w 244"/>
                <a:gd name="T37" fmla="*/ 21 h 217"/>
                <a:gd name="T38" fmla="*/ 15 w 244"/>
                <a:gd name="T39" fmla="*/ 20 h 217"/>
                <a:gd name="T40" fmla="*/ 23 w 244"/>
                <a:gd name="T41" fmla="*/ 26 h 217"/>
                <a:gd name="T42" fmla="*/ 24 w 244"/>
                <a:gd name="T43" fmla="*/ 37 h 217"/>
                <a:gd name="T44" fmla="*/ 24 w 244"/>
                <a:gd name="T45" fmla="*/ 142 h 217"/>
                <a:gd name="T46" fmla="*/ 14 w 244"/>
                <a:gd name="T47" fmla="*/ 154 h 217"/>
                <a:gd name="T48" fmla="*/ 2 w 244"/>
                <a:gd name="T49" fmla="*/ 161 h 217"/>
                <a:gd name="T50" fmla="*/ 78 w 244"/>
                <a:gd name="T51" fmla="*/ 155 h 217"/>
                <a:gd name="T52" fmla="*/ 59 w 244"/>
                <a:gd name="T53" fmla="*/ 150 h 217"/>
                <a:gd name="T54" fmla="*/ 55 w 244"/>
                <a:gd name="T55" fmla="*/ 130 h 217"/>
                <a:gd name="T56" fmla="*/ 72 w 244"/>
                <a:gd name="T57" fmla="*/ 24 h 217"/>
                <a:gd name="T58" fmla="*/ 113 w 244"/>
                <a:gd name="T59" fmla="*/ 29 h 217"/>
                <a:gd name="T60" fmla="*/ 119 w 244"/>
                <a:gd name="T61" fmla="*/ 130 h 217"/>
                <a:gd name="T62" fmla="*/ 114 w 244"/>
                <a:gd name="T63" fmla="*/ 150 h 217"/>
                <a:gd name="T64" fmla="*/ 95 w 244"/>
                <a:gd name="T65" fmla="*/ 155 h 217"/>
                <a:gd name="T66" fmla="*/ 171 w 244"/>
                <a:gd name="T67" fmla="*/ 161 h 217"/>
                <a:gd name="T68" fmla="*/ 159 w 244"/>
                <a:gd name="T69" fmla="*/ 154 h 217"/>
                <a:gd name="T70" fmla="*/ 150 w 244"/>
                <a:gd name="T71" fmla="*/ 142 h 217"/>
                <a:gd name="T72" fmla="*/ 149 w 244"/>
                <a:gd name="T73" fmla="*/ 34 h 217"/>
                <a:gd name="T74" fmla="*/ 186 w 244"/>
                <a:gd name="T75" fmla="*/ 20 h 217"/>
                <a:gd name="T76" fmla="*/ 213 w 244"/>
                <a:gd name="T77" fmla="*/ 52 h 217"/>
                <a:gd name="T78" fmla="*/ 212 w 244"/>
                <a:gd name="T79" fmla="*/ 1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4" h="217">
                  <a:moveTo>
                    <a:pt x="212" y="184"/>
                  </a:moveTo>
                  <a:cubicBezTo>
                    <a:pt x="212" y="188"/>
                    <a:pt x="211" y="191"/>
                    <a:pt x="210" y="195"/>
                  </a:cubicBezTo>
                  <a:cubicBezTo>
                    <a:pt x="208" y="198"/>
                    <a:pt x="206" y="201"/>
                    <a:pt x="204" y="204"/>
                  </a:cubicBezTo>
                  <a:cubicBezTo>
                    <a:pt x="202" y="206"/>
                    <a:pt x="199" y="207"/>
                    <a:pt x="195" y="207"/>
                  </a:cubicBezTo>
                  <a:cubicBezTo>
                    <a:pt x="192" y="207"/>
                    <a:pt x="189" y="206"/>
                    <a:pt x="186" y="203"/>
                  </a:cubicBezTo>
                  <a:cubicBezTo>
                    <a:pt x="184" y="200"/>
                    <a:pt x="181" y="197"/>
                    <a:pt x="178" y="194"/>
                  </a:cubicBezTo>
                  <a:cubicBezTo>
                    <a:pt x="176" y="191"/>
                    <a:pt x="173" y="188"/>
                    <a:pt x="170" y="185"/>
                  </a:cubicBezTo>
                  <a:cubicBezTo>
                    <a:pt x="167" y="182"/>
                    <a:pt x="164" y="181"/>
                    <a:pt x="160" y="181"/>
                  </a:cubicBezTo>
                  <a:cubicBezTo>
                    <a:pt x="155" y="181"/>
                    <a:pt x="152" y="182"/>
                    <a:pt x="149" y="184"/>
                  </a:cubicBezTo>
                  <a:cubicBezTo>
                    <a:pt x="146" y="187"/>
                    <a:pt x="145" y="191"/>
                    <a:pt x="145" y="195"/>
                  </a:cubicBezTo>
                  <a:cubicBezTo>
                    <a:pt x="145" y="199"/>
                    <a:pt x="146" y="203"/>
                    <a:pt x="149" y="206"/>
                  </a:cubicBezTo>
                  <a:cubicBezTo>
                    <a:pt x="152" y="209"/>
                    <a:pt x="155" y="211"/>
                    <a:pt x="159" y="213"/>
                  </a:cubicBezTo>
                  <a:cubicBezTo>
                    <a:pt x="163" y="214"/>
                    <a:pt x="167" y="216"/>
                    <a:pt x="171" y="216"/>
                  </a:cubicBezTo>
                  <a:cubicBezTo>
                    <a:pt x="176" y="217"/>
                    <a:pt x="179" y="217"/>
                    <a:pt x="183" y="217"/>
                  </a:cubicBezTo>
                  <a:cubicBezTo>
                    <a:pt x="191" y="217"/>
                    <a:pt x="199" y="216"/>
                    <a:pt x="207" y="212"/>
                  </a:cubicBezTo>
                  <a:cubicBezTo>
                    <a:pt x="214" y="209"/>
                    <a:pt x="220" y="204"/>
                    <a:pt x="226" y="198"/>
                  </a:cubicBezTo>
                  <a:cubicBezTo>
                    <a:pt x="231" y="193"/>
                    <a:pt x="236" y="186"/>
                    <a:pt x="239" y="178"/>
                  </a:cubicBezTo>
                  <a:cubicBezTo>
                    <a:pt x="242" y="171"/>
                    <a:pt x="244" y="163"/>
                    <a:pt x="244" y="154"/>
                  </a:cubicBezTo>
                  <a:cubicBezTo>
                    <a:pt x="244" y="53"/>
                    <a:pt x="244" y="53"/>
                    <a:pt x="244" y="53"/>
                  </a:cubicBezTo>
                  <a:cubicBezTo>
                    <a:pt x="244" y="46"/>
                    <a:pt x="243" y="39"/>
                    <a:pt x="241" y="32"/>
                  </a:cubicBezTo>
                  <a:cubicBezTo>
                    <a:pt x="240" y="26"/>
                    <a:pt x="237" y="20"/>
                    <a:pt x="234" y="15"/>
                  </a:cubicBezTo>
                  <a:cubicBezTo>
                    <a:pt x="231" y="10"/>
                    <a:pt x="226" y="7"/>
                    <a:pt x="220" y="4"/>
                  </a:cubicBezTo>
                  <a:cubicBezTo>
                    <a:pt x="215" y="1"/>
                    <a:pt x="208" y="0"/>
                    <a:pt x="200" y="0"/>
                  </a:cubicBezTo>
                  <a:cubicBezTo>
                    <a:pt x="189" y="0"/>
                    <a:pt x="178" y="2"/>
                    <a:pt x="169" y="8"/>
                  </a:cubicBezTo>
                  <a:cubicBezTo>
                    <a:pt x="160" y="13"/>
                    <a:pt x="151" y="20"/>
                    <a:pt x="144" y="27"/>
                  </a:cubicBezTo>
                  <a:cubicBezTo>
                    <a:pt x="141" y="18"/>
                    <a:pt x="136" y="11"/>
                    <a:pt x="129" y="6"/>
                  </a:cubicBezTo>
                  <a:cubicBezTo>
                    <a:pt x="122" y="2"/>
                    <a:pt x="114" y="0"/>
                    <a:pt x="105" y="0"/>
                  </a:cubicBezTo>
                  <a:cubicBezTo>
                    <a:pt x="95" y="0"/>
                    <a:pt x="86" y="2"/>
                    <a:pt x="77" y="7"/>
                  </a:cubicBezTo>
                  <a:cubicBezTo>
                    <a:pt x="69" y="11"/>
                    <a:pt x="61" y="16"/>
                    <a:pt x="55" y="23"/>
                  </a:cubicBezTo>
                  <a:cubicBezTo>
                    <a:pt x="55" y="22"/>
                    <a:pt x="55" y="20"/>
                    <a:pt x="55" y="18"/>
                  </a:cubicBezTo>
                  <a:cubicBezTo>
                    <a:pt x="55" y="15"/>
                    <a:pt x="55" y="12"/>
                    <a:pt x="55" y="10"/>
                  </a:cubicBezTo>
                  <a:cubicBezTo>
                    <a:pt x="55" y="7"/>
                    <a:pt x="55" y="5"/>
                    <a:pt x="54" y="3"/>
                  </a:cubicBezTo>
                  <a:cubicBezTo>
                    <a:pt x="53" y="1"/>
                    <a:pt x="52" y="0"/>
                    <a:pt x="51" y="0"/>
                  </a:cubicBezTo>
                  <a:cubicBezTo>
                    <a:pt x="50" y="0"/>
                    <a:pt x="47" y="0"/>
                    <a:pt x="42" y="2"/>
                  </a:cubicBezTo>
                  <a:cubicBezTo>
                    <a:pt x="37" y="4"/>
                    <a:pt x="32" y="5"/>
                    <a:pt x="26" y="7"/>
                  </a:cubicBezTo>
                  <a:cubicBezTo>
                    <a:pt x="20" y="9"/>
                    <a:pt x="15" y="11"/>
                    <a:pt x="10" y="13"/>
                  </a:cubicBezTo>
                  <a:cubicBezTo>
                    <a:pt x="5" y="14"/>
                    <a:pt x="1" y="15"/>
                    <a:pt x="0" y="16"/>
                  </a:cubicBezTo>
                  <a:cubicBezTo>
                    <a:pt x="0" y="21"/>
                    <a:pt x="0" y="21"/>
                    <a:pt x="0" y="21"/>
                  </a:cubicBezTo>
                  <a:cubicBezTo>
                    <a:pt x="3" y="20"/>
                    <a:pt x="6" y="20"/>
                    <a:pt x="8" y="20"/>
                  </a:cubicBezTo>
                  <a:cubicBezTo>
                    <a:pt x="10" y="20"/>
                    <a:pt x="13" y="20"/>
                    <a:pt x="15" y="20"/>
                  </a:cubicBezTo>
                  <a:cubicBezTo>
                    <a:pt x="18" y="20"/>
                    <a:pt x="19" y="20"/>
                    <a:pt x="21" y="22"/>
                  </a:cubicBezTo>
                  <a:cubicBezTo>
                    <a:pt x="22" y="23"/>
                    <a:pt x="23" y="24"/>
                    <a:pt x="23" y="26"/>
                  </a:cubicBezTo>
                  <a:cubicBezTo>
                    <a:pt x="24" y="28"/>
                    <a:pt x="24" y="30"/>
                    <a:pt x="24" y="32"/>
                  </a:cubicBezTo>
                  <a:cubicBezTo>
                    <a:pt x="24" y="37"/>
                    <a:pt x="24" y="37"/>
                    <a:pt x="24" y="37"/>
                  </a:cubicBezTo>
                  <a:cubicBezTo>
                    <a:pt x="24" y="130"/>
                    <a:pt x="24" y="130"/>
                    <a:pt x="24" y="130"/>
                  </a:cubicBezTo>
                  <a:cubicBezTo>
                    <a:pt x="24" y="135"/>
                    <a:pt x="24" y="139"/>
                    <a:pt x="24" y="142"/>
                  </a:cubicBezTo>
                  <a:cubicBezTo>
                    <a:pt x="23" y="145"/>
                    <a:pt x="22" y="148"/>
                    <a:pt x="21" y="150"/>
                  </a:cubicBezTo>
                  <a:cubicBezTo>
                    <a:pt x="19" y="151"/>
                    <a:pt x="17" y="153"/>
                    <a:pt x="14" y="154"/>
                  </a:cubicBezTo>
                  <a:cubicBezTo>
                    <a:pt x="11" y="154"/>
                    <a:pt x="7" y="155"/>
                    <a:pt x="2" y="155"/>
                  </a:cubicBezTo>
                  <a:cubicBezTo>
                    <a:pt x="2" y="161"/>
                    <a:pt x="2" y="161"/>
                    <a:pt x="2" y="161"/>
                  </a:cubicBezTo>
                  <a:cubicBezTo>
                    <a:pt x="78" y="161"/>
                    <a:pt x="78" y="161"/>
                    <a:pt x="78" y="161"/>
                  </a:cubicBezTo>
                  <a:cubicBezTo>
                    <a:pt x="78" y="155"/>
                    <a:pt x="78" y="155"/>
                    <a:pt x="78" y="155"/>
                  </a:cubicBezTo>
                  <a:cubicBezTo>
                    <a:pt x="73" y="155"/>
                    <a:pt x="69" y="155"/>
                    <a:pt x="66" y="154"/>
                  </a:cubicBezTo>
                  <a:cubicBezTo>
                    <a:pt x="63" y="153"/>
                    <a:pt x="60" y="152"/>
                    <a:pt x="59" y="150"/>
                  </a:cubicBezTo>
                  <a:cubicBezTo>
                    <a:pt x="57" y="148"/>
                    <a:pt x="56" y="145"/>
                    <a:pt x="55" y="142"/>
                  </a:cubicBezTo>
                  <a:cubicBezTo>
                    <a:pt x="55" y="139"/>
                    <a:pt x="55" y="135"/>
                    <a:pt x="55" y="130"/>
                  </a:cubicBezTo>
                  <a:cubicBezTo>
                    <a:pt x="55" y="34"/>
                    <a:pt x="55" y="34"/>
                    <a:pt x="55" y="34"/>
                  </a:cubicBezTo>
                  <a:cubicBezTo>
                    <a:pt x="59" y="30"/>
                    <a:pt x="65" y="27"/>
                    <a:pt x="72" y="24"/>
                  </a:cubicBezTo>
                  <a:cubicBezTo>
                    <a:pt x="79" y="21"/>
                    <a:pt x="86" y="20"/>
                    <a:pt x="92" y="20"/>
                  </a:cubicBezTo>
                  <a:cubicBezTo>
                    <a:pt x="102" y="20"/>
                    <a:pt x="109" y="23"/>
                    <a:pt x="113" y="29"/>
                  </a:cubicBezTo>
                  <a:cubicBezTo>
                    <a:pt x="117" y="35"/>
                    <a:pt x="119" y="43"/>
                    <a:pt x="119" y="52"/>
                  </a:cubicBezTo>
                  <a:cubicBezTo>
                    <a:pt x="119" y="130"/>
                    <a:pt x="119" y="130"/>
                    <a:pt x="119" y="130"/>
                  </a:cubicBezTo>
                  <a:cubicBezTo>
                    <a:pt x="119" y="135"/>
                    <a:pt x="118" y="139"/>
                    <a:pt x="118" y="143"/>
                  </a:cubicBezTo>
                  <a:cubicBezTo>
                    <a:pt x="117" y="146"/>
                    <a:pt x="116" y="148"/>
                    <a:pt x="114" y="150"/>
                  </a:cubicBezTo>
                  <a:cubicBezTo>
                    <a:pt x="112" y="152"/>
                    <a:pt x="110" y="153"/>
                    <a:pt x="107" y="154"/>
                  </a:cubicBezTo>
                  <a:cubicBezTo>
                    <a:pt x="103" y="155"/>
                    <a:pt x="99" y="155"/>
                    <a:pt x="95" y="155"/>
                  </a:cubicBezTo>
                  <a:cubicBezTo>
                    <a:pt x="95" y="161"/>
                    <a:pt x="95" y="161"/>
                    <a:pt x="95" y="161"/>
                  </a:cubicBezTo>
                  <a:cubicBezTo>
                    <a:pt x="171" y="161"/>
                    <a:pt x="171" y="161"/>
                    <a:pt x="171" y="161"/>
                  </a:cubicBezTo>
                  <a:cubicBezTo>
                    <a:pt x="171" y="155"/>
                    <a:pt x="171" y="155"/>
                    <a:pt x="171" y="155"/>
                  </a:cubicBezTo>
                  <a:cubicBezTo>
                    <a:pt x="166" y="155"/>
                    <a:pt x="162" y="154"/>
                    <a:pt x="159" y="154"/>
                  </a:cubicBezTo>
                  <a:cubicBezTo>
                    <a:pt x="156" y="153"/>
                    <a:pt x="154" y="151"/>
                    <a:pt x="153" y="149"/>
                  </a:cubicBezTo>
                  <a:cubicBezTo>
                    <a:pt x="151" y="147"/>
                    <a:pt x="150" y="145"/>
                    <a:pt x="150" y="142"/>
                  </a:cubicBezTo>
                  <a:cubicBezTo>
                    <a:pt x="149" y="139"/>
                    <a:pt x="149" y="135"/>
                    <a:pt x="149" y="130"/>
                  </a:cubicBezTo>
                  <a:cubicBezTo>
                    <a:pt x="149" y="34"/>
                    <a:pt x="149" y="34"/>
                    <a:pt x="149" y="34"/>
                  </a:cubicBezTo>
                  <a:cubicBezTo>
                    <a:pt x="153" y="30"/>
                    <a:pt x="159" y="27"/>
                    <a:pt x="166" y="24"/>
                  </a:cubicBezTo>
                  <a:cubicBezTo>
                    <a:pt x="174" y="21"/>
                    <a:pt x="180" y="20"/>
                    <a:pt x="186" y="20"/>
                  </a:cubicBezTo>
                  <a:cubicBezTo>
                    <a:pt x="196" y="20"/>
                    <a:pt x="203" y="23"/>
                    <a:pt x="207" y="29"/>
                  </a:cubicBezTo>
                  <a:cubicBezTo>
                    <a:pt x="211" y="35"/>
                    <a:pt x="213" y="43"/>
                    <a:pt x="213" y="52"/>
                  </a:cubicBezTo>
                  <a:cubicBezTo>
                    <a:pt x="213" y="175"/>
                    <a:pt x="213" y="175"/>
                    <a:pt x="213" y="175"/>
                  </a:cubicBezTo>
                  <a:cubicBezTo>
                    <a:pt x="213" y="177"/>
                    <a:pt x="213" y="181"/>
                    <a:pt x="212" y="184"/>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26" name="Freeform 25"/>
            <p:cNvSpPr>
              <a:spLocks/>
            </p:cNvSpPr>
            <p:nvPr/>
          </p:nvSpPr>
          <p:spPr bwMode="auto">
            <a:xfrm>
              <a:off x="1550556" y="2209900"/>
              <a:ext cx="139700" cy="142875"/>
            </a:xfrm>
            <a:custGeom>
              <a:avLst/>
              <a:gdLst>
                <a:gd name="T0" fmla="*/ 31 w 37"/>
                <a:gd name="T1" fmla="*/ 32 h 38"/>
                <a:gd name="T2" fmla="*/ 37 w 37"/>
                <a:gd name="T3" fmla="*/ 19 h 38"/>
                <a:gd name="T4" fmla="*/ 31 w 37"/>
                <a:gd name="T5" fmla="*/ 5 h 38"/>
                <a:gd name="T6" fmla="*/ 18 w 37"/>
                <a:gd name="T7" fmla="*/ 0 h 38"/>
                <a:gd name="T8" fmla="*/ 5 w 37"/>
                <a:gd name="T9" fmla="*/ 6 h 38"/>
                <a:gd name="T10" fmla="*/ 0 w 37"/>
                <a:gd name="T11" fmla="*/ 19 h 38"/>
                <a:gd name="T12" fmla="*/ 5 w 37"/>
                <a:gd name="T13" fmla="*/ 32 h 38"/>
                <a:gd name="T14" fmla="*/ 18 w 37"/>
                <a:gd name="T15" fmla="*/ 38 h 38"/>
                <a:gd name="T16" fmla="*/ 31 w 37"/>
                <a:gd name="T17"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1" y="32"/>
                  </a:moveTo>
                  <a:cubicBezTo>
                    <a:pt x="35" y="28"/>
                    <a:pt x="37" y="24"/>
                    <a:pt x="37" y="19"/>
                  </a:cubicBezTo>
                  <a:cubicBezTo>
                    <a:pt x="37" y="14"/>
                    <a:pt x="35" y="9"/>
                    <a:pt x="31" y="5"/>
                  </a:cubicBezTo>
                  <a:cubicBezTo>
                    <a:pt x="28" y="2"/>
                    <a:pt x="23" y="0"/>
                    <a:pt x="18" y="0"/>
                  </a:cubicBezTo>
                  <a:cubicBezTo>
                    <a:pt x="13" y="0"/>
                    <a:pt x="8" y="2"/>
                    <a:pt x="5" y="6"/>
                  </a:cubicBezTo>
                  <a:cubicBezTo>
                    <a:pt x="1" y="10"/>
                    <a:pt x="0" y="14"/>
                    <a:pt x="0" y="19"/>
                  </a:cubicBezTo>
                  <a:cubicBezTo>
                    <a:pt x="0" y="24"/>
                    <a:pt x="1" y="29"/>
                    <a:pt x="5" y="32"/>
                  </a:cubicBezTo>
                  <a:cubicBezTo>
                    <a:pt x="9" y="36"/>
                    <a:pt x="13" y="38"/>
                    <a:pt x="18" y="38"/>
                  </a:cubicBezTo>
                  <a:cubicBezTo>
                    <a:pt x="24" y="38"/>
                    <a:pt x="28" y="36"/>
                    <a:pt x="31" y="32"/>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27" name="Freeform 26"/>
            <p:cNvSpPr>
              <a:spLocks noEditPoints="1"/>
            </p:cNvSpPr>
            <p:nvPr/>
          </p:nvSpPr>
          <p:spPr bwMode="auto">
            <a:xfrm>
              <a:off x="3158695" y="1003400"/>
              <a:ext cx="641350" cy="604838"/>
            </a:xfrm>
            <a:custGeom>
              <a:avLst/>
              <a:gdLst>
                <a:gd name="T0" fmla="*/ 0 w 171"/>
                <a:gd name="T1" fmla="*/ 0 h 161"/>
                <a:gd name="T2" fmla="*/ 0 w 171"/>
                <a:gd name="T3" fmla="*/ 6 h 161"/>
                <a:gd name="T4" fmla="*/ 12 w 171"/>
                <a:gd name="T5" fmla="*/ 7 h 161"/>
                <a:gd name="T6" fmla="*/ 19 w 171"/>
                <a:gd name="T7" fmla="*/ 11 h 161"/>
                <a:gd name="T8" fmla="*/ 22 w 171"/>
                <a:gd name="T9" fmla="*/ 19 h 161"/>
                <a:gd name="T10" fmla="*/ 23 w 171"/>
                <a:gd name="T11" fmla="*/ 30 h 161"/>
                <a:gd name="T12" fmla="*/ 23 w 171"/>
                <a:gd name="T13" fmla="*/ 81 h 161"/>
                <a:gd name="T14" fmla="*/ 23 w 171"/>
                <a:gd name="T15" fmla="*/ 86 h 161"/>
                <a:gd name="T16" fmla="*/ 22 w 171"/>
                <a:gd name="T17" fmla="*/ 103 h 161"/>
                <a:gd name="T18" fmla="*/ 23 w 171"/>
                <a:gd name="T19" fmla="*/ 120 h 161"/>
                <a:gd name="T20" fmla="*/ 27 w 171"/>
                <a:gd name="T21" fmla="*/ 136 h 161"/>
                <a:gd name="T22" fmla="*/ 34 w 171"/>
                <a:gd name="T23" fmla="*/ 149 h 161"/>
                <a:gd name="T24" fmla="*/ 47 w 171"/>
                <a:gd name="T25" fmla="*/ 158 h 161"/>
                <a:gd name="T26" fmla="*/ 67 w 171"/>
                <a:gd name="T27" fmla="*/ 161 h 161"/>
                <a:gd name="T28" fmla="*/ 94 w 171"/>
                <a:gd name="T29" fmla="*/ 155 h 161"/>
                <a:gd name="T30" fmla="*/ 117 w 171"/>
                <a:gd name="T31" fmla="*/ 139 h 161"/>
                <a:gd name="T32" fmla="*/ 117 w 171"/>
                <a:gd name="T33" fmla="*/ 144 h 161"/>
                <a:gd name="T34" fmla="*/ 116 w 171"/>
                <a:gd name="T35" fmla="*/ 152 h 161"/>
                <a:gd name="T36" fmla="*/ 118 w 171"/>
                <a:gd name="T37" fmla="*/ 158 h 161"/>
                <a:gd name="T38" fmla="*/ 121 w 171"/>
                <a:gd name="T39" fmla="*/ 161 h 161"/>
                <a:gd name="T40" fmla="*/ 130 w 171"/>
                <a:gd name="T41" fmla="*/ 159 h 161"/>
                <a:gd name="T42" fmla="*/ 146 w 171"/>
                <a:gd name="T43" fmla="*/ 154 h 161"/>
                <a:gd name="T44" fmla="*/ 162 w 171"/>
                <a:gd name="T45" fmla="*/ 148 h 161"/>
                <a:gd name="T46" fmla="*/ 171 w 171"/>
                <a:gd name="T47" fmla="*/ 145 h 161"/>
                <a:gd name="T48" fmla="*/ 171 w 171"/>
                <a:gd name="T49" fmla="*/ 140 h 161"/>
                <a:gd name="T50" fmla="*/ 164 w 171"/>
                <a:gd name="T51" fmla="*/ 141 h 161"/>
                <a:gd name="T52" fmla="*/ 157 w 171"/>
                <a:gd name="T53" fmla="*/ 141 h 161"/>
                <a:gd name="T54" fmla="*/ 151 w 171"/>
                <a:gd name="T55" fmla="*/ 139 h 161"/>
                <a:gd name="T56" fmla="*/ 148 w 171"/>
                <a:gd name="T57" fmla="*/ 135 h 161"/>
                <a:gd name="T58" fmla="*/ 147 w 171"/>
                <a:gd name="T59" fmla="*/ 129 h 161"/>
                <a:gd name="T60" fmla="*/ 147 w 171"/>
                <a:gd name="T61" fmla="*/ 123 h 161"/>
                <a:gd name="T62" fmla="*/ 147 w 171"/>
                <a:gd name="T63" fmla="*/ 86 h 161"/>
                <a:gd name="T64" fmla="*/ 147 w 171"/>
                <a:gd name="T65" fmla="*/ 81 h 161"/>
                <a:gd name="T66" fmla="*/ 147 w 171"/>
                <a:gd name="T67" fmla="*/ 0 h 161"/>
                <a:gd name="T68" fmla="*/ 94 w 171"/>
                <a:gd name="T69" fmla="*/ 0 h 161"/>
                <a:gd name="T70" fmla="*/ 94 w 171"/>
                <a:gd name="T71" fmla="*/ 6 h 161"/>
                <a:gd name="T72" fmla="*/ 106 w 171"/>
                <a:gd name="T73" fmla="*/ 7 h 161"/>
                <a:gd name="T74" fmla="*/ 113 w 171"/>
                <a:gd name="T75" fmla="*/ 11 h 161"/>
                <a:gd name="T76" fmla="*/ 116 w 171"/>
                <a:gd name="T77" fmla="*/ 19 h 161"/>
                <a:gd name="T78" fmla="*/ 117 w 171"/>
                <a:gd name="T79" fmla="*/ 30 h 161"/>
                <a:gd name="T80" fmla="*/ 117 w 171"/>
                <a:gd name="T81" fmla="*/ 81 h 161"/>
                <a:gd name="T82" fmla="*/ 53 w 171"/>
                <a:gd name="T83" fmla="*/ 81 h 161"/>
                <a:gd name="T84" fmla="*/ 53 w 171"/>
                <a:gd name="T85" fmla="*/ 0 h 161"/>
                <a:gd name="T86" fmla="*/ 0 w 171"/>
                <a:gd name="T87" fmla="*/ 0 h 161"/>
                <a:gd name="T88" fmla="*/ 117 w 171"/>
                <a:gd name="T89" fmla="*/ 86 h 161"/>
                <a:gd name="T90" fmla="*/ 117 w 171"/>
                <a:gd name="T91" fmla="*/ 127 h 161"/>
                <a:gd name="T92" fmla="*/ 110 w 171"/>
                <a:gd name="T93" fmla="*/ 132 h 161"/>
                <a:gd name="T94" fmla="*/ 100 w 171"/>
                <a:gd name="T95" fmla="*/ 137 h 161"/>
                <a:gd name="T96" fmla="*/ 90 w 171"/>
                <a:gd name="T97" fmla="*/ 140 h 161"/>
                <a:gd name="T98" fmla="*/ 81 w 171"/>
                <a:gd name="T99" fmla="*/ 141 h 161"/>
                <a:gd name="T100" fmla="*/ 67 w 171"/>
                <a:gd name="T101" fmla="*/ 139 h 161"/>
                <a:gd name="T102" fmla="*/ 59 w 171"/>
                <a:gd name="T103" fmla="*/ 131 h 161"/>
                <a:gd name="T104" fmla="*/ 55 w 171"/>
                <a:gd name="T105" fmla="*/ 121 h 161"/>
                <a:gd name="T106" fmla="*/ 53 w 171"/>
                <a:gd name="T107" fmla="*/ 107 h 161"/>
                <a:gd name="T108" fmla="*/ 53 w 171"/>
                <a:gd name="T109" fmla="*/ 86 h 161"/>
                <a:gd name="T110" fmla="*/ 117 w 171"/>
                <a:gd name="T111" fmla="*/ 8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1" h="161">
                  <a:moveTo>
                    <a:pt x="0" y="0"/>
                  </a:moveTo>
                  <a:cubicBezTo>
                    <a:pt x="0" y="6"/>
                    <a:pt x="0" y="6"/>
                    <a:pt x="0" y="6"/>
                  </a:cubicBezTo>
                  <a:cubicBezTo>
                    <a:pt x="5" y="6"/>
                    <a:pt x="9" y="6"/>
                    <a:pt x="12" y="7"/>
                  </a:cubicBezTo>
                  <a:cubicBezTo>
                    <a:pt x="15" y="8"/>
                    <a:pt x="17" y="9"/>
                    <a:pt x="19" y="11"/>
                  </a:cubicBezTo>
                  <a:cubicBezTo>
                    <a:pt x="20" y="13"/>
                    <a:pt x="21" y="16"/>
                    <a:pt x="22" y="19"/>
                  </a:cubicBezTo>
                  <a:cubicBezTo>
                    <a:pt x="22" y="22"/>
                    <a:pt x="23" y="26"/>
                    <a:pt x="23" y="30"/>
                  </a:cubicBezTo>
                  <a:cubicBezTo>
                    <a:pt x="23" y="81"/>
                    <a:pt x="23" y="81"/>
                    <a:pt x="23" y="81"/>
                  </a:cubicBezTo>
                  <a:cubicBezTo>
                    <a:pt x="23" y="86"/>
                    <a:pt x="23" y="86"/>
                    <a:pt x="23" y="86"/>
                  </a:cubicBezTo>
                  <a:cubicBezTo>
                    <a:pt x="23" y="92"/>
                    <a:pt x="23" y="97"/>
                    <a:pt x="22" y="103"/>
                  </a:cubicBezTo>
                  <a:cubicBezTo>
                    <a:pt x="22" y="109"/>
                    <a:pt x="23" y="115"/>
                    <a:pt x="23" y="120"/>
                  </a:cubicBezTo>
                  <a:cubicBezTo>
                    <a:pt x="24" y="126"/>
                    <a:pt x="25" y="131"/>
                    <a:pt x="27" y="136"/>
                  </a:cubicBezTo>
                  <a:cubicBezTo>
                    <a:pt x="28" y="141"/>
                    <a:pt x="31" y="145"/>
                    <a:pt x="34" y="149"/>
                  </a:cubicBezTo>
                  <a:cubicBezTo>
                    <a:pt x="37" y="153"/>
                    <a:pt x="41" y="155"/>
                    <a:pt x="47" y="158"/>
                  </a:cubicBezTo>
                  <a:cubicBezTo>
                    <a:pt x="52" y="160"/>
                    <a:pt x="59" y="161"/>
                    <a:pt x="67" y="161"/>
                  </a:cubicBezTo>
                  <a:cubicBezTo>
                    <a:pt x="76" y="161"/>
                    <a:pt x="85" y="159"/>
                    <a:pt x="94" y="155"/>
                  </a:cubicBezTo>
                  <a:cubicBezTo>
                    <a:pt x="103" y="150"/>
                    <a:pt x="110" y="145"/>
                    <a:pt x="117" y="139"/>
                  </a:cubicBezTo>
                  <a:cubicBezTo>
                    <a:pt x="117" y="140"/>
                    <a:pt x="117" y="142"/>
                    <a:pt x="117" y="144"/>
                  </a:cubicBezTo>
                  <a:cubicBezTo>
                    <a:pt x="116" y="147"/>
                    <a:pt x="116" y="149"/>
                    <a:pt x="116" y="152"/>
                  </a:cubicBezTo>
                  <a:cubicBezTo>
                    <a:pt x="116" y="154"/>
                    <a:pt x="117" y="156"/>
                    <a:pt x="118" y="158"/>
                  </a:cubicBezTo>
                  <a:cubicBezTo>
                    <a:pt x="118" y="160"/>
                    <a:pt x="119" y="161"/>
                    <a:pt x="121" y="161"/>
                  </a:cubicBezTo>
                  <a:cubicBezTo>
                    <a:pt x="122" y="161"/>
                    <a:pt x="125" y="160"/>
                    <a:pt x="130" y="159"/>
                  </a:cubicBezTo>
                  <a:cubicBezTo>
                    <a:pt x="146" y="154"/>
                    <a:pt x="146" y="154"/>
                    <a:pt x="146" y="154"/>
                  </a:cubicBezTo>
                  <a:cubicBezTo>
                    <a:pt x="152" y="152"/>
                    <a:pt x="157" y="150"/>
                    <a:pt x="162" y="148"/>
                  </a:cubicBezTo>
                  <a:cubicBezTo>
                    <a:pt x="167" y="147"/>
                    <a:pt x="170" y="146"/>
                    <a:pt x="171" y="145"/>
                  </a:cubicBezTo>
                  <a:cubicBezTo>
                    <a:pt x="171" y="140"/>
                    <a:pt x="171" y="140"/>
                    <a:pt x="171" y="140"/>
                  </a:cubicBezTo>
                  <a:cubicBezTo>
                    <a:pt x="169" y="140"/>
                    <a:pt x="166" y="141"/>
                    <a:pt x="164" y="141"/>
                  </a:cubicBezTo>
                  <a:cubicBezTo>
                    <a:pt x="162" y="141"/>
                    <a:pt x="159" y="141"/>
                    <a:pt x="157" y="141"/>
                  </a:cubicBezTo>
                  <a:cubicBezTo>
                    <a:pt x="154" y="141"/>
                    <a:pt x="152" y="141"/>
                    <a:pt x="151" y="139"/>
                  </a:cubicBezTo>
                  <a:cubicBezTo>
                    <a:pt x="150" y="138"/>
                    <a:pt x="149" y="137"/>
                    <a:pt x="148" y="135"/>
                  </a:cubicBezTo>
                  <a:cubicBezTo>
                    <a:pt x="148" y="133"/>
                    <a:pt x="148" y="131"/>
                    <a:pt x="147" y="129"/>
                  </a:cubicBezTo>
                  <a:cubicBezTo>
                    <a:pt x="147" y="123"/>
                    <a:pt x="147" y="123"/>
                    <a:pt x="147" y="123"/>
                  </a:cubicBezTo>
                  <a:cubicBezTo>
                    <a:pt x="147" y="86"/>
                    <a:pt x="147" y="86"/>
                    <a:pt x="147" y="86"/>
                  </a:cubicBezTo>
                  <a:cubicBezTo>
                    <a:pt x="147" y="81"/>
                    <a:pt x="147" y="81"/>
                    <a:pt x="147" y="81"/>
                  </a:cubicBezTo>
                  <a:cubicBezTo>
                    <a:pt x="147" y="0"/>
                    <a:pt x="147" y="0"/>
                    <a:pt x="147" y="0"/>
                  </a:cubicBezTo>
                  <a:cubicBezTo>
                    <a:pt x="94" y="0"/>
                    <a:pt x="94" y="0"/>
                    <a:pt x="94" y="0"/>
                  </a:cubicBezTo>
                  <a:cubicBezTo>
                    <a:pt x="94" y="6"/>
                    <a:pt x="94" y="6"/>
                    <a:pt x="94" y="6"/>
                  </a:cubicBezTo>
                  <a:cubicBezTo>
                    <a:pt x="99" y="6"/>
                    <a:pt x="103" y="6"/>
                    <a:pt x="106" y="7"/>
                  </a:cubicBezTo>
                  <a:cubicBezTo>
                    <a:pt x="109" y="8"/>
                    <a:pt x="111" y="9"/>
                    <a:pt x="113" y="11"/>
                  </a:cubicBezTo>
                  <a:cubicBezTo>
                    <a:pt x="114" y="13"/>
                    <a:pt x="115" y="16"/>
                    <a:pt x="116" y="19"/>
                  </a:cubicBezTo>
                  <a:cubicBezTo>
                    <a:pt x="117" y="22"/>
                    <a:pt x="117" y="26"/>
                    <a:pt x="117" y="30"/>
                  </a:cubicBezTo>
                  <a:cubicBezTo>
                    <a:pt x="117" y="81"/>
                    <a:pt x="117" y="81"/>
                    <a:pt x="117" y="81"/>
                  </a:cubicBezTo>
                  <a:cubicBezTo>
                    <a:pt x="53" y="81"/>
                    <a:pt x="53" y="81"/>
                    <a:pt x="53" y="81"/>
                  </a:cubicBezTo>
                  <a:cubicBezTo>
                    <a:pt x="53" y="0"/>
                    <a:pt x="53" y="0"/>
                    <a:pt x="53" y="0"/>
                  </a:cubicBezTo>
                  <a:lnTo>
                    <a:pt x="0" y="0"/>
                  </a:lnTo>
                  <a:close/>
                  <a:moveTo>
                    <a:pt x="117" y="86"/>
                  </a:moveTo>
                  <a:cubicBezTo>
                    <a:pt x="117" y="127"/>
                    <a:pt x="117" y="127"/>
                    <a:pt x="117" y="127"/>
                  </a:cubicBezTo>
                  <a:cubicBezTo>
                    <a:pt x="115" y="129"/>
                    <a:pt x="112" y="131"/>
                    <a:pt x="110" y="132"/>
                  </a:cubicBezTo>
                  <a:cubicBezTo>
                    <a:pt x="107" y="134"/>
                    <a:pt x="104" y="136"/>
                    <a:pt x="100" y="137"/>
                  </a:cubicBezTo>
                  <a:cubicBezTo>
                    <a:pt x="97" y="138"/>
                    <a:pt x="94" y="139"/>
                    <a:pt x="90" y="140"/>
                  </a:cubicBezTo>
                  <a:cubicBezTo>
                    <a:pt x="87" y="141"/>
                    <a:pt x="84" y="141"/>
                    <a:pt x="81" y="141"/>
                  </a:cubicBezTo>
                  <a:cubicBezTo>
                    <a:pt x="76" y="141"/>
                    <a:pt x="71" y="140"/>
                    <a:pt x="67" y="139"/>
                  </a:cubicBezTo>
                  <a:cubicBezTo>
                    <a:pt x="64" y="137"/>
                    <a:pt x="61" y="135"/>
                    <a:pt x="59" y="131"/>
                  </a:cubicBezTo>
                  <a:cubicBezTo>
                    <a:pt x="57" y="128"/>
                    <a:pt x="55" y="125"/>
                    <a:pt x="55" y="121"/>
                  </a:cubicBezTo>
                  <a:cubicBezTo>
                    <a:pt x="54" y="117"/>
                    <a:pt x="53" y="112"/>
                    <a:pt x="53" y="107"/>
                  </a:cubicBezTo>
                  <a:cubicBezTo>
                    <a:pt x="53" y="86"/>
                    <a:pt x="53" y="86"/>
                    <a:pt x="53" y="86"/>
                  </a:cubicBezTo>
                  <a:lnTo>
                    <a:pt x="117" y="86"/>
                  </a:ln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28" name="Freeform 27"/>
            <p:cNvSpPr>
              <a:spLocks noEditPoints="1"/>
            </p:cNvSpPr>
            <p:nvPr/>
          </p:nvSpPr>
          <p:spPr bwMode="auto">
            <a:xfrm>
              <a:off x="2609420" y="995462"/>
              <a:ext cx="560388" cy="906463"/>
            </a:xfrm>
            <a:custGeom>
              <a:avLst/>
              <a:gdLst>
                <a:gd name="T0" fmla="*/ 56 w 149"/>
                <a:gd name="T1" fmla="*/ 183 h 241"/>
                <a:gd name="T2" fmla="*/ 32 w 149"/>
                <a:gd name="T3" fmla="*/ 180 h 241"/>
                <a:gd name="T4" fmla="*/ 20 w 149"/>
                <a:gd name="T5" fmla="*/ 182 h 241"/>
                <a:gd name="T6" fmla="*/ 10 w 149"/>
                <a:gd name="T7" fmla="*/ 187 h 241"/>
                <a:gd name="T8" fmla="*/ 3 w 149"/>
                <a:gd name="T9" fmla="*/ 195 h 241"/>
                <a:gd name="T10" fmla="*/ 0 w 149"/>
                <a:gd name="T11" fmla="*/ 208 h 241"/>
                <a:gd name="T12" fmla="*/ 4 w 149"/>
                <a:gd name="T13" fmla="*/ 223 h 241"/>
                <a:gd name="T14" fmla="*/ 16 w 149"/>
                <a:gd name="T15" fmla="*/ 234 h 241"/>
                <a:gd name="T16" fmla="*/ 30 w 149"/>
                <a:gd name="T17" fmla="*/ 239 h 241"/>
                <a:gd name="T18" fmla="*/ 47 w 149"/>
                <a:gd name="T19" fmla="*/ 241 h 241"/>
                <a:gd name="T20" fmla="*/ 81 w 149"/>
                <a:gd name="T21" fmla="*/ 234 h 241"/>
                <a:gd name="T22" fmla="*/ 106 w 149"/>
                <a:gd name="T23" fmla="*/ 209 h 241"/>
                <a:gd name="T24" fmla="*/ 144 w 149"/>
                <a:gd name="T25" fmla="*/ 221 h 241"/>
                <a:gd name="T26" fmla="*/ 149 w 149"/>
                <a:gd name="T27" fmla="*/ 211 h 241"/>
                <a:gd name="T28" fmla="*/ 109 w 149"/>
                <a:gd name="T29" fmla="*/ 197 h 241"/>
                <a:gd name="T30" fmla="*/ 111 w 149"/>
                <a:gd name="T31" fmla="*/ 188 h 241"/>
                <a:gd name="T32" fmla="*/ 111 w 149"/>
                <a:gd name="T33" fmla="*/ 179 h 241"/>
                <a:gd name="T34" fmla="*/ 111 w 149"/>
                <a:gd name="T35" fmla="*/ 7 h 241"/>
                <a:gd name="T36" fmla="*/ 110 w 149"/>
                <a:gd name="T37" fmla="*/ 3 h 241"/>
                <a:gd name="T38" fmla="*/ 107 w 149"/>
                <a:gd name="T39" fmla="*/ 0 h 241"/>
                <a:gd name="T40" fmla="*/ 98 w 149"/>
                <a:gd name="T41" fmla="*/ 3 h 241"/>
                <a:gd name="T42" fmla="*/ 82 w 149"/>
                <a:gd name="T43" fmla="*/ 8 h 241"/>
                <a:gd name="T44" fmla="*/ 66 w 149"/>
                <a:gd name="T45" fmla="*/ 13 h 241"/>
                <a:gd name="T46" fmla="*/ 57 w 149"/>
                <a:gd name="T47" fmla="*/ 16 h 241"/>
                <a:gd name="T48" fmla="*/ 57 w 149"/>
                <a:gd name="T49" fmla="*/ 21 h 241"/>
                <a:gd name="T50" fmla="*/ 64 w 149"/>
                <a:gd name="T51" fmla="*/ 20 h 241"/>
                <a:gd name="T52" fmla="*/ 71 w 149"/>
                <a:gd name="T53" fmla="*/ 20 h 241"/>
                <a:gd name="T54" fmla="*/ 77 w 149"/>
                <a:gd name="T55" fmla="*/ 22 h 241"/>
                <a:gd name="T56" fmla="*/ 79 w 149"/>
                <a:gd name="T57" fmla="*/ 26 h 241"/>
                <a:gd name="T58" fmla="*/ 80 w 149"/>
                <a:gd name="T59" fmla="*/ 32 h 241"/>
                <a:gd name="T60" fmla="*/ 81 w 149"/>
                <a:gd name="T61" fmla="*/ 38 h 241"/>
                <a:gd name="T62" fmla="*/ 81 w 149"/>
                <a:gd name="T63" fmla="*/ 189 h 241"/>
                <a:gd name="T64" fmla="*/ 56 w 149"/>
                <a:gd name="T65" fmla="*/ 183 h 241"/>
                <a:gd name="T66" fmla="*/ 67 w 149"/>
                <a:gd name="T67" fmla="*/ 221 h 241"/>
                <a:gd name="T68" fmla="*/ 44 w 149"/>
                <a:gd name="T69" fmla="*/ 229 h 241"/>
                <a:gd name="T70" fmla="*/ 33 w 149"/>
                <a:gd name="T71" fmla="*/ 228 h 241"/>
                <a:gd name="T72" fmla="*/ 22 w 149"/>
                <a:gd name="T73" fmla="*/ 224 h 241"/>
                <a:gd name="T74" fmla="*/ 13 w 149"/>
                <a:gd name="T75" fmla="*/ 217 h 241"/>
                <a:gd name="T76" fmla="*/ 10 w 149"/>
                <a:gd name="T77" fmla="*/ 208 h 241"/>
                <a:gd name="T78" fmla="*/ 17 w 149"/>
                <a:gd name="T79" fmla="*/ 194 h 241"/>
                <a:gd name="T80" fmla="*/ 31 w 149"/>
                <a:gd name="T81" fmla="*/ 190 h 241"/>
                <a:gd name="T82" fmla="*/ 56 w 149"/>
                <a:gd name="T83" fmla="*/ 193 h 241"/>
                <a:gd name="T84" fmla="*/ 79 w 149"/>
                <a:gd name="T85" fmla="*/ 200 h 241"/>
                <a:gd name="T86" fmla="*/ 67 w 149"/>
                <a:gd name="T87" fmla="*/ 22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241">
                  <a:moveTo>
                    <a:pt x="56" y="183"/>
                  </a:moveTo>
                  <a:cubicBezTo>
                    <a:pt x="48" y="181"/>
                    <a:pt x="40" y="180"/>
                    <a:pt x="32" y="180"/>
                  </a:cubicBezTo>
                  <a:cubicBezTo>
                    <a:pt x="28" y="180"/>
                    <a:pt x="24" y="181"/>
                    <a:pt x="20" y="182"/>
                  </a:cubicBezTo>
                  <a:cubicBezTo>
                    <a:pt x="16" y="183"/>
                    <a:pt x="13" y="184"/>
                    <a:pt x="10" y="187"/>
                  </a:cubicBezTo>
                  <a:cubicBezTo>
                    <a:pt x="7" y="189"/>
                    <a:pt x="4" y="192"/>
                    <a:pt x="3" y="195"/>
                  </a:cubicBezTo>
                  <a:cubicBezTo>
                    <a:pt x="1" y="199"/>
                    <a:pt x="0" y="203"/>
                    <a:pt x="0" y="208"/>
                  </a:cubicBezTo>
                  <a:cubicBezTo>
                    <a:pt x="0" y="214"/>
                    <a:pt x="1" y="219"/>
                    <a:pt x="4" y="223"/>
                  </a:cubicBezTo>
                  <a:cubicBezTo>
                    <a:pt x="7" y="228"/>
                    <a:pt x="11" y="231"/>
                    <a:pt x="16" y="234"/>
                  </a:cubicBezTo>
                  <a:cubicBezTo>
                    <a:pt x="20" y="236"/>
                    <a:pt x="25" y="238"/>
                    <a:pt x="30" y="239"/>
                  </a:cubicBezTo>
                  <a:cubicBezTo>
                    <a:pt x="36" y="240"/>
                    <a:pt x="41" y="241"/>
                    <a:pt x="47" y="241"/>
                  </a:cubicBezTo>
                  <a:cubicBezTo>
                    <a:pt x="59" y="241"/>
                    <a:pt x="71" y="239"/>
                    <a:pt x="81" y="234"/>
                  </a:cubicBezTo>
                  <a:cubicBezTo>
                    <a:pt x="92" y="229"/>
                    <a:pt x="100" y="221"/>
                    <a:pt x="106" y="209"/>
                  </a:cubicBezTo>
                  <a:cubicBezTo>
                    <a:pt x="144" y="221"/>
                    <a:pt x="144" y="221"/>
                    <a:pt x="144" y="221"/>
                  </a:cubicBezTo>
                  <a:cubicBezTo>
                    <a:pt x="149" y="211"/>
                    <a:pt x="149" y="211"/>
                    <a:pt x="149" y="211"/>
                  </a:cubicBezTo>
                  <a:cubicBezTo>
                    <a:pt x="109" y="197"/>
                    <a:pt x="109" y="197"/>
                    <a:pt x="109" y="197"/>
                  </a:cubicBezTo>
                  <a:cubicBezTo>
                    <a:pt x="110" y="194"/>
                    <a:pt x="111" y="191"/>
                    <a:pt x="111" y="188"/>
                  </a:cubicBezTo>
                  <a:cubicBezTo>
                    <a:pt x="111" y="185"/>
                    <a:pt x="111" y="182"/>
                    <a:pt x="111" y="179"/>
                  </a:cubicBezTo>
                  <a:cubicBezTo>
                    <a:pt x="111" y="7"/>
                    <a:pt x="111" y="7"/>
                    <a:pt x="111" y="7"/>
                  </a:cubicBezTo>
                  <a:cubicBezTo>
                    <a:pt x="111" y="5"/>
                    <a:pt x="111" y="4"/>
                    <a:pt x="110" y="3"/>
                  </a:cubicBezTo>
                  <a:cubicBezTo>
                    <a:pt x="110" y="1"/>
                    <a:pt x="109" y="0"/>
                    <a:pt x="107" y="0"/>
                  </a:cubicBezTo>
                  <a:cubicBezTo>
                    <a:pt x="106" y="0"/>
                    <a:pt x="103" y="1"/>
                    <a:pt x="98" y="3"/>
                  </a:cubicBezTo>
                  <a:cubicBezTo>
                    <a:pt x="93" y="4"/>
                    <a:pt x="88" y="6"/>
                    <a:pt x="82" y="8"/>
                  </a:cubicBezTo>
                  <a:cubicBezTo>
                    <a:pt x="76" y="10"/>
                    <a:pt x="71" y="11"/>
                    <a:pt x="66" y="13"/>
                  </a:cubicBezTo>
                  <a:cubicBezTo>
                    <a:pt x="61" y="15"/>
                    <a:pt x="58" y="16"/>
                    <a:pt x="57" y="16"/>
                  </a:cubicBezTo>
                  <a:cubicBezTo>
                    <a:pt x="57" y="21"/>
                    <a:pt x="57" y="21"/>
                    <a:pt x="57" y="21"/>
                  </a:cubicBezTo>
                  <a:cubicBezTo>
                    <a:pt x="59" y="21"/>
                    <a:pt x="62" y="21"/>
                    <a:pt x="64" y="20"/>
                  </a:cubicBezTo>
                  <a:cubicBezTo>
                    <a:pt x="66" y="20"/>
                    <a:pt x="69" y="20"/>
                    <a:pt x="71" y="20"/>
                  </a:cubicBezTo>
                  <a:cubicBezTo>
                    <a:pt x="74" y="20"/>
                    <a:pt x="75" y="21"/>
                    <a:pt x="77" y="22"/>
                  </a:cubicBezTo>
                  <a:cubicBezTo>
                    <a:pt x="78" y="23"/>
                    <a:pt x="79" y="25"/>
                    <a:pt x="79" y="26"/>
                  </a:cubicBezTo>
                  <a:cubicBezTo>
                    <a:pt x="80" y="28"/>
                    <a:pt x="80" y="30"/>
                    <a:pt x="80" y="32"/>
                  </a:cubicBezTo>
                  <a:cubicBezTo>
                    <a:pt x="80" y="34"/>
                    <a:pt x="81" y="36"/>
                    <a:pt x="81" y="38"/>
                  </a:cubicBezTo>
                  <a:cubicBezTo>
                    <a:pt x="81" y="189"/>
                    <a:pt x="81" y="189"/>
                    <a:pt x="81" y="189"/>
                  </a:cubicBezTo>
                  <a:cubicBezTo>
                    <a:pt x="73" y="187"/>
                    <a:pt x="65" y="185"/>
                    <a:pt x="56" y="183"/>
                  </a:cubicBezTo>
                  <a:moveTo>
                    <a:pt x="67" y="221"/>
                  </a:moveTo>
                  <a:cubicBezTo>
                    <a:pt x="62" y="227"/>
                    <a:pt x="54" y="229"/>
                    <a:pt x="44" y="229"/>
                  </a:cubicBezTo>
                  <a:cubicBezTo>
                    <a:pt x="41" y="229"/>
                    <a:pt x="37" y="229"/>
                    <a:pt x="33" y="228"/>
                  </a:cubicBezTo>
                  <a:cubicBezTo>
                    <a:pt x="29" y="227"/>
                    <a:pt x="26" y="226"/>
                    <a:pt x="22" y="224"/>
                  </a:cubicBezTo>
                  <a:cubicBezTo>
                    <a:pt x="19" y="223"/>
                    <a:pt x="16" y="220"/>
                    <a:pt x="13" y="217"/>
                  </a:cubicBezTo>
                  <a:cubicBezTo>
                    <a:pt x="11" y="215"/>
                    <a:pt x="10" y="212"/>
                    <a:pt x="10" y="208"/>
                  </a:cubicBezTo>
                  <a:cubicBezTo>
                    <a:pt x="10" y="201"/>
                    <a:pt x="12" y="197"/>
                    <a:pt x="17" y="194"/>
                  </a:cubicBezTo>
                  <a:cubicBezTo>
                    <a:pt x="21" y="191"/>
                    <a:pt x="26" y="190"/>
                    <a:pt x="31" y="190"/>
                  </a:cubicBezTo>
                  <a:cubicBezTo>
                    <a:pt x="40" y="190"/>
                    <a:pt x="48" y="191"/>
                    <a:pt x="56" y="193"/>
                  </a:cubicBezTo>
                  <a:cubicBezTo>
                    <a:pt x="64" y="195"/>
                    <a:pt x="72" y="197"/>
                    <a:pt x="79" y="200"/>
                  </a:cubicBezTo>
                  <a:cubicBezTo>
                    <a:pt x="77" y="210"/>
                    <a:pt x="73" y="217"/>
                    <a:pt x="67" y="221"/>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29" name="Freeform 28"/>
            <p:cNvSpPr>
              <a:spLocks noEditPoints="1"/>
            </p:cNvSpPr>
            <p:nvPr/>
          </p:nvSpPr>
          <p:spPr bwMode="auto">
            <a:xfrm>
              <a:off x="1437844" y="984350"/>
              <a:ext cx="541338" cy="815975"/>
            </a:xfrm>
            <a:custGeom>
              <a:avLst/>
              <a:gdLst>
                <a:gd name="T0" fmla="*/ 105 w 144"/>
                <a:gd name="T1" fmla="*/ 163 h 217"/>
                <a:gd name="T2" fmla="*/ 123 w 144"/>
                <a:gd name="T3" fmla="*/ 157 h 217"/>
                <a:gd name="T4" fmla="*/ 138 w 144"/>
                <a:gd name="T5" fmla="*/ 146 h 217"/>
                <a:gd name="T6" fmla="*/ 144 w 144"/>
                <a:gd name="T7" fmla="*/ 128 h 217"/>
                <a:gd name="T8" fmla="*/ 135 w 144"/>
                <a:gd name="T9" fmla="*/ 109 h 217"/>
                <a:gd name="T10" fmla="*/ 114 w 144"/>
                <a:gd name="T11" fmla="*/ 102 h 217"/>
                <a:gd name="T12" fmla="*/ 98 w 144"/>
                <a:gd name="T13" fmla="*/ 105 h 217"/>
                <a:gd name="T14" fmla="*/ 84 w 144"/>
                <a:gd name="T15" fmla="*/ 113 h 217"/>
                <a:gd name="T16" fmla="*/ 72 w 144"/>
                <a:gd name="T17" fmla="*/ 124 h 217"/>
                <a:gd name="T18" fmla="*/ 63 w 144"/>
                <a:gd name="T19" fmla="*/ 137 h 217"/>
                <a:gd name="T20" fmla="*/ 48 w 144"/>
                <a:gd name="T21" fmla="*/ 124 h 217"/>
                <a:gd name="T22" fmla="*/ 36 w 144"/>
                <a:gd name="T23" fmla="*/ 107 h 217"/>
                <a:gd name="T24" fmla="*/ 28 w 144"/>
                <a:gd name="T25" fmla="*/ 88 h 217"/>
                <a:gd name="T26" fmla="*/ 25 w 144"/>
                <a:gd name="T27" fmla="*/ 68 h 217"/>
                <a:gd name="T28" fmla="*/ 28 w 144"/>
                <a:gd name="T29" fmla="*/ 47 h 217"/>
                <a:gd name="T30" fmla="*/ 37 w 144"/>
                <a:gd name="T31" fmla="*/ 28 h 217"/>
                <a:gd name="T32" fmla="*/ 51 w 144"/>
                <a:gd name="T33" fmla="*/ 15 h 217"/>
                <a:gd name="T34" fmla="*/ 73 w 144"/>
                <a:gd name="T35" fmla="*/ 10 h 217"/>
                <a:gd name="T36" fmla="*/ 86 w 144"/>
                <a:gd name="T37" fmla="*/ 13 h 217"/>
                <a:gd name="T38" fmla="*/ 93 w 144"/>
                <a:gd name="T39" fmla="*/ 20 h 217"/>
                <a:gd name="T40" fmla="*/ 96 w 144"/>
                <a:gd name="T41" fmla="*/ 29 h 217"/>
                <a:gd name="T42" fmla="*/ 100 w 144"/>
                <a:gd name="T43" fmla="*/ 38 h 217"/>
                <a:gd name="T44" fmla="*/ 105 w 144"/>
                <a:gd name="T45" fmla="*/ 46 h 217"/>
                <a:gd name="T46" fmla="*/ 116 w 144"/>
                <a:gd name="T47" fmla="*/ 48 h 217"/>
                <a:gd name="T48" fmla="*/ 127 w 144"/>
                <a:gd name="T49" fmla="*/ 43 h 217"/>
                <a:gd name="T50" fmla="*/ 132 w 144"/>
                <a:gd name="T51" fmla="*/ 30 h 217"/>
                <a:gd name="T52" fmla="*/ 125 w 144"/>
                <a:gd name="T53" fmla="*/ 16 h 217"/>
                <a:gd name="T54" fmla="*/ 111 w 144"/>
                <a:gd name="T55" fmla="*/ 7 h 217"/>
                <a:gd name="T56" fmla="*/ 92 w 144"/>
                <a:gd name="T57" fmla="*/ 2 h 217"/>
                <a:gd name="T58" fmla="*/ 77 w 144"/>
                <a:gd name="T59" fmla="*/ 0 h 217"/>
                <a:gd name="T60" fmla="*/ 45 w 144"/>
                <a:gd name="T61" fmla="*/ 7 h 217"/>
                <a:gd name="T62" fmla="*/ 21 w 144"/>
                <a:gd name="T63" fmla="*/ 24 h 217"/>
                <a:gd name="T64" fmla="*/ 5 w 144"/>
                <a:gd name="T65" fmla="*/ 51 h 217"/>
                <a:gd name="T66" fmla="*/ 0 w 144"/>
                <a:gd name="T67" fmla="*/ 83 h 217"/>
                <a:gd name="T68" fmla="*/ 12 w 144"/>
                <a:gd name="T69" fmla="*/ 129 h 217"/>
                <a:gd name="T70" fmla="*/ 50 w 144"/>
                <a:gd name="T71" fmla="*/ 160 h 217"/>
                <a:gd name="T72" fmla="*/ 17 w 144"/>
                <a:gd name="T73" fmla="*/ 212 h 217"/>
                <a:gd name="T74" fmla="*/ 25 w 144"/>
                <a:gd name="T75" fmla="*/ 217 h 217"/>
                <a:gd name="T76" fmla="*/ 62 w 144"/>
                <a:gd name="T77" fmla="*/ 162 h 217"/>
                <a:gd name="T78" fmla="*/ 74 w 144"/>
                <a:gd name="T79" fmla="*/ 164 h 217"/>
                <a:gd name="T80" fmla="*/ 87 w 144"/>
                <a:gd name="T81" fmla="*/ 164 h 217"/>
                <a:gd name="T82" fmla="*/ 105 w 144"/>
                <a:gd name="T83" fmla="*/ 163 h 217"/>
                <a:gd name="T84" fmla="*/ 73 w 144"/>
                <a:gd name="T85" fmla="*/ 143 h 217"/>
                <a:gd name="T86" fmla="*/ 81 w 144"/>
                <a:gd name="T87" fmla="*/ 132 h 217"/>
                <a:gd name="T88" fmla="*/ 91 w 144"/>
                <a:gd name="T89" fmla="*/ 122 h 217"/>
                <a:gd name="T90" fmla="*/ 102 w 144"/>
                <a:gd name="T91" fmla="*/ 115 h 217"/>
                <a:gd name="T92" fmla="*/ 116 w 144"/>
                <a:gd name="T93" fmla="*/ 112 h 217"/>
                <a:gd name="T94" fmla="*/ 129 w 144"/>
                <a:gd name="T95" fmla="*/ 116 h 217"/>
                <a:gd name="T96" fmla="*/ 134 w 144"/>
                <a:gd name="T97" fmla="*/ 128 h 217"/>
                <a:gd name="T98" fmla="*/ 131 w 144"/>
                <a:gd name="T99" fmla="*/ 139 h 217"/>
                <a:gd name="T100" fmla="*/ 122 w 144"/>
                <a:gd name="T101" fmla="*/ 146 h 217"/>
                <a:gd name="T102" fmla="*/ 111 w 144"/>
                <a:gd name="T103" fmla="*/ 150 h 217"/>
                <a:gd name="T104" fmla="*/ 100 w 144"/>
                <a:gd name="T105" fmla="*/ 151 h 217"/>
                <a:gd name="T106" fmla="*/ 73 w 144"/>
                <a:gd name="T107" fmla="*/ 1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217">
                  <a:moveTo>
                    <a:pt x="105" y="163"/>
                  </a:moveTo>
                  <a:cubicBezTo>
                    <a:pt x="112" y="162"/>
                    <a:pt x="118" y="160"/>
                    <a:pt x="123" y="157"/>
                  </a:cubicBezTo>
                  <a:cubicBezTo>
                    <a:pt x="129" y="154"/>
                    <a:pt x="134" y="151"/>
                    <a:pt x="138" y="146"/>
                  </a:cubicBezTo>
                  <a:cubicBezTo>
                    <a:pt x="142" y="141"/>
                    <a:pt x="144" y="135"/>
                    <a:pt x="144" y="128"/>
                  </a:cubicBezTo>
                  <a:cubicBezTo>
                    <a:pt x="144" y="119"/>
                    <a:pt x="141" y="113"/>
                    <a:pt x="135" y="109"/>
                  </a:cubicBezTo>
                  <a:cubicBezTo>
                    <a:pt x="129" y="104"/>
                    <a:pt x="122" y="102"/>
                    <a:pt x="114" y="102"/>
                  </a:cubicBezTo>
                  <a:cubicBezTo>
                    <a:pt x="108" y="102"/>
                    <a:pt x="103" y="103"/>
                    <a:pt x="98" y="105"/>
                  </a:cubicBezTo>
                  <a:cubicBezTo>
                    <a:pt x="93" y="107"/>
                    <a:pt x="89" y="110"/>
                    <a:pt x="84" y="113"/>
                  </a:cubicBezTo>
                  <a:cubicBezTo>
                    <a:pt x="80" y="116"/>
                    <a:pt x="76" y="120"/>
                    <a:pt x="72" y="124"/>
                  </a:cubicBezTo>
                  <a:cubicBezTo>
                    <a:pt x="69" y="129"/>
                    <a:pt x="66" y="133"/>
                    <a:pt x="63" y="137"/>
                  </a:cubicBezTo>
                  <a:cubicBezTo>
                    <a:pt x="57" y="133"/>
                    <a:pt x="52" y="129"/>
                    <a:pt x="48" y="124"/>
                  </a:cubicBezTo>
                  <a:cubicBezTo>
                    <a:pt x="43" y="119"/>
                    <a:pt x="39" y="113"/>
                    <a:pt x="36" y="107"/>
                  </a:cubicBezTo>
                  <a:cubicBezTo>
                    <a:pt x="32" y="101"/>
                    <a:pt x="30" y="95"/>
                    <a:pt x="28" y="88"/>
                  </a:cubicBezTo>
                  <a:cubicBezTo>
                    <a:pt x="26" y="82"/>
                    <a:pt x="25" y="75"/>
                    <a:pt x="25" y="68"/>
                  </a:cubicBezTo>
                  <a:cubicBezTo>
                    <a:pt x="25" y="61"/>
                    <a:pt x="26" y="54"/>
                    <a:pt x="28" y="47"/>
                  </a:cubicBezTo>
                  <a:cubicBezTo>
                    <a:pt x="30" y="40"/>
                    <a:pt x="33" y="34"/>
                    <a:pt x="37" y="28"/>
                  </a:cubicBezTo>
                  <a:cubicBezTo>
                    <a:pt x="41" y="23"/>
                    <a:pt x="46" y="18"/>
                    <a:pt x="51" y="15"/>
                  </a:cubicBezTo>
                  <a:cubicBezTo>
                    <a:pt x="57" y="12"/>
                    <a:pt x="65" y="10"/>
                    <a:pt x="73" y="10"/>
                  </a:cubicBezTo>
                  <a:cubicBezTo>
                    <a:pt x="78" y="10"/>
                    <a:pt x="83" y="11"/>
                    <a:pt x="86" y="13"/>
                  </a:cubicBezTo>
                  <a:cubicBezTo>
                    <a:pt x="89" y="15"/>
                    <a:pt x="91" y="17"/>
                    <a:pt x="93" y="20"/>
                  </a:cubicBezTo>
                  <a:cubicBezTo>
                    <a:pt x="95" y="23"/>
                    <a:pt x="96" y="26"/>
                    <a:pt x="96" y="29"/>
                  </a:cubicBezTo>
                  <a:cubicBezTo>
                    <a:pt x="97" y="32"/>
                    <a:pt x="98" y="36"/>
                    <a:pt x="100" y="38"/>
                  </a:cubicBezTo>
                  <a:cubicBezTo>
                    <a:pt x="101" y="41"/>
                    <a:pt x="103" y="44"/>
                    <a:pt x="105" y="46"/>
                  </a:cubicBezTo>
                  <a:cubicBezTo>
                    <a:pt x="107" y="47"/>
                    <a:pt x="111" y="48"/>
                    <a:pt x="116" y="48"/>
                  </a:cubicBezTo>
                  <a:cubicBezTo>
                    <a:pt x="121" y="48"/>
                    <a:pt x="125" y="47"/>
                    <a:pt x="127" y="43"/>
                  </a:cubicBezTo>
                  <a:cubicBezTo>
                    <a:pt x="130" y="39"/>
                    <a:pt x="132" y="35"/>
                    <a:pt x="132" y="30"/>
                  </a:cubicBezTo>
                  <a:cubicBezTo>
                    <a:pt x="132" y="24"/>
                    <a:pt x="130" y="20"/>
                    <a:pt x="125" y="16"/>
                  </a:cubicBezTo>
                  <a:cubicBezTo>
                    <a:pt x="121" y="12"/>
                    <a:pt x="117" y="9"/>
                    <a:pt x="111" y="7"/>
                  </a:cubicBezTo>
                  <a:cubicBezTo>
                    <a:pt x="105" y="4"/>
                    <a:pt x="99" y="2"/>
                    <a:pt x="92" y="2"/>
                  </a:cubicBezTo>
                  <a:cubicBezTo>
                    <a:pt x="86" y="0"/>
                    <a:pt x="81" y="0"/>
                    <a:pt x="77" y="0"/>
                  </a:cubicBezTo>
                  <a:cubicBezTo>
                    <a:pt x="65" y="0"/>
                    <a:pt x="54" y="2"/>
                    <a:pt x="45" y="7"/>
                  </a:cubicBezTo>
                  <a:cubicBezTo>
                    <a:pt x="36" y="11"/>
                    <a:pt x="27" y="17"/>
                    <a:pt x="21" y="24"/>
                  </a:cubicBezTo>
                  <a:cubicBezTo>
                    <a:pt x="14" y="32"/>
                    <a:pt x="9" y="41"/>
                    <a:pt x="5" y="51"/>
                  </a:cubicBezTo>
                  <a:cubicBezTo>
                    <a:pt x="2" y="61"/>
                    <a:pt x="0" y="71"/>
                    <a:pt x="0" y="83"/>
                  </a:cubicBezTo>
                  <a:cubicBezTo>
                    <a:pt x="0" y="100"/>
                    <a:pt x="4" y="115"/>
                    <a:pt x="12" y="129"/>
                  </a:cubicBezTo>
                  <a:cubicBezTo>
                    <a:pt x="21" y="143"/>
                    <a:pt x="33" y="153"/>
                    <a:pt x="50" y="160"/>
                  </a:cubicBezTo>
                  <a:cubicBezTo>
                    <a:pt x="17" y="212"/>
                    <a:pt x="17" y="212"/>
                    <a:pt x="17" y="212"/>
                  </a:cubicBezTo>
                  <a:cubicBezTo>
                    <a:pt x="25" y="217"/>
                    <a:pt x="25" y="217"/>
                    <a:pt x="25" y="217"/>
                  </a:cubicBezTo>
                  <a:cubicBezTo>
                    <a:pt x="62" y="162"/>
                    <a:pt x="62" y="162"/>
                    <a:pt x="62" y="162"/>
                  </a:cubicBezTo>
                  <a:cubicBezTo>
                    <a:pt x="66" y="163"/>
                    <a:pt x="70" y="163"/>
                    <a:pt x="74" y="164"/>
                  </a:cubicBezTo>
                  <a:cubicBezTo>
                    <a:pt x="78" y="164"/>
                    <a:pt x="82" y="164"/>
                    <a:pt x="87" y="164"/>
                  </a:cubicBezTo>
                  <a:cubicBezTo>
                    <a:pt x="92" y="164"/>
                    <a:pt x="98" y="164"/>
                    <a:pt x="105" y="163"/>
                  </a:cubicBezTo>
                  <a:moveTo>
                    <a:pt x="73" y="143"/>
                  </a:moveTo>
                  <a:cubicBezTo>
                    <a:pt x="75" y="140"/>
                    <a:pt x="78" y="136"/>
                    <a:pt x="81" y="132"/>
                  </a:cubicBezTo>
                  <a:cubicBezTo>
                    <a:pt x="84" y="129"/>
                    <a:pt x="87" y="125"/>
                    <a:pt x="91" y="122"/>
                  </a:cubicBezTo>
                  <a:cubicBezTo>
                    <a:pt x="94" y="119"/>
                    <a:pt x="98" y="117"/>
                    <a:pt x="102" y="115"/>
                  </a:cubicBezTo>
                  <a:cubicBezTo>
                    <a:pt x="106" y="113"/>
                    <a:pt x="111" y="112"/>
                    <a:pt x="116" y="112"/>
                  </a:cubicBezTo>
                  <a:cubicBezTo>
                    <a:pt x="121" y="112"/>
                    <a:pt x="125" y="113"/>
                    <a:pt x="129" y="116"/>
                  </a:cubicBezTo>
                  <a:cubicBezTo>
                    <a:pt x="133" y="119"/>
                    <a:pt x="134" y="123"/>
                    <a:pt x="134" y="128"/>
                  </a:cubicBezTo>
                  <a:cubicBezTo>
                    <a:pt x="134" y="132"/>
                    <a:pt x="133" y="136"/>
                    <a:pt x="131" y="139"/>
                  </a:cubicBezTo>
                  <a:cubicBezTo>
                    <a:pt x="129" y="142"/>
                    <a:pt x="126" y="144"/>
                    <a:pt x="122" y="146"/>
                  </a:cubicBezTo>
                  <a:cubicBezTo>
                    <a:pt x="119" y="147"/>
                    <a:pt x="115" y="149"/>
                    <a:pt x="111" y="150"/>
                  </a:cubicBezTo>
                  <a:cubicBezTo>
                    <a:pt x="107" y="150"/>
                    <a:pt x="103" y="151"/>
                    <a:pt x="100" y="151"/>
                  </a:cubicBezTo>
                  <a:cubicBezTo>
                    <a:pt x="90" y="151"/>
                    <a:pt x="81" y="148"/>
                    <a:pt x="73" y="143"/>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30" name="Freeform 29"/>
            <p:cNvSpPr>
              <a:spLocks noEditPoints="1"/>
            </p:cNvSpPr>
            <p:nvPr/>
          </p:nvSpPr>
          <p:spPr bwMode="auto">
            <a:xfrm>
              <a:off x="1437844" y="4667352"/>
              <a:ext cx="541338" cy="815975"/>
            </a:xfrm>
            <a:custGeom>
              <a:avLst/>
              <a:gdLst>
                <a:gd name="T0" fmla="*/ 105 w 144"/>
                <a:gd name="T1" fmla="*/ 163 h 217"/>
                <a:gd name="T2" fmla="*/ 123 w 144"/>
                <a:gd name="T3" fmla="*/ 157 h 217"/>
                <a:gd name="T4" fmla="*/ 138 w 144"/>
                <a:gd name="T5" fmla="*/ 146 h 217"/>
                <a:gd name="T6" fmla="*/ 144 w 144"/>
                <a:gd name="T7" fmla="*/ 128 h 217"/>
                <a:gd name="T8" fmla="*/ 135 w 144"/>
                <a:gd name="T9" fmla="*/ 109 h 217"/>
                <a:gd name="T10" fmla="*/ 114 w 144"/>
                <a:gd name="T11" fmla="*/ 102 h 217"/>
                <a:gd name="T12" fmla="*/ 98 w 144"/>
                <a:gd name="T13" fmla="*/ 105 h 217"/>
                <a:gd name="T14" fmla="*/ 84 w 144"/>
                <a:gd name="T15" fmla="*/ 113 h 217"/>
                <a:gd name="T16" fmla="*/ 72 w 144"/>
                <a:gd name="T17" fmla="*/ 124 h 217"/>
                <a:gd name="T18" fmla="*/ 63 w 144"/>
                <a:gd name="T19" fmla="*/ 137 h 217"/>
                <a:gd name="T20" fmla="*/ 48 w 144"/>
                <a:gd name="T21" fmla="*/ 124 h 217"/>
                <a:gd name="T22" fmla="*/ 36 w 144"/>
                <a:gd name="T23" fmla="*/ 107 h 217"/>
                <a:gd name="T24" fmla="*/ 28 w 144"/>
                <a:gd name="T25" fmla="*/ 88 h 217"/>
                <a:gd name="T26" fmla="*/ 25 w 144"/>
                <a:gd name="T27" fmla="*/ 68 h 217"/>
                <a:gd name="T28" fmla="*/ 28 w 144"/>
                <a:gd name="T29" fmla="*/ 47 h 217"/>
                <a:gd name="T30" fmla="*/ 37 w 144"/>
                <a:gd name="T31" fmla="*/ 28 h 217"/>
                <a:gd name="T32" fmla="*/ 51 w 144"/>
                <a:gd name="T33" fmla="*/ 15 h 217"/>
                <a:gd name="T34" fmla="*/ 73 w 144"/>
                <a:gd name="T35" fmla="*/ 10 h 217"/>
                <a:gd name="T36" fmla="*/ 86 w 144"/>
                <a:gd name="T37" fmla="*/ 13 h 217"/>
                <a:gd name="T38" fmla="*/ 93 w 144"/>
                <a:gd name="T39" fmla="*/ 20 h 217"/>
                <a:gd name="T40" fmla="*/ 96 w 144"/>
                <a:gd name="T41" fmla="*/ 29 h 217"/>
                <a:gd name="T42" fmla="*/ 100 w 144"/>
                <a:gd name="T43" fmla="*/ 39 h 217"/>
                <a:gd name="T44" fmla="*/ 105 w 144"/>
                <a:gd name="T45" fmla="*/ 46 h 217"/>
                <a:gd name="T46" fmla="*/ 116 w 144"/>
                <a:gd name="T47" fmla="*/ 48 h 217"/>
                <a:gd name="T48" fmla="*/ 127 w 144"/>
                <a:gd name="T49" fmla="*/ 43 h 217"/>
                <a:gd name="T50" fmla="*/ 132 w 144"/>
                <a:gd name="T51" fmla="*/ 31 h 217"/>
                <a:gd name="T52" fmla="*/ 125 w 144"/>
                <a:gd name="T53" fmla="*/ 16 h 217"/>
                <a:gd name="T54" fmla="*/ 111 w 144"/>
                <a:gd name="T55" fmla="*/ 7 h 217"/>
                <a:gd name="T56" fmla="*/ 92 w 144"/>
                <a:gd name="T57" fmla="*/ 2 h 217"/>
                <a:gd name="T58" fmla="*/ 77 w 144"/>
                <a:gd name="T59" fmla="*/ 0 h 217"/>
                <a:gd name="T60" fmla="*/ 45 w 144"/>
                <a:gd name="T61" fmla="*/ 7 h 217"/>
                <a:gd name="T62" fmla="*/ 21 w 144"/>
                <a:gd name="T63" fmla="*/ 25 h 217"/>
                <a:gd name="T64" fmla="*/ 5 w 144"/>
                <a:gd name="T65" fmla="*/ 51 h 217"/>
                <a:gd name="T66" fmla="*/ 0 w 144"/>
                <a:gd name="T67" fmla="*/ 83 h 217"/>
                <a:gd name="T68" fmla="*/ 12 w 144"/>
                <a:gd name="T69" fmla="*/ 129 h 217"/>
                <a:gd name="T70" fmla="*/ 50 w 144"/>
                <a:gd name="T71" fmla="*/ 160 h 217"/>
                <a:gd name="T72" fmla="*/ 17 w 144"/>
                <a:gd name="T73" fmla="*/ 212 h 217"/>
                <a:gd name="T74" fmla="*/ 25 w 144"/>
                <a:gd name="T75" fmla="*/ 217 h 217"/>
                <a:gd name="T76" fmla="*/ 62 w 144"/>
                <a:gd name="T77" fmla="*/ 162 h 217"/>
                <a:gd name="T78" fmla="*/ 74 w 144"/>
                <a:gd name="T79" fmla="*/ 164 h 217"/>
                <a:gd name="T80" fmla="*/ 87 w 144"/>
                <a:gd name="T81" fmla="*/ 165 h 217"/>
                <a:gd name="T82" fmla="*/ 105 w 144"/>
                <a:gd name="T83" fmla="*/ 163 h 217"/>
                <a:gd name="T84" fmla="*/ 73 w 144"/>
                <a:gd name="T85" fmla="*/ 143 h 217"/>
                <a:gd name="T86" fmla="*/ 81 w 144"/>
                <a:gd name="T87" fmla="*/ 132 h 217"/>
                <a:gd name="T88" fmla="*/ 91 w 144"/>
                <a:gd name="T89" fmla="*/ 122 h 217"/>
                <a:gd name="T90" fmla="*/ 102 w 144"/>
                <a:gd name="T91" fmla="*/ 115 h 217"/>
                <a:gd name="T92" fmla="*/ 116 w 144"/>
                <a:gd name="T93" fmla="*/ 112 h 217"/>
                <a:gd name="T94" fmla="*/ 129 w 144"/>
                <a:gd name="T95" fmla="*/ 116 h 217"/>
                <a:gd name="T96" fmla="*/ 134 w 144"/>
                <a:gd name="T97" fmla="*/ 128 h 217"/>
                <a:gd name="T98" fmla="*/ 131 w 144"/>
                <a:gd name="T99" fmla="*/ 139 h 217"/>
                <a:gd name="T100" fmla="*/ 122 w 144"/>
                <a:gd name="T101" fmla="*/ 146 h 217"/>
                <a:gd name="T102" fmla="*/ 111 w 144"/>
                <a:gd name="T103" fmla="*/ 150 h 217"/>
                <a:gd name="T104" fmla="*/ 100 w 144"/>
                <a:gd name="T105" fmla="*/ 151 h 217"/>
                <a:gd name="T106" fmla="*/ 73 w 144"/>
                <a:gd name="T107" fmla="*/ 1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217">
                  <a:moveTo>
                    <a:pt x="105" y="163"/>
                  </a:moveTo>
                  <a:cubicBezTo>
                    <a:pt x="112" y="162"/>
                    <a:pt x="118" y="160"/>
                    <a:pt x="123" y="157"/>
                  </a:cubicBezTo>
                  <a:cubicBezTo>
                    <a:pt x="129" y="154"/>
                    <a:pt x="134" y="151"/>
                    <a:pt x="138" y="146"/>
                  </a:cubicBezTo>
                  <a:cubicBezTo>
                    <a:pt x="142" y="141"/>
                    <a:pt x="144" y="136"/>
                    <a:pt x="144" y="128"/>
                  </a:cubicBezTo>
                  <a:cubicBezTo>
                    <a:pt x="144" y="120"/>
                    <a:pt x="141" y="113"/>
                    <a:pt x="135" y="109"/>
                  </a:cubicBezTo>
                  <a:cubicBezTo>
                    <a:pt x="129" y="104"/>
                    <a:pt x="122" y="102"/>
                    <a:pt x="114" y="102"/>
                  </a:cubicBezTo>
                  <a:cubicBezTo>
                    <a:pt x="108" y="102"/>
                    <a:pt x="103" y="103"/>
                    <a:pt x="98" y="105"/>
                  </a:cubicBezTo>
                  <a:cubicBezTo>
                    <a:pt x="93" y="107"/>
                    <a:pt x="89" y="110"/>
                    <a:pt x="84" y="113"/>
                  </a:cubicBezTo>
                  <a:cubicBezTo>
                    <a:pt x="80" y="116"/>
                    <a:pt x="76" y="120"/>
                    <a:pt x="72" y="124"/>
                  </a:cubicBezTo>
                  <a:cubicBezTo>
                    <a:pt x="69" y="129"/>
                    <a:pt x="66" y="133"/>
                    <a:pt x="63" y="137"/>
                  </a:cubicBezTo>
                  <a:cubicBezTo>
                    <a:pt x="57" y="134"/>
                    <a:pt x="52" y="129"/>
                    <a:pt x="48" y="124"/>
                  </a:cubicBezTo>
                  <a:cubicBezTo>
                    <a:pt x="43" y="119"/>
                    <a:pt x="39" y="113"/>
                    <a:pt x="36" y="107"/>
                  </a:cubicBezTo>
                  <a:cubicBezTo>
                    <a:pt x="32" y="101"/>
                    <a:pt x="30" y="95"/>
                    <a:pt x="28" y="88"/>
                  </a:cubicBezTo>
                  <a:cubicBezTo>
                    <a:pt x="26" y="82"/>
                    <a:pt x="25" y="75"/>
                    <a:pt x="25" y="68"/>
                  </a:cubicBezTo>
                  <a:cubicBezTo>
                    <a:pt x="25" y="61"/>
                    <a:pt x="26" y="54"/>
                    <a:pt x="28" y="47"/>
                  </a:cubicBezTo>
                  <a:cubicBezTo>
                    <a:pt x="30" y="40"/>
                    <a:pt x="33" y="34"/>
                    <a:pt x="37" y="28"/>
                  </a:cubicBezTo>
                  <a:cubicBezTo>
                    <a:pt x="41" y="23"/>
                    <a:pt x="46" y="18"/>
                    <a:pt x="51" y="15"/>
                  </a:cubicBezTo>
                  <a:cubicBezTo>
                    <a:pt x="57" y="12"/>
                    <a:pt x="65" y="10"/>
                    <a:pt x="73" y="10"/>
                  </a:cubicBezTo>
                  <a:cubicBezTo>
                    <a:pt x="78" y="10"/>
                    <a:pt x="83" y="11"/>
                    <a:pt x="86" y="13"/>
                  </a:cubicBezTo>
                  <a:cubicBezTo>
                    <a:pt x="89" y="15"/>
                    <a:pt x="91" y="17"/>
                    <a:pt x="93" y="20"/>
                  </a:cubicBezTo>
                  <a:cubicBezTo>
                    <a:pt x="95" y="23"/>
                    <a:pt x="96" y="26"/>
                    <a:pt x="96" y="29"/>
                  </a:cubicBezTo>
                  <a:cubicBezTo>
                    <a:pt x="97" y="33"/>
                    <a:pt x="98" y="36"/>
                    <a:pt x="100" y="39"/>
                  </a:cubicBezTo>
                  <a:cubicBezTo>
                    <a:pt x="101" y="41"/>
                    <a:pt x="103" y="44"/>
                    <a:pt x="105" y="46"/>
                  </a:cubicBezTo>
                  <a:cubicBezTo>
                    <a:pt x="107" y="48"/>
                    <a:pt x="111" y="48"/>
                    <a:pt x="116" y="48"/>
                  </a:cubicBezTo>
                  <a:cubicBezTo>
                    <a:pt x="121" y="48"/>
                    <a:pt x="125" y="47"/>
                    <a:pt x="127" y="43"/>
                  </a:cubicBezTo>
                  <a:cubicBezTo>
                    <a:pt x="130" y="39"/>
                    <a:pt x="132" y="35"/>
                    <a:pt x="132" y="31"/>
                  </a:cubicBezTo>
                  <a:cubicBezTo>
                    <a:pt x="132" y="25"/>
                    <a:pt x="130" y="20"/>
                    <a:pt x="125" y="16"/>
                  </a:cubicBezTo>
                  <a:cubicBezTo>
                    <a:pt x="121" y="12"/>
                    <a:pt x="117" y="9"/>
                    <a:pt x="111" y="7"/>
                  </a:cubicBezTo>
                  <a:cubicBezTo>
                    <a:pt x="105" y="4"/>
                    <a:pt x="99" y="3"/>
                    <a:pt x="92" y="2"/>
                  </a:cubicBezTo>
                  <a:cubicBezTo>
                    <a:pt x="86" y="1"/>
                    <a:pt x="81" y="0"/>
                    <a:pt x="77" y="0"/>
                  </a:cubicBezTo>
                  <a:cubicBezTo>
                    <a:pt x="65" y="0"/>
                    <a:pt x="54" y="2"/>
                    <a:pt x="45" y="7"/>
                  </a:cubicBezTo>
                  <a:cubicBezTo>
                    <a:pt x="36" y="11"/>
                    <a:pt x="27" y="17"/>
                    <a:pt x="21" y="25"/>
                  </a:cubicBezTo>
                  <a:cubicBezTo>
                    <a:pt x="14" y="32"/>
                    <a:pt x="9" y="41"/>
                    <a:pt x="5" y="51"/>
                  </a:cubicBezTo>
                  <a:cubicBezTo>
                    <a:pt x="2" y="61"/>
                    <a:pt x="0" y="72"/>
                    <a:pt x="0" y="83"/>
                  </a:cubicBezTo>
                  <a:cubicBezTo>
                    <a:pt x="0" y="100"/>
                    <a:pt x="4" y="115"/>
                    <a:pt x="12" y="129"/>
                  </a:cubicBezTo>
                  <a:cubicBezTo>
                    <a:pt x="21" y="143"/>
                    <a:pt x="33" y="153"/>
                    <a:pt x="50" y="160"/>
                  </a:cubicBezTo>
                  <a:cubicBezTo>
                    <a:pt x="17" y="212"/>
                    <a:pt x="17" y="212"/>
                    <a:pt x="17" y="212"/>
                  </a:cubicBezTo>
                  <a:cubicBezTo>
                    <a:pt x="25" y="217"/>
                    <a:pt x="25" y="217"/>
                    <a:pt x="25" y="217"/>
                  </a:cubicBezTo>
                  <a:cubicBezTo>
                    <a:pt x="62" y="162"/>
                    <a:pt x="62" y="162"/>
                    <a:pt x="62" y="162"/>
                  </a:cubicBezTo>
                  <a:cubicBezTo>
                    <a:pt x="66" y="163"/>
                    <a:pt x="70" y="163"/>
                    <a:pt x="74" y="164"/>
                  </a:cubicBezTo>
                  <a:cubicBezTo>
                    <a:pt x="78" y="164"/>
                    <a:pt x="82" y="165"/>
                    <a:pt x="87" y="165"/>
                  </a:cubicBezTo>
                  <a:cubicBezTo>
                    <a:pt x="92" y="165"/>
                    <a:pt x="98" y="164"/>
                    <a:pt x="105" y="163"/>
                  </a:cubicBezTo>
                  <a:moveTo>
                    <a:pt x="73" y="143"/>
                  </a:moveTo>
                  <a:cubicBezTo>
                    <a:pt x="75" y="140"/>
                    <a:pt x="78" y="136"/>
                    <a:pt x="81" y="132"/>
                  </a:cubicBezTo>
                  <a:cubicBezTo>
                    <a:pt x="84" y="129"/>
                    <a:pt x="87" y="125"/>
                    <a:pt x="91" y="122"/>
                  </a:cubicBezTo>
                  <a:cubicBezTo>
                    <a:pt x="94" y="119"/>
                    <a:pt x="98" y="117"/>
                    <a:pt x="102" y="115"/>
                  </a:cubicBezTo>
                  <a:cubicBezTo>
                    <a:pt x="106" y="113"/>
                    <a:pt x="111" y="112"/>
                    <a:pt x="116" y="112"/>
                  </a:cubicBezTo>
                  <a:cubicBezTo>
                    <a:pt x="121" y="112"/>
                    <a:pt x="125" y="113"/>
                    <a:pt x="129" y="116"/>
                  </a:cubicBezTo>
                  <a:cubicBezTo>
                    <a:pt x="133" y="119"/>
                    <a:pt x="134" y="123"/>
                    <a:pt x="134" y="128"/>
                  </a:cubicBezTo>
                  <a:cubicBezTo>
                    <a:pt x="134" y="133"/>
                    <a:pt x="133" y="136"/>
                    <a:pt x="131" y="139"/>
                  </a:cubicBezTo>
                  <a:cubicBezTo>
                    <a:pt x="129" y="142"/>
                    <a:pt x="126" y="144"/>
                    <a:pt x="122" y="146"/>
                  </a:cubicBezTo>
                  <a:cubicBezTo>
                    <a:pt x="119" y="148"/>
                    <a:pt x="115" y="149"/>
                    <a:pt x="111" y="150"/>
                  </a:cubicBezTo>
                  <a:cubicBezTo>
                    <a:pt x="107" y="150"/>
                    <a:pt x="103" y="151"/>
                    <a:pt x="100" y="151"/>
                  </a:cubicBezTo>
                  <a:cubicBezTo>
                    <a:pt x="90" y="151"/>
                    <a:pt x="81" y="148"/>
                    <a:pt x="73" y="143"/>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31" name="Freeform 30"/>
            <p:cNvSpPr>
              <a:spLocks/>
            </p:cNvSpPr>
            <p:nvPr/>
          </p:nvSpPr>
          <p:spPr bwMode="auto">
            <a:xfrm>
              <a:off x="3079320" y="2160688"/>
              <a:ext cx="912813" cy="819150"/>
            </a:xfrm>
            <a:custGeom>
              <a:avLst/>
              <a:gdLst>
                <a:gd name="T0" fmla="*/ 209 w 243"/>
                <a:gd name="T1" fmla="*/ 195 h 218"/>
                <a:gd name="T2" fmla="*/ 195 w 243"/>
                <a:gd name="T3" fmla="*/ 208 h 218"/>
                <a:gd name="T4" fmla="*/ 178 w 243"/>
                <a:gd name="T5" fmla="*/ 195 h 218"/>
                <a:gd name="T6" fmla="*/ 159 w 243"/>
                <a:gd name="T7" fmla="*/ 181 h 218"/>
                <a:gd name="T8" fmla="*/ 145 w 243"/>
                <a:gd name="T9" fmla="*/ 196 h 218"/>
                <a:gd name="T10" fmla="*/ 158 w 243"/>
                <a:gd name="T11" fmla="*/ 213 h 218"/>
                <a:gd name="T12" fmla="*/ 182 w 243"/>
                <a:gd name="T13" fmla="*/ 218 h 218"/>
                <a:gd name="T14" fmla="*/ 226 w 243"/>
                <a:gd name="T15" fmla="*/ 199 h 218"/>
                <a:gd name="T16" fmla="*/ 243 w 243"/>
                <a:gd name="T17" fmla="*/ 155 h 218"/>
                <a:gd name="T18" fmla="*/ 241 w 243"/>
                <a:gd name="T19" fmla="*/ 33 h 218"/>
                <a:gd name="T20" fmla="*/ 220 w 243"/>
                <a:gd name="T21" fmla="*/ 5 h 218"/>
                <a:gd name="T22" fmla="*/ 169 w 243"/>
                <a:gd name="T23" fmla="*/ 9 h 218"/>
                <a:gd name="T24" fmla="*/ 128 w 243"/>
                <a:gd name="T25" fmla="*/ 7 h 218"/>
                <a:gd name="T26" fmla="*/ 77 w 243"/>
                <a:gd name="T27" fmla="*/ 7 h 218"/>
                <a:gd name="T28" fmla="*/ 55 w 243"/>
                <a:gd name="T29" fmla="*/ 18 h 218"/>
                <a:gd name="T30" fmla="*/ 54 w 243"/>
                <a:gd name="T31" fmla="*/ 3 h 218"/>
                <a:gd name="T32" fmla="*/ 42 w 243"/>
                <a:gd name="T33" fmla="*/ 3 h 218"/>
                <a:gd name="T34" fmla="*/ 9 w 243"/>
                <a:gd name="T35" fmla="*/ 13 h 218"/>
                <a:gd name="T36" fmla="*/ 0 w 243"/>
                <a:gd name="T37" fmla="*/ 22 h 218"/>
                <a:gd name="T38" fmla="*/ 15 w 243"/>
                <a:gd name="T39" fmla="*/ 20 h 218"/>
                <a:gd name="T40" fmla="*/ 23 w 243"/>
                <a:gd name="T41" fmla="*/ 27 h 218"/>
                <a:gd name="T42" fmla="*/ 24 w 243"/>
                <a:gd name="T43" fmla="*/ 38 h 218"/>
                <a:gd name="T44" fmla="*/ 23 w 243"/>
                <a:gd name="T45" fmla="*/ 143 h 218"/>
                <a:gd name="T46" fmla="*/ 14 w 243"/>
                <a:gd name="T47" fmla="*/ 154 h 218"/>
                <a:gd name="T48" fmla="*/ 2 w 243"/>
                <a:gd name="T49" fmla="*/ 162 h 218"/>
                <a:gd name="T50" fmla="*/ 77 w 243"/>
                <a:gd name="T51" fmla="*/ 156 h 218"/>
                <a:gd name="T52" fmla="*/ 58 w 243"/>
                <a:gd name="T53" fmla="*/ 150 h 218"/>
                <a:gd name="T54" fmla="*/ 54 w 243"/>
                <a:gd name="T55" fmla="*/ 131 h 218"/>
                <a:gd name="T56" fmla="*/ 72 w 243"/>
                <a:gd name="T57" fmla="*/ 25 h 218"/>
                <a:gd name="T58" fmla="*/ 112 w 243"/>
                <a:gd name="T59" fmla="*/ 30 h 218"/>
                <a:gd name="T60" fmla="*/ 118 w 243"/>
                <a:gd name="T61" fmla="*/ 131 h 218"/>
                <a:gd name="T62" fmla="*/ 114 w 243"/>
                <a:gd name="T63" fmla="*/ 151 h 218"/>
                <a:gd name="T64" fmla="*/ 94 w 243"/>
                <a:gd name="T65" fmla="*/ 156 h 218"/>
                <a:gd name="T66" fmla="*/ 170 w 243"/>
                <a:gd name="T67" fmla="*/ 162 h 218"/>
                <a:gd name="T68" fmla="*/ 159 w 243"/>
                <a:gd name="T69" fmla="*/ 154 h 218"/>
                <a:gd name="T70" fmla="*/ 149 w 243"/>
                <a:gd name="T71" fmla="*/ 142 h 218"/>
                <a:gd name="T72" fmla="*/ 149 w 243"/>
                <a:gd name="T73" fmla="*/ 35 h 218"/>
                <a:gd name="T74" fmla="*/ 185 w 243"/>
                <a:gd name="T75" fmla="*/ 20 h 218"/>
                <a:gd name="T76" fmla="*/ 213 w 243"/>
                <a:gd name="T77" fmla="*/ 53 h 218"/>
                <a:gd name="T78" fmla="*/ 212 w 243"/>
                <a:gd name="T79" fmla="*/ 18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3" h="218">
                  <a:moveTo>
                    <a:pt x="212" y="185"/>
                  </a:moveTo>
                  <a:cubicBezTo>
                    <a:pt x="212" y="189"/>
                    <a:pt x="211" y="192"/>
                    <a:pt x="209" y="195"/>
                  </a:cubicBezTo>
                  <a:cubicBezTo>
                    <a:pt x="208" y="199"/>
                    <a:pt x="206" y="202"/>
                    <a:pt x="204" y="204"/>
                  </a:cubicBezTo>
                  <a:cubicBezTo>
                    <a:pt x="201" y="207"/>
                    <a:pt x="199" y="208"/>
                    <a:pt x="195" y="208"/>
                  </a:cubicBezTo>
                  <a:cubicBezTo>
                    <a:pt x="192" y="208"/>
                    <a:pt x="189" y="207"/>
                    <a:pt x="186" y="204"/>
                  </a:cubicBezTo>
                  <a:cubicBezTo>
                    <a:pt x="183" y="201"/>
                    <a:pt x="181" y="198"/>
                    <a:pt x="178" y="195"/>
                  </a:cubicBezTo>
                  <a:cubicBezTo>
                    <a:pt x="176" y="191"/>
                    <a:pt x="173" y="188"/>
                    <a:pt x="170" y="185"/>
                  </a:cubicBezTo>
                  <a:cubicBezTo>
                    <a:pt x="167" y="183"/>
                    <a:pt x="163" y="181"/>
                    <a:pt x="159" y="181"/>
                  </a:cubicBezTo>
                  <a:cubicBezTo>
                    <a:pt x="155" y="181"/>
                    <a:pt x="151" y="183"/>
                    <a:pt x="149" y="185"/>
                  </a:cubicBezTo>
                  <a:cubicBezTo>
                    <a:pt x="146" y="188"/>
                    <a:pt x="145" y="191"/>
                    <a:pt x="145" y="196"/>
                  </a:cubicBezTo>
                  <a:cubicBezTo>
                    <a:pt x="145" y="200"/>
                    <a:pt x="146" y="204"/>
                    <a:pt x="149" y="207"/>
                  </a:cubicBezTo>
                  <a:cubicBezTo>
                    <a:pt x="151" y="210"/>
                    <a:pt x="154" y="212"/>
                    <a:pt x="158" y="213"/>
                  </a:cubicBezTo>
                  <a:cubicBezTo>
                    <a:pt x="162" y="215"/>
                    <a:pt x="166" y="216"/>
                    <a:pt x="171" y="217"/>
                  </a:cubicBezTo>
                  <a:cubicBezTo>
                    <a:pt x="175" y="218"/>
                    <a:pt x="179" y="218"/>
                    <a:pt x="182" y="218"/>
                  </a:cubicBezTo>
                  <a:cubicBezTo>
                    <a:pt x="191" y="218"/>
                    <a:pt x="199" y="216"/>
                    <a:pt x="206" y="213"/>
                  </a:cubicBezTo>
                  <a:cubicBezTo>
                    <a:pt x="214" y="209"/>
                    <a:pt x="220" y="205"/>
                    <a:pt x="226" y="199"/>
                  </a:cubicBezTo>
                  <a:cubicBezTo>
                    <a:pt x="231" y="193"/>
                    <a:pt x="235" y="187"/>
                    <a:pt x="239" y="179"/>
                  </a:cubicBezTo>
                  <a:cubicBezTo>
                    <a:pt x="242" y="171"/>
                    <a:pt x="243" y="163"/>
                    <a:pt x="243" y="155"/>
                  </a:cubicBezTo>
                  <a:cubicBezTo>
                    <a:pt x="243" y="54"/>
                    <a:pt x="243" y="54"/>
                    <a:pt x="243" y="54"/>
                  </a:cubicBezTo>
                  <a:cubicBezTo>
                    <a:pt x="243" y="46"/>
                    <a:pt x="242" y="40"/>
                    <a:pt x="241" y="33"/>
                  </a:cubicBezTo>
                  <a:cubicBezTo>
                    <a:pt x="240" y="27"/>
                    <a:pt x="237" y="21"/>
                    <a:pt x="234" y="16"/>
                  </a:cubicBezTo>
                  <a:cubicBezTo>
                    <a:pt x="230" y="11"/>
                    <a:pt x="226" y="7"/>
                    <a:pt x="220" y="5"/>
                  </a:cubicBezTo>
                  <a:cubicBezTo>
                    <a:pt x="214" y="2"/>
                    <a:pt x="208" y="0"/>
                    <a:pt x="199" y="0"/>
                  </a:cubicBezTo>
                  <a:cubicBezTo>
                    <a:pt x="188" y="0"/>
                    <a:pt x="178" y="3"/>
                    <a:pt x="169" y="9"/>
                  </a:cubicBezTo>
                  <a:cubicBezTo>
                    <a:pt x="160" y="14"/>
                    <a:pt x="151" y="20"/>
                    <a:pt x="143" y="28"/>
                  </a:cubicBezTo>
                  <a:cubicBezTo>
                    <a:pt x="140" y="18"/>
                    <a:pt x="135" y="11"/>
                    <a:pt x="128" y="7"/>
                  </a:cubicBezTo>
                  <a:cubicBezTo>
                    <a:pt x="122" y="3"/>
                    <a:pt x="114" y="0"/>
                    <a:pt x="104" y="0"/>
                  </a:cubicBezTo>
                  <a:cubicBezTo>
                    <a:pt x="95" y="0"/>
                    <a:pt x="86" y="3"/>
                    <a:pt x="77" y="7"/>
                  </a:cubicBezTo>
                  <a:cubicBezTo>
                    <a:pt x="68" y="12"/>
                    <a:pt x="61" y="17"/>
                    <a:pt x="54" y="24"/>
                  </a:cubicBezTo>
                  <a:cubicBezTo>
                    <a:pt x="54" y="22"/>
                    <a:pt x="55" y="21"/>
                    <a:pt x="55" y="18"/>
                  </a:cubicBezTo>
                  <a:cubicBezTo>
                    <a:pt x="55" y="16"/>
                    <a:pt x="55" y="13"/>
                    <a:pt x="55" y="10"/>
                  </a:cubicBezTo>
                  <a:cubicBezTo>
                    <a:pt x="55" y="8"/>
                    <a:pt x="54" y="5"/>
                    <a:pt x="54" y="3"/>
                  </a:cubicBezTo>
                  <a:cubicBezTo>
                    <a:pt x="53" y="1"/>
                    <a:pt x="52" y="0"/>
                    <a:pt x="50" y="0"/>
                  </a:cubicBezTo>
                  <a:cubicBezTo>
                    <a:pt x="50" y="0"/>
                    <a:pt x="47" y="1"/>
                    <a:pt x="42" y="3"/>
                  </a:cubicBezTo>
                  <a:cubicBezTo>
                    <a:pt x="37" y="4"/>
                    <a:pt x="32" y="6"/>
                    <a:pt x="26" y="8"/>
                  </a:cubicBezTo>
                  <a:cubicBezTo>
                    <a:pt x="20" y="10"/>
                    <a:pt x="14" y="12"/>
                    <a:pt x="9" y="13"/>
                  </a:cubicBezTo>
                  <a:cubicBezTo>
                    <a:pt x="4" y="15"/>
                    <a:pt x="1" y="16"/>
                    <a:pt x="0" y="16"/>
                  </a:cubicBezTo>
                  <a:cubicBezTo>
                    <a:pt x="0" y="22"/>
                    <a:pt x="0" y="22"/>
                    <a:pt x="0" y="22"/>
                  </a:cubicBezTo>
                  <a:cubicBezTo>
                    <a:pt x="3" y="21"/>
                    <a:pt x="5" y="21"/>
                    <a:pt x="8" y="21"/>
                  </a:cubicBezTo>
                  <a:cubicBezTo>
                    <a:pt x="10" y="20"/>
                    <a:pt x="13" y="20"/>
                    <a:pt x="15" y="20"/>
                  </a:cubicBezTo>
                  <a:cubicBezTo>
                    <a:pt x="17" y="20"/>
                    <a:pt x="19" y="21"/>
                    <a:pt x="20" y="22"/>
                  </a:cubicBezTo>
                  <a:cubicBezTo>
                    <a:pt x="22" y="23"/>
                    <a:pt x="22" y="25"/>
                    <a:pt x="23" y="27"/>
                  </a:cubicBezTo>
                  <a:cubicBezTo>
                    <a:pt x="24" y="28"/>
                    <a:pt x="24" y="30"/>
                    <a:pt x="24" y="33"/>
                  </a:cubicBezTo>
                  <a:cubicBezTo>
                    <a:pt x="24" y="38"/>
                    <a:pt x="24" y="38"/>
                    <a:pt x="24" y="38"/>
                  </a:cubicBezTo>
                  <a:cubicBezTo>
                    <a:pt x="24" y="131"/>
                    <a:pt x="24" y="131"/>
                    <a:pt x="24" y="131"/>
                  </a:cubicBezTo>
                  <a:cubicBezTo>
                    <a:pt x="24" y="136"/>
                    <a:pt x="24" y="140"/>
                    <a:pt x="23" y="143"/>
                  </a:cubicBezTo>
                  <a:cubicBezTo>
                    <a:pt x="23" y="146"/>
                    <a:pt x="22" y="148"/>
                    <a:pt x="20" y="150"/>
                  </a:cubicBezTo>
                  <a:cubicBezTo>
                    <a:pt x="19" y="152"/>
                    <a:pt x="16" y="153"/>
                    <a:pt x="14" y="154"/>
                  </a:cubicBezTo>
                  <a:cubicBezTo>
                    <a:pt x="11" y="155"/>
                    <a:pt x="7" y="156"/>
                    <a:pt x="2" y="156"/>
                  </a:cubicBezTo>
                  <a:cubicBezTo>
                    <a:pt x="2" y="162"/>
                    <a:pt x="2" y="162"/>
                    <a:pt x="2" y="162"/>
                  </a:cubicBezTo>
                  <a:cubicBezTo>
                    <a:pt x="77" y="162"/>
                    <a:pt x="77" y="162"/>
                    <a:pt x="77" y="162"/>
                  </a:cubicBezTo>
                  <a:cubicBezTo>
                    <a:pt x="77" y="156"/>
                    <a:pt x="77" y="156"/>
                    <a:pt x="77" y="156"/>
                  </a:cubicBezTo>
                  <a:cubicBezTo>
                    <a:pt x="72" y="156"/>
                    <a:pt x="68" y="155"/>
                    <a:pt x="65" y="155"/>
                  </a:cubicBezTo>
                  <a:cubicBezTo>
                    <a:pt x="62" y="154"/>
                    <a:pt x="60" y="152"/>
                    <a:pt x="58" y="150"/>
                  </a:cubicBezTo>
                  <a:cubicBezTo>
                    <a:pt x="57" y="148"/>
                    <a:pt x="56" y="146"/>
                    <a:pt x="55" y="143"/>
                  </a:cubicBezTo>
                  <a:cubicBezTo>
                    <a:pt x="55" y="140"/>
                    <a:pt x="54" y="136"/>
                    <a:pt x="54" y="131"/>
                  </a:cubicBezTo>
                  <a:cubicBezTo>
                    <a:pt x="54" y="35"/>
                    <a:pt x="54" y="35"/>
                    <a:pt x="54" y="35"/>
                  </a:cubicBezTo>
                  <a:cubicBezTo>
                    <a:pt x="59" y="31"/>
                    <a:pt x="64" y="27"/>
                    <a:pt x="72" y="25"/>
                  </a:cubicBezTo>
                  <a:cubicBezTo>
                    <a:pt x="79" y="22"/>
                    <a:pt x="85" y="20"/>
                    <a:pt x="91" y="20"/>
                  </a:cubicBezTo>
                  <a:cubicBezTo>
                    <a:pt x="102" y="20"/>
                    <a:pt x="109" y="23"/>
                    <a:pt x="112" y="30"/>
                  </a:cubicBezTo>
                  <a:cubicBezTo>
                    <a:pt x="116" y="36"/>
                    <a:pt x="118" y="43"/>
                    <a:pt x="118" y="53"/>
                  </a:cubicBezTo>
                  <a:cubicBezTo>
                    <a:pt x="118" y="131"/>
                    <a:pt x="118" y="131"/>
                    <a:pt x="118" y="131"/>
                  </a:cubicBezTo>
                  <a:cubicBezTo>
                    <a:pt x="118" y="136"/>
                    <a:pt x="118" y="140"/>
                    <a:pt x="117" y="143"/>
                  </a:cubicBezTo>
                  <a:cubicBezTo>
                    <a:pt x="117" y="146"/>
                    <a:pt x="116" y="149"/>
                    <a:pt x="114" y="151"/>
                  </a:cubicBezTo>
                  <a:cubicBezTo>
                    <a:pt x="112" y="152"/>
                    <a:pt x="109" y="154"/>
                    <a:pt x="106" y="155"/>
                  </a:cubicBezTo>
                  <a:cubicBezTo>
                    <a:pt x="103" y="155"/>
                    <a:pt x="99" y="156"/>
                    <a:pt x="94" y="156"/>
                  </a:cubicBezTo>
                  <a:cubicBezTo>
                    <a:pt x="94" y="162"/>
                    <a:pt x="94" y="162"/>
                    <a:pt x="94" y="162"/>
                  </a:cubicBezTo>
                  <a:cubicBezTo>
                    <a:pt x="170" y="162"/>
                    <a:pt x="170" y="162"/>
                    <a:pt x="170" y="162"/>
                  </a:cubicBezTo>
                  <a:cubicBezTo>
                    <a:pt x="170" y="156"/>
                    <a:pt x="170" y="156"/>
                    <a:pt x="170" y="156"/>
                  </a:cubicBezTo>
                  <a:cubicBezTo>
                    <a:pt x="166" y="156"/>
                    <a:pt x="162" y="155"/>
                    <a:pt x="159" y="154"/>
                  </a:cubicBezTo>
                  <a:cubicBezTo>
                    <a:pt x="156" y="153"/>
                    <a:pt x="154" y="152"/>
                    <a:pt x="152" y="150"/>
                  </a:cubicBezTo>
                  <a:cubicBezTo>
                    <a:pt x="151" y="148"/>
                    <a:pt x="150" y="145"/>
                    <a:pt x="149" y="142"/>
                  </a:cubicBezTo>
                  <a:cubicBezTo>
                    <a:pt x="149" y="139"/>
                    <a:pt x="149" y="136"/>
                    <a:pt x="149" y="131"/>
                  </a:cubicBezTo>
                  <a:cubicBezTo>
                    <a:pt x="149" y="35"/>
                    <a:pt x="149" y="35"/>
                    <a:pt x="149" y="35"/>
                  </a:cubicBezTo>
                  <a:cubicBezTo>
                    <a:pt x="153" y="31"/>
                    <a:pt x="159" y="27"/>
                    <a:pt x="166" y="25"/>
                  </a:cubicBezTo>
                  <a:cubicBezTo>
                    <a:pt x="173" y="22"/>
                    <a:pt x="180" y="20"/>
                    <a:pt x="185" y="20"/>
                  </a:cubicBezTo>
                  <a:cubicBezTo>
                    <a:pt x="196" y="20"/>
                    <a:pt x="203" y="23"/>
                    <a:pt x="207" y="30"/>
                  </a:cubicBezTo>
                  <a:cubicBezTo>
                    <a:pt x="211" y="36"/>
                    <a:pt x="213" y="43"/>
                    <a:pt x="213" y="53"/>
                  </a:cubicBezTo>
                  <a:cubicBezTo>
                    <a:pt x="213" y="176"/>
                    <a:pt x="213" y="176"/>
                    <a:pt x="213" y="176"/>
                  </a:cubicBezTo>
                  <a:cubicBezTo>
                    <a:pt x="213" y="178"/>
                    <a:pt x="212" y="181"/>
                    <a:pt x="212" y="185"/>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32" name="Freeform 31"/>
            <p:cNvSpPr>
              <a:spLocks/>
            </p:cNvSpPr>
            <p:nvPr/>
          </p:nvSpPr>
          <p:spPr bwMode="auto">
            <a:xfrm>
              <a:off x="6995685" y="4378426"/>
              <a:ext cx="639763" cy="906463"/>
            </a:xfrm>
            <a:custGeom>
              <a:avLst/>
              <a:gdLst>
                <a:gd name="T0" fmla="*/ 170 w 170"/>
                <a:gd name="T1" fmla="*/ 235 h 241"/>
                <a:gd name="T2" fmla="*/ 154 w 170"/>
                <a:gd name="T3" fmla="*/ 229 h 241"/>
                <a:gd name="T4" fmla="*/ 141 w 170"/>
                <a:gd name="T5" fmla="*/ 218 h 241"/>
                <a:gd name="T6" fmla="*/ 81 w 170"/>
                <a:gd name="T7" fmla="*/ 142 h 241"/>
                <a:gd name="T8" fmla="*/ 99 w 170"/>
                <a:gd name="T9" fmla="*/ 123 h 241"/>
                <a:gd name="T10" fmla="*/ 117 w 170"/>
                <a:gd name="T11" fmla="*/ 106 h 241"/>
                <a:gd name="T12" fmla="*/ 137 w 170"/>
                <a:gd name="T13" fmla="*/ 94 h 241"/>
                <a:gd name="T14" fmla="*/ 162 w 170"/>
                <a:gd name="T15" fmla="*/ 87 h 241"/>
                <a:gd name="T16" fmla="*/ 162 w 170"/>
                <a:gd name="T17" fmla="*/ 81 h 241"/>
                <a:gd name="T18" fmla="*/ 88 w 170"/>
                <a:gd name="T19" fmla="*/ 81 h 241"/>
                <a:gd name="T20" fmla="*/ 88 w 170"/>
                <a:gd name="T21" fmla="*/ 87 h 241"/>
                <a:gd name="T22" fmla="*/ 94 w 170"/>
                <a:gd name="T23" fmla="*/ 87 h 241"/>
                <a:gd name="T24" fmla="*/ 100 w 170"/>
                <a:gd name="T25" fmla="*/ 88 h 241"/>
                <a:gd name="T26" fmla="*/ 105 w 170"/>
                <a:gd name="T27" fmla="*/ 90 h 241"/>
                <a:gd name="T28" fmla="*/ 107 w 170"/>
                <a:gd name="T29" fmla="*/ 95 h 241"/>
                <a:gd name="T30" fmla="*/ 104 w 170"/>
                <a:gd name="T31" fmla="*/ 102 h 241"/>
                <a:gd name="T32" fmla="*/ 95 w 170"/>
                <a:gd name="T33" fmla="*/ 112 h 241"/>
                <a:gd name="T34" fmla="*/ 84 w 170"/>
                <a:gd name="T35" fmla="*/ 124 h 241"/>
                <a:gd name="T36" fmla="*/ 72 w 170"/>
                <a:gd name="T37" fmla="*/ 136 h 241"/>
                <a:gd name="T38" fmla="*/ 62 w 170"/>
                <a:gd name="T39" fmla="*/ 145 h 241"/>
                <a:gd name="T40" fmla="*/ 56 w 170"/>
                <a:gd name="T41" fmla="*/ 150 h 241"/>
                <a:gd name="T42" fmla="*/ 56 w 170"/>
                <a:gd name="T43" fmla="*/ 47 h 241"/>
                <a:gd name="T44" fmla="*/ 64 w 170"/>
                <a:gd name="T45" fmla="*/ 22 h 241"/>
                <a:gd name="T46" fmla="*/ 89 w 170"/>
                <a:gd name="T47" fmla="*/ 12 h 241"/>
                <a:gd name="T48" fmla="*/ 105 w 170"/>
                <a:gd name="T49" fmla="*/ 17 h 241"/>
                <a:gd name="T50" fmla="*/ 114 w 170"/>
                <a:gd name="T51" fmla="*/ 28 h 241"/>
                <a:gd name="T52" fmla="*/ 122 w 170"/>
                <a:gd name="T53" fmla="*/ 39 h 241"/>
                <a:gd name="T54" fmla="*/ 134 w 170"/>
                <a:gd name="T55" fmla="*/ 44 h 241"/>
                <a:gd name="T56" fmla="*/ 145 w 170"/>
                <a:gd name="T57" fmla="*/ 39 h 241"/>
                <a:gd name="T58" fmla="*/ 149 w 170"/>
                <a:gd name="T59" fmla="*/ 28 h 241"/>
                <a:gd name="T60" fmla="*/ 143 w 170"/>
                <a:gd name="T61" fmla="*/ 14 h 241"/>
                <a:gd name="T62" fmla="*/ 129 w 170"/>
                <a:gd name="T63" fmla="*/ 6 h 241"/>
                <a:gd name="T64" fmla="*/ 112 w 170"/>
                <a:gd name="T65" fmla="*/ 2 h 241"/>
                <a:gd name="T66" fmla="*/ 97 w 170"/>
                <a:gd name="T67" fmla="*/ 0 h 241"/>
                <a:gd name="T68" fmla="*/ 45 w 170"/>
                <a:gd name="T69" fmla="*/ 18 h 241"/>
                <a:gd name="T70" fmla="*/ 26 w 170"/>
                <a:gd name="T71" fmla="*/ 69 h 241"/>
                <a:gd name="T72" fmla="*/ 26 w 170"/>
                <a:gd name="T73" fmla="*/ 210 h 241"/>
                <a:gd name="T74" fmla="*/ 24 w 170"/>
                <a:gd name="T75" fmla="*/ 223 h 241"/>
                <a:gd name="T76" fmla="*/ 21 w 170"/>
                <a:gd name="T77" fmla="*/ 230 h 241"/>
                <a:gd name="T78" fmla="*/ 13 w 170"/>
                <a:gd name="T79" fmla="*/ 234 h 241"/>
                <a:gd name="T80" fmla="*/ 0 w 170"/>
                <a:gd name="T81" fmla="*/ 235 h 241"/>
                <a:gd name="T82" fmla="*/ 0 w 170"/>
                <a:gd name="T83" fmla="*/ 241 h 241"/>
                <a:gd name="T84" fmla="*/ 81 w 170"/>
                <a:gd name="T85" fmla="*/ 241 h 241"/>
                <a:gd name="T86" fmla="*/ 81 w 170"/>
                <a:gd name="T87" fmla="*/ 235 h 241"/>
                <a:gd name="T88" fmla="*/ 68 w 170"/>
                <a:gd name="T89" fmla="*/ 234 h 241"/>
                <a:gd name="T90" fmla="*/ 61 w 170"/>
                <a:gd name="T91" fmla="*/ 230 h 241"/>
                <a:gd name="T92" fmla="*/ 57 w 170"/>
                <a:gd name="T93" fmla="*/ 222 h 241"/>
                <a:gd name="T94" fmla="*/ 56 w 170"/>
                <a:gd name="T95" fmla="*/ 210 h 241"/>
                <a:gd name="T96" fmla="*/ 56 w 170"/>
                <a:gd name="T97" fmla="*/ 158 h 241"/>
                <a:gd name="T98" fmla="*/ 57 w 170"/>
                <a:gd name="T99" fmla="*/ 158 h 241"/>
                <a:gd name="T100" fmla="*/ 63 w 170"/>
                <a:gd name="T101" fmla="*/ 165 h 241"/>
                <a:gd name="T102" fmla="*/ 74 w 170"/>
                <a:gd name="T103" fmla="*/ 178 h 241"/>
                <a:gd name="T104" fmla="*/ 86 w 170"/>
                <a:gd name="T105" fmla="*/ 193 h 241"/>
                <a:gd name="T106" fmla="*/ 98 w 170"/>
                <a:gd name="T107" fmla="*/ 208 h 241"/>
                <a:gd name="T108" fmla="*/ 107 w 170"/>
                <a:gd name="T109" fmla="*/ 221 h 241"/>
                <a:gd name="T110" fmla="*/ 110 w 170"/>
                <a:gd name="T111" fmla="*/ 228 h 241"/>
                <a:gd name="T112" fmla="*/ 109 w 170"/>
                <a:gd name="T113" fmla="*/ 232 h 241"/>
                <a:gd name="T114" fmla="*/ 104 w 170"/>
                <a:gd name="T115" fmla="*/ 234 h 241"/>
                <a:gd name="T116" fmla="*/ 99 w 170"/>
                <a:gd name="T117" fmla="*/ 235 h 241"/>
                <a:gd name="T118" fmla="*/ 95 w 170"/>
                <a:gd name="T119" fmla="*/ 235 h 241"/>
                <a:gd name="T120" fmla="*/ 95 w 170"/>
                <a:gd name="T121" fmla="*/ 241 h 241"/>
                <a:gd name="T122" fmla="*/ 170 w 170"/>
                <a:gd name="T123" fmla="*/ 241 h 241"/>
                <a:gd name="T124" fmla="*/ 170 w 170"/>
                <a:gd name="T125" fmla="*/ 2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241">
                  <a:moveTo>
                    <a:pt x="170" y="235"/>
                  </a:moveTo>
                  <a:cubicBezTo>
                    <a:pt x="164" y="234"/>
                    <a:pt x="159" y="232"/>
                    <a:pt x="154" y="229"/>
                  </a:cubicBezTo>
                  <a:cubicBezTo>
                    <a:pt x="149" y="226"/>
                    <a:pt x="145" y="222"/>
                    <a:pt x="141" y="218"/>
                  </a:cubicBezTo>
                  <a:cubicBezTo>
                    <a:pt x="81" y="142"/>
                    <a:pt x="81" y="142"/>
                    <a:pt x="81" y="142"/>
                  </a:cubicBezTo>
                  <a:cubicBezTo>
                    <a:pt x="88" y="135"/>
                    <a:pt x="94" y="129"/>
                    <a:pt x="99" y="123"/>
                  </a:cubicBezTo>
                  <a:cubicBezTo>
                    <a:pt x="105" y="117"/>
                    <a:pt x="111" y="111"/>
                    <a:pt x="117" y="106"/>
                  </a:cubicBezTo>
                  <a:cubicBezTo>
                    <a:pt x="123" y="101"/>
                    <a:pt x="130" y="97"/>
                    <a:pt x="137" y="94"/>
                  </a:cubicBezTo>
                  <a:cubicBezTo>
                    <a:pt x="144" y="90"/>
                    <a:pt x="152" y="88"/>
                    <a:pt x="162" y="87"/>
                  </a:cubicBezTo>
                  <a:cubicBezTo>
                    <a:pt x="162" y="81"/>
                    <a:pt x="162" y="81"/>
                    <a:pt x="162" y="81"/>
                  </a:cubicBezTo>
                  <a:cubicBezTo>
                    <a:pt x="88" y="81"/>
                    <a:pt x="88" y="81"/>
                    <a:pt x="88" y="81"/>
                  </a:cubicBezTo>
                  <a:cubicBezTo>
                    <a:pt x="88" y="87"/>
                    <a:pt x="88" y="87"/>
                    <a:pt x="88" y="87"/>
                  </a:cubicBezTo>
                  <a:cubicBezTo>
                    <a:pt x="94" y="87"/>
                    <a:pt x="94" y="87"/>
                    <a:pt x="94" y="87"/>
                  </a:cubicBezTo>
                  <a:cubicBezTo>
                    <a:pt x="96" y="87"/>
                    <a:pt x="98" y="87"/>
                    <a:pt x="100" y="88"/>
                  </a:cubicBezTo>
                  <a:cubicBezTo>
                    <a:pt x="102" y="88"/>
                    <a:pt x="103" y="89"/>
                    <a:pt x="105" y="90"/>
                  </a:cubicBezTo>
                  <a:cubicBezTo>
                    <a:pt x="106" y="91"/>
                    <a:pt x="107" y="93"/>
                    <a:pt x="107" y="95"/>
                  </a:cubicBezTo>
                  <a:cubicBezTo>
                    <a:pt x="107" y="96"/>
                    <a:pt x="106" y="99"/>
                    <a:pt x="104" y="102"/>
                  </a:cubicBezTo>
                  <a:cubicBezTo>
                    <a:pt x="102" y="105"/>
                    <a:pt x="99" y="108"/>
                    <a:pt x="95" y="112"/>
                  </a:cubicBezTo>
                  <a:cubicBezTo>
                    <a:pt x="92" y="116"/>
                    <a:pt x="88" y="120"/>
                    <a:pt x="84" y="124"/>
                  </a:cubicBezTo>
                  <a:cubicBezTo>
                    <a:pt x="80" y="128"/>
                    <a:pt x="76" y="132"/>
                    <a:pt x="72" y="136"/>
                  </a:cubicBezTo>
                  <a:cubicBezTo>
                    <a:pt x="68" y="139"/>
                    <a:pt x="65" y="142"/>
                    <a:pt x="62" y="145"/>
                  </a:cubicBezTo>
                  <a:cubicBezTo>
                    <a:pt x="59" y="148"/>
                    <a:pt x="57" y="149"/>
                    <a:pt x="56" y="150"/>
                  </a:cubicBezTo>
                  <a:cubicBezTo>
                    <a:pt x="56" y="47"/>
                    <a:pt x="56" y="47"/>
                    <a:pt x="56" y="47"/>
                  </a:cubicBezTo>
                  <a:cubicBezTo>
                    <a:pt x="56" y="37"/>
                    <a:pt x="59" y="29"/>
                    <a:pt x="64" y="22"/>
                  </a:cubicBezTo>
                  <a:cubicBezTo>
                    <a:pt x="70" y="16"/>
                    <a:pt x="78" y="12"/>
                    <a:pt x="89" y="12"/>
                  </a:cubicBezTo>
                  <a:cubicBezTo>
                    <a:pt x="96" y="12"/>
                    <a:pt x="102" y="14"/>
                    <a:pt x="105" y="17"/>
                  </a:cubicBezTo>
                  <a:cubicBezTo>
                    <a:pt x="109" y="21"/>
                    <a:pt x="112" y="24"/>
                    <a:pt x="114" y="28"/>
                  </a:cubicBezTo>
                  <a:cubicBezTo>
                    <a:pt x="117" y="32"/>
                    <a:pt x="119" y="36"/>
                    <a:pt x="122" y="39"/>
                  </a:cubicBezTo>
                  <a:cubicBezTo>
                    <a:pt x="124" y="42"/>
                    <a:pt x="129" y="44"/>
                    <a:pt x="134" y="44"/>
                  </a:cubicBezTo>
                  <a:cubicBezTo>
                    <a:pt x="139" y="44"/>
                    <a:pt x="142" y="42"/>
                    <a:pt x="145" y="39"/>
                  </a:cubicBezTo>
                  <a:cubicBezTo>
                    <a:pt x="148" y="36"/>
                    <a:pt x="149" y="32"/>
                    <a:pt x="149" y="28"/>
                  </a:cubicBezTo>
                  <a:cubicBezTo>
                    <a:pt x="149" y="22"/>
                    <a:pt x="147" y="18"/>
                    <a:pt x="143" y="14"/>
                  </a:cubicBezTo>
                  <a:cubicBezTo>
                    <a:pt x="139" y="11"/>
                    <a:pt x="135" y="8"/>
                    <a:pt x="129" y="6"/>
                  </a:cubicBezTo>
                  <a:cubicBezTo>
                    <a:pt x="123" y="4"/>
                    <a:pt x="118" y="2"/>
                    <a:pt x="112" y="2"/>
                  </a:cubicBezTo>
                  <a:cubicBezTo>
                    <a:pt x="106" y="1"/>
                    <a:pt x="101" y="0"/>
                    <a:pt x="97" y="0"/>
                  </a:cubicBezTo>
                  <a:cubicBezTo>
                    <a:pt x="75" y="0"/>
                    <a:pt x="58" y="6"/>
                    <a:pt x="45" y="18"/>
                  </a:cubicBezTo>
                  <a:cubicBezTo>
                    <a:pt x="32" y="30"/>
                    <a:pt x="26" y="47"/>
                    <a:pt x="26" y="69"/>
                  </a:cubicBezTo>
                  <a:cubicBezTo>
                    <a:pt x="26" y="210"/>
                    <a:pt x="26" y="210"/>
                    <a:pt x="26" y="210"/>
                  </a:cubicBezTo>
                  <a:cubicBezTo>
                    <a:pt x="26" y="215"/>
                    <a:pt x="25" y="220"/>
                    <a:pt x="24" y="223"/>
                  </a:cubicBezTo>
                  <a:cubicBezTo>
                    <a:pt x="24" y="226"/>
                    <a:pt x="23" y="228"/>
                    <a:pt x="21" y="230"/>
                  </a:cubicBezTo>
                  <a:cubicBezTo>
                    <a:pt x="19" y="232"/>
                    <a:pt x="16" y="233"/>
                    <a:pt x="13" y="234"/>
                  </a:cubicBezTo>
                  <a:cubicBezTo>
                    <a:pt x="9" y="234"/>
                    <a:pt x="5" y="235"/>
                    <a:pt x="0" y="235"/>
                  </a:cubicBezTo>
                  <a:cubicBezTo>
                    <a:pt x="0" y="241"/>
                    <a:pt x="0" y="241"/>
                    <a:pt x="0" y="241"/>
                  </a:cubicBezTo>
                  <a:cubicBezTo>
                    <a:pt x="81" y="241"/>
                    <a:pt x="81" y="241"/>
                    <a:pt x="81" y="241"/>
                  </a:cubicBezTo>
                  <a:cubicBezTo>
                    <a:pt x="81" y="235"/>
                    <a:pt x="81" y="235"/>
                    <a:pt x="81" y="235"/>
                  </a:cubicBezTo>
                  <a:cubicBezTo>
                    <a:pt x="75" y="235"/>
                    <a:pt x="71" y="234"/>
                    <a:pt x="68" y="234"/>
                  </a:cubicBezTo>
                  <a:cubicBezTo>
                    <a:pt x="65" y="233"/>
                    <a:pt x="63" y="231"/>
                    <a:pt x="61" y="230"/>
                  </a:cubicBezTo>
                  <a:cubicBezTo>
                    <a:pt x="59" y="228"/>
                    <a:pt x="58" y="225"/>
                    <a:pt x="57" y="222"/>
                  </a:cubicBezTo>
                  <a:cubicBezTo>
                    <a:pt x="57" y="219"/>
                    <a:pt x="56" y="215"/>
                    <a:pt x="56" y="210"/>
                  </a:cubicBezTo>
                  <a:cubicBezTo>
                    <a:pt x="56" y="158"/>
                    <a:pt x="56" y="158"/>
                    <a:pt x="56" y="158"/>
                  </a:cubicBezTo>
                  <a:cubicBezTo>
                    <a:pt x="57" y="158"/>
                    <a:pt x="57" y="158"/>
                    <a:pt x="57" y="158"/>
                  </a:cubicBezTo>
                  <a:cubicBezTo>
                    <a:pt x="58" y="159"/>
                    <a:pt x="60" y="161"/>
                    <a:pt x="63" y="165"/>
                  </a:cubicBezTo>
                  <a:cubicBezTo>
                    <a:pt x="66" y="169"/>
                    <a:pt x="70" y="173"/>
                    <a:pt x="74" y="178"/>
                  </a:cubicBezTo>
                  <a:cubicBezTo>
                    <a:pt x="78" y="182"/>
                    <a:pt x="82" y="188"/>
                    <a:pt x="86" y="193"/>
                  </a:cubicBezTo>
                  <a:cubicBezTo>
                    <a:pt x="90" y="198"/>
                    <a:pt x="94" y="203"/>
                    <a:pt x="98" y="208"/>
                  </a:cubicBezTo>
                  <a:cubicBezTo>
                    <a:pt x="102" y="213"/>
                    <a:pt x="105" y="217"/>
                    <a:pt x="107" y="221"/>
                  </a:cubicBezTo>
                  <a:cubicBezTo>
                    <a:pt x="109" y="224"/>
                    <a:pt x="110" y="227"/>
                    <a:pt x="110" y="228"/>
                  </a:cubicBezTo>
                  <a:cubicBezTo>
                    <a:pt x="110" y="230"/>
                    <a:pt x="110" y="231"/>
                    <a:pt x="109" y="232"/>
                  </a:cubicBezTo>
                  <a:cubicBezTo>
                    <a:pt x="108" y="233"/>
                    <a:pt x="106" y="234"/>
                    <a:pt x="104" y="234"/>
                  </a:cubicBezTo>
                  <a:cubicBezTo>
                    <a:pt x="103" y="234"/>
                    <a:pt x="101" y="235"/>
                    <a:pt x="99" y="235"/>
                  </a:cubicBezTo>
                  <a:cubicBezTo>
                    <a:pt x="95" y="235"/>
                    <a:pt x="95" y="235"/>
                    <a:pt x="95" y="235"/>
                  </a:cubicBezTo>
                  <a:cubicBezTo>
                    <a:pt x="95" y="241"/>
                    <a:pt x="95" y="241"/>
                    <a:pt x="95" y="241"/>
                  </a:cubicBezTo>
                  <a:cubicBezTo>
                    <a:pt x="170" y="241"/>
                    <a:pt x="170" y="241"/>
                    <a:pt x="170" y="241"/>
                  </a:cubicBezTo>
                  <a:lnTo>
                    <a:pt x="170" y="235"/>
                  </a:ln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33" name="Freeform 32"/>
            <p:cNvSpPr>
              <a:spLocks/>
            </p:cNvSpPr>
            <p:nvPr/>
          </p:nvSpPr>
          <p:spPr bwMode="auto">
            <a:xfrm>
              <a:off x="7082998" y="695425"/>
              <a:ext cx="638175" cy="901700"/>
            </a:xfrm>
            <a:custGeom>
              <a:avLst/>
              <a:gdLst>
                <a:gd name="T0" fmla="*/ 170 w 170"/>
                <a:gd name="T1" fmla="*/ 234 h 240"/>
                <a:gd name="T2" fmla="*/ 154 w 170"/>
                <a:gd name="T3" fmla="*/ 229 h 240"/>
                <a:gd name="T4" fmla="*/ 141 w 170"/>
                <a:gd name="T5" fmla="*/ 218 h 240"/>
                <a:gd name="T6" fmla="*/ 81 w 170"/>
                <a:gd name="T7" fmla="*/ 142 h 240"/>
                <a:gd name="T8" fmla="*/ 99 w 170"/>
                <a:gd name="T9" fmla="*/ 123 h 240"/>
                <a:gd name="T10" fmla="*/ 117 w 170"/>
                <a:gd name="T11" fmla="*/ 106 h 240"/>
                <a:gd name="T12" fmla="*/ 136 w 170"/>
                <a:gd name="T13" fmla="*/ 93 h 240"/>
                <a:gd name="T14" fmla="*/ 162 w 170"/>
                <a:gd name="T15" fmla="*/ 87 h 240"/>
                <a:gd name="T16" fmla="*/ 162 w 170"/>
                <a:gd name="T17" fmla="*/ 81 h 240"/>
                <a:gd name="T18" fmla="*/ 88 w 170"/>
                <a:gd name="T19" fmla="*/ 81 h 240"/>
                <a:gd name="T20" fmla="*/ 88 w 170"/>
                <a:gd name="T21" fmla="*/ 87 h 240"/>
                <a:gd name="T22" fmla="*/ 93 w 170"/>
                <a:gd name="T23" fmla="*/ 87 h 240"/>
                <a:gd name="T24" fmla="*/ 99 w 170"/>
                <a:gd name="T25" fmla="*/ 88 h 240"/>
                <a:gd name="T26" fmla="*/ 104 w 170"/>
                <a:gd name="T27" fmla="*/ 90 h 240"/>
                <a:gd name="T28" fmla="*/ 107 w 170"/>
                <a:gd name="T29" fmla="*/ 95 h 240"/>
                <a:gd name="T30" fmla="*/ 103 w 170"/>
                <a:gd name="T31" fmla="*/ 102 h 240"/>
                <a:gd name="T32" fmla="*/ 95 w 170"/>
                <a:gd name="T33" fmla="*/ 112 h 240"/>
                <a:gd name="T34" fmla="*/ 84 w 170"/>
                <a:gd name="T35" fmla="*/ 124 h 240"/>
                <a:gd name="T36" fmla="*/ 72 w 170"/>
                <a:gd name="T37" fmla="*/ 136 h 240"/>
                <a:gd name="T38" fmla="*/ 62 w 170"/>
                <a:gd name="T39" fmla="*/ 145 h 240"/>
                <a:gd name="T40" fmla="*/ 56 w 170"/>
                <a:gd name="T41" fmla="*/ 150 h 240"/>
                <a:gd name="T42" fmla="*/ 56 w 170"/>
                <a:gd name="T43" fmla="*/ 47 h 240"/>
                <a:gd name="T44" fmla="*/ 64 w 170"/>
                <a:gd name="T45" fmla="*/ 22 h 240"/>
                <a:gd name="T46" fmla="*/ 88 w 170"/>
                <a:gd name="T47" fmla="*/ 12 h 240"/>
                <a:gd name="T48" fmla="*/ 105 w 170"/>
                <a:gd name="T49" fmla="*/ 17 h 240"/>
                <a:gd name="T50" fmla="*/ 114 w 170"/>
                <a:gd name="T51" fmla="*/ 28 h 240"/>
                <a:gd name="T52" fmla="*/ 121 w 170"/>
                <a:gd name="T53" fmla="*/ 39 h 240"/>
                <a:gd name="T54" fmla="*/ 134 w 170"/>
                <a:gd name="T55" fmla="*/ 44 h 240"/>
                <a:gd name="T56" fmla="*/ 145 w 170"/>
                <a:gd name="T57" fmla="*/ 39 h 240"/>
                <a:gd name="T58" fmla="*/ 149 w 170"/>
                <a:gd name="T59" fmla="*/ 28 h 240"/>
                <a:gd name="T60" fmla="*/ 143 w 170"/>
                <a:gd name="T61" fmla="*/ 14 h 240"/>
                <a:gd name="T62" fmla="*/ 129 w 170"/>
                <a:gd name="T63" fmla="*/ 6 h 240"/>
                <a:gd name="T64" fmla="*/ 111 w 170"/>
                <a:gd name="T65" fmla="*/ 2 h 240"/>
                <a:gd name="T66" fmla="*/ 96 w 170"/>
                <a:gd name="T67" fmla="*/ 0 h 240"/>
                <a:gd name="T68" fmla="*/ 45 w 170"/>
                <a:gd name="T69" fmla="*/ 18 h 240"/>
                <a:gd name="T70" fmla="*/ 25 w 170"/>
                <a:gd name="T71" fmla="*/ 69 h 240"/>
                <a:gd name="T72" fmla="*/ 25 w 170"/>
                <a:gd name="T73" fmla="*/ 210 h 240"/>
                <a:gd name="T74" fmla="*/ 24 w 170"/>
                <a:gd name="T75" fmla="*/ 223 h 240"/>
                <a:gd name="T76" fmla="*/ 20 w 170"/>
                <a:gd name="T77" fmla="*/ 230 h 240"/>
                <a:gd name="T78" fmla="*/ 12 w 170"/>
                <a:gd name="T79" fmla="*/ 234 h 240"/>
                <a:gd name="T80" fmla="*/ 0 w 170"/>
                <a:gd name="T81" fmla="*/ 234 h 240"/>
                <a:gd name="T82" fmla="*/ 0 w 170"/>
                <a:gd name="T83" fmla="*/ 240 h 240"/>
                <a:gd name="T84" fmla="*/ 80 w 170"/>
                <a:gd name="T85" fmla="*/ 240 h 240"/>
                <a:gd name="T86" fmla="*/ 80 w 170"/>
                <a:gd name="T87" fmla="*/ 234 h 240"/>
                <a:gd name="T88" fmla="*/ 68 w 170"/>
                <a:gd name="T89" fmla="*/ 233 h 240"/>
                <a:gd name="T90" fmla="*/ 61 w 170"/>
                <a:gd name="T91" fmla="*/ 229 h 240"/>
                <a:gd name="T92" fmla="*/ 57 w 170"/>
                <a:gd name="T93" fmla="*/ 222 h 240"/>
                <a:gd name="T94" fmla="*/ 56 w 170"/>
                <a:gd name="T95" fmla="*/ 210 h 240"/>
                <a:gd name="T96" fmla="*/ 56 w 170"/>
                <a:gd name="T97" fmla="*/ 157 h 240"/>
                <a:gd name="T98" fmla="*/ 57 w 170"/>
                <a:gd name="T99" fmla="*/ 157 h 240"/>
                <a:gd name="T100" fmla="*/ 63 w 170"/>
                <a:gd name="T101" fmla="*/ 165 h 240"/>
                <a:gd name="T102" fmla="*/ 73 w 170"/>
                <a:gd name="T103" fmla="*/ 178 h 240"/>
                <a:gd name="T104" fmla="*/ 86 w 170"/>
                <a:gd name="T105" fmla="*/ 193 h 240"/>
                <a:gd name="T106" fmla="*/ 97 w 170"/>
                <a:gd name="T107" fmla="*/ 208 h 240"/>
                <a:gd name="T108" fmla="*/ 106 w 170"/>
                <a:gd name="T109" fmla="*/ 221 h 240"/>
                <a:gd name="T110" fmla="*/ 110 w 170"/>
                <a:gd name="T111" fmla="*/ 228 h 240"/>
                <a:gd name="T112" fmla="*/ 108 w 170"/>
                <a:gd name="T113" fmla="*/ 232 h 240"/>
                <a:gd name="T114" fmla="*/ 104 w 170"/>
                <a:gd name="T115" fmla="*/ 234 h 240"/>
                <a:gd name="T116" fmla="*/ 99 w 170"/>
                <a:gd name="T117" fmla="*/ 234 h 240"/>
                <a:gd name="T118" fmla="*/ 95 w 170"/>
                <a:gd name="T119" fmla="*/ 234 h 240"/>
                <a:gd name="T120" fmla="*/ 95 w 170"/>
                <a:gd name="T121" fmla="*/ 240 h 240"/>
                <a:gd name="T122" fmla="*/ 170 w 170"/>
                <a:gd name="T123" fmla="*/ 240 h 240"/>
                <a:gd name="T124" fmla="*/ 170 w 170"/>
                <a:gd name="T125" fmla="*/ 23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240">
                  <a:moveTo>
                    <a:pt x="170" y="234"/>
                  </a:moveTo>
                  <a:cubicBezTo>
                    <a:pt x="164" y="234"/>
                    <a:pt x="158" y="232"/>
                    <a:pt x="154" y="229"/>
                  </a:cubicBezTo>
                  <a:cubicBezTo>
                    <a:pt x="149" y="226"/>
                    <a:pt x="144" y="222"/>
                    <a:pt x="141" y="218"/>
                  </a:cubicBezTo>
                  <a:cubicBezTo>
                    <a:pt x="81" y="142"/>
                    <a:pt x="81" y="142"/>
                    <a:pt x="81" y="142"/>
                  </a:cubicBezTo>
                  <a:cubicBezTo>
                    <a:pt x="87" y="135"/>
                    <a:pt x="94" y="129"/>
                    <a:pt x="99" y="123"/>
                  </a:cubicBezTo>
                  <a:cubicBezTo>
                    <a:pt x="105" y="116"/>
                    <a:pt x="111" y="111"/>
                    <a:pt x="117" y="106"/>
                  </a:cubicBezTo>
                  <a:cubicBezTo>
                    <a:pt x="123" y="101"/>
                    <a:pt x="129" y="97"/>
                    <a:pt x="136" y="93"/>
                  </a:cubicBezTo>
                  <a:cubicBezTo>
                    <a:pt x="144" y="90"/>
                    <a:pt x="152" y="88"/>
                    <a:pt x="162" y="87"/>
                  </a:cubicBezTo>
                  <a:cubicBezTo>
                    <a:pt x="162" y="81"/>
                    <a:pt x="162" y="81"/>
                    <a:pt x="162" y="81"/>
                  </a:cubicBezTo>
                  <a:cubicBezTo>
                    <a:pt x="88" y="81"/>
                    <a:pt x="88" y="81"/>
                    <a:pt x="88" y="81"/>
                  </a:cubicBezTo>
                  <a:cubicBezTo>
                    <a:pt x="88" y="87"/>
                    <a:pt x="88" y="87"/>
                    <a:pt x="88" y="87"/>
                  </a:cubicBezTo>
                  <a:cubicBezTo>
                    <a:pt x="93" y="87"/>
                    <a:pt x="93" y="87"/>
                    <a:pt x="93" y="87"/>
                  </a:cubicBezTo>
                  <a:cubicBezTo>
                    <a:pt x="95" y="87"/>
                    <a:pt x="97" y="87"/>
                    <a:pt x="99" y="88"/>
                  </a:cubicBezTo>
                  <a:cubicBezTo>
                    <a:pt x="101" y="88"/>
                    <a:pt x="103" y="89"/>
                    <a:pt x="104" y="90"/>
                  </a:cubicBezTo>
                  <a:cubicBezTo>
                    <a:pt x="106" y="91"/>
                    <a:pt x="107" y="93"/>
                    <a:pt x="107" y="95"/>
                  </a:cubicBezTo>
                  <a:cubicBezTo>
                    <a:pt x="107" y="96"/>
                    <a:pt x="106" y="99"/>
                    <a:pt x="103" y="102"/>
                  </a:cubicBezTo>
                  <a:cubicBezTo>
                    <a:pt x="101" y="105"/>
                    <a:pt x="98" y="108"/>
                    <a:pt x="95" y="112"/>
                  </a:cubicBezTo>
                  <a:cubicBezTo>
                    <a:pt x="92" y="116"/>
                    <a:pt x="88" y="120"/>
                    <a:pt x="84" y="124"/>
                  </a:cubicBezTo>
                  <a:cubicBezTo>
                    <a:pt x="79" y="128"/>
                    <a:pt x="75" y="132"/>
                    <a:pt x="72" y="136"/>
                  </a:cubicBezTo>
                  <a:cubicBezTo>
                    <a:pt x="68" y="139"/>
                    <a:pt x="65" y="142"/>
                    <a:pt x="62" y="145"/>
                  </a:cubicBezTo>
                  <a:cubicBezTo>
                    <a:pt x="59" y="148"/>
                    <a:pt x="57" y="149"/>
                    <a:pt x="56" y="150"/>
                  </a:cubicBezTo>
                  <a:cubicBezTo>
                    <a:pt x="56" y="47"/>
                    <a:pt x="56" y="47"/>
                    <a:pt x="56" y="47"/>
                  </a:cubicBezTo>
                  <a:cubicBezTo>
                    <a:pt x="56" y="37"/>
                    <a:pt x="59" y="29"/>
                    <a:pt x="64" y="22"/>
                  </a:cubicBezTo>
                  <a:cubicBezTo>
                    <a:pt x="70" y="15"/>
                    <a:pt x="78" y="12"/>
                    <a:pt x="88" y="12"/>
                  </a:cubicBezTo>
                  <a:cubicBezTo>
                    <a:pt x="96" y="12"/>
                    <a:pt x="101" y="14"/>
                    <a:pt x="105" y="17"/>
                  </a:cubicBezTo>
                  <a:cubicBezTo>
                    <a:pt x="109" y="20"/>
                    <a:pt x="112" y="24"/>
                    <a:pt x="114" y="28"/>
                  </a:cubicBezTo>
                  <a:cubicBezTo>
                    <a:pt x="117" y="32"/>
                    <a:pt x="119" y="36"/>
                    <a:pt x="121" y="39"/>
                  </a:cubicBezTo>
                  <a:cubicBezTo>
                    <a:pt x="124" y="42"/>
                    <a:pt x="128" y="44"/>
                    <a:pt x="134" y="44"/>
                  </a:cubicBezTo>
                  <a:cubicBezTo>
                    <a:pt x="138" y="44"/>
                    <a:pt x="142" y="42"/>
                    <a:pt x="145" y="39"/>
                  </a:cubicBezTo>
                  <a:cubicBezTo>
                    <a:pt x="147" y="36"/>
                    <a:pt x="149" y="32"/>
                    <a:pt x="149" y="28"/>
                  </a:cubicBezTo>
                  <a:cubicBezTo>
                    <a:pt x="149" y="22"/>
                    <a:pt x="147" y="18"/>
                    <a:pt x="143" y="14"/>
                  </a:cubicBezTo>
                  <a:cubicBezTo>
                    <a:pt x="139" y="11"/>
                    <a:pt x="134" y="8"/>
                    <a:pt x="129" y="6"/>
                  </a:cubicBezTo>
                  <a:cubicBezTo>
                    <a:pt x="123" y="4"/>
                    <a:pt x="117" y="2"/>
                    <a:pt x="111" y="2"/>
                  </a:cubicBezTo>
                  <a:cubicBezTo>
                    <a:pt x="105" y="1"/>
                    <a:pt x="100" y="0"/>
                    <a:pt x="96" y="0"/>
                  </a:cubicBezTo>
                  <a:cubicBezTo>
                    <a:pt x="75" y="0"/>
                    <a:pt x="58" y="6"/>
                    <a:pt x="45" y="18"/>
                  </a:cubicBezTo>
                  <a:cubicBezTo>
                    <a:pt x="32" y="30"/>
                    <a:pt x="25" y="46"/>
                    <a:pt x="25" y="69"/>
                  </a:cubicBezTo>
                  <a:cubicBezTo>
                    <a:pt x="25" y="210"/>
                    <a:pt x="25" y="210"/>
                    <a:pt x="25" y="210"/>
                  </a:cubicBezTo>
                  <a:cubicBezTo>
                    <a:pt x="25" y="215"/>
                    <a:pt x="25" y="220"/>
                    <a:pt x="24" y="223"/>
                  </a:cubicBezTo>
                  <a:cubicBezTo>
                    <a:pt x="24" y="226"/>
                    <a:pt x="22" y="228"/>
                    <a:pt x="20" y="230"/>
                  </a:cubicBezTo>
                  <a:cubicBezTo>
                    <a:pt x="18" y="232"/>
                    <a:pt x="16" y="233"/>
                    <a:pt x="12" y="234"/>
                  </a:cubicBezTo>
                  <a:cubicBezTo>
                    <a:pt x="9" y="234"/>
                    <a:pt x="5" y="234"/>
                    <a:pt x="0" y="234"/>
                  </a:cubicBezTo>
                  <a:cubicBezTo>
                    <a:pt x="0" y="240"/>
                    <a:pt x="0" y="240"/>
                    <a:pt x="0" y="240"/>
                  </a:cubicBezTo>
                  <a:cubicBezTo>
                    <a:pt x="80" y="240"/>
                    <a:pt x="80" y="240"/>
                    <a:pt x="80" y="240"/>
                  </a:cubicBezTo>
                  <a:cubicBezTo>
                    <a:pt x="80" y="234"/>
                    <a:pt x="80" y="234"/>
                    <a:pt x="80" y="234"/>
                  </a:cubicBezTo>
                  <a:cubicBezTo>
                    <a:pt x="75" y="234"/>
                    <a:pt x="71" y="234"/>
                    <a:pt x="68" y="233"/>
                  </a:cubicBezTo>
                  <a:cubicBezTo>
                    <a:pt x="65" y="233"/>
                    <a:pt x="62" y="231"/>
                    <a:pt x="61" y="229"/>
                  </a:cubicBezTo>
                  <a:cubicBezTo>
                    <a:pt x="59" y="228"/>
                    <a:pt x="58" y="225"/>
                    <a:pt x="57" y="222"/>
                  </a:cubicBezTo>
                  <a:cubicBezTo>
                    <a:pt x="56" y="219"/>
                    <a:pt x="56" y="215"/>
                    <a:pt x="56" y="210"/>
                  </a:cubicBezTo>
                  <a:cubicBezTo>
                    <a:pt x="56" y="157"/>
                    <a:pt x="56" y="157"/>
                    <a:pt x="56" y="157"/>
                  </a:cubicBezTo>
                  <a:cubicBezTo>
                    <a:pt x="57" y="157"/>
                    <a:pt x="57" y="157"/>
                    <a:pt x="57" y="157"/>
                  </a:cubicBezTo>
                  <a:cubicBezTo>
                    <a:pt x="58" y="159"/>
                    <a:pt x="60" y="161"/>
                    <a:pt x="63" y="165"/>
                  </a:cubicBezTo>
                  <a:cubicBezTo>
                    <a:pt x="66" y="169"/>
                    <a:pt x="70" y="173"/>
                    <a:pt x="73" y="178"/>
                  </a:cubicBezTo>
                  <a:cubicBezTo>
                    <a:pt x="77" y="182"/>
                    <a:pt x="81" y="187"/>
                    <a:pt x="86" y="193"/>
                  </a:cubicBezTo>
                  <a:cubicBezTo>
                    <a:pt x="90" y="198"/>
                    <a:pt x="94" y="203"/>
                    <a:pt x="97" y="208"/>
                  </a:cubicBezTo>
                  <a:cubicBezTo>
                    <a:pt x="101" y="213"/>
                    <a:pt x="104" y="217"/>
                    <a:pt x="106" y="221"/>
                  </a:cubicBezTo>
                  <a:cubicBezTo>
                    <a:pt x="109" y="224"/>
                    <a:pt x="110" y="227"/>
                    <a:pt x="110" y="228"/>
                  </a:cubicBezTo>
                  <a:cubicBezTo>
                    <a:pt x="110" y="230"/>
                    <a:pt x="110" y="231"/>
                    <a:pt x="108" y="232"/>
                  </a:cubicBezTo>
                  <a:cubicBezTo>
                    <a:pt x="107" y="233"/>
                    <a:pt x="106" y="234"/>
                    <a:pt x="104" y="234"/>
                  </a:cubicBezTo>
                  <a:cubicBezTo>
                    <a:pt x="103" y="234"/>
                    <a:pt x="101" y="234"/>
                    <a:pt x="99" y="234"/>
                  </a:cubicBezTo>
                  <a:cubicBezTo>
                    <a:pt x="95" y="234"/>
                    <a:pt x="95" y="234"/>
                    <a:pt x="95" y="234"/>
                  </a:cubicBezTo>
                  <a:cubicBezTo>
                    <a:pt x="95" y="240"/>
                    <a:pt x="95" y="240"/>
                    <a:pt x="95" y="240"/>
                  </a:cubicBezTo>
                  <a:cubicBezTo>
                    <a:pt x="170" y="240"/>
                    <a:pt x="170" y="240"/>
                    <a:pt x="170" y="240"/>
                  </a:cubicBezTo>
                  <a:lnTo>
                    <a:pt x="170" y="234"/>
                  </a:ln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34" name="Freeform 33"/>
            <p:cNvSpPr>
              <a:spLocks noEditPoints="1"/>
            </p:cNvSpPr>
            <p:nvPr/>
          </p:nvSpPr>
          <p:spPr bwMode="auto">
            <a:xfrm>
              <a:off x="2609420" y="4678464"/>
              <a:ext cx="560388" cy="906463"/>
            </a:xfrm>
            <a:custGeom>
              <a:avLst/>
              <a:gdLst>
                <a:gd name="T0" fmla="*/ 16 w 149"/>
                <a:gd name="T1" fmla="*/ 234 h 241"/>
                <a:gd name="T2" fmla="*/ 30 w 149"/>
                <a:gd name="T3" fmla="*/ 239 h 241"/>
                <a:gd name="T4" fmla="*/ 47 w 149"/>
                <a:gd name="T5" fmla="*/ 241 h 241"/>
                <a:gd name="T6" fmla="*/ 81 w 149"/>
                <a:gd name="T7" fmla="*/ 234 h 241"/>
                <a:gd name="T8" fmla="*/ 106 w 149"/>
                <a:gd name="T9" fmla="*/ 209 h 241"/>
                <a:gd name="T10" fmla="*/ 144 w 149"/>
                <a:gd name="T11" fmla="*/ 221 h 241"/>
                <a:gd name="T12" fmla="*/ 149 w 149"/>
                <a:gd name="T13" fmla="*/ 211 h 241"/>
                <a:gd name="T14" fmla="*/ 109 w 149"/>
                <a:gd name="T15" fmla="*/ 197 h 241"/>
                <a:gd name="T16" fmla="*/ 111 w 149"/>
                <a:gd name="T17" fmla="*/ 188 h 241"/>
                <a:gd name="T18" fmla="*/ 111 w 149"/>
                <a:gd name="T19" fmla="*/ 179 h 241"/>
                <a:gd name="T20" fmla="*/ 111 w 149"/>
                <a:gd name="T21" fmla="*/ 7 h 241"/>
                <a:gd name="T22" fmla="*/ 110 w 149"/>
                <a:gd name="T23" fmla="*/ 3 h 241"/>
                <a:gd name="T24" fmla="*/ 107 w 149"/>
                <a:gd name="T25" fmla="*/ 0 h 241"/>
                <a:gd name="T26" fmla="*/ 98 w 149"/>
                <a:gd name="T27" fmla="*/ 3 h 241"/>
                <a:gd name="T28" fmla="*/ 82 w 149"/>
                <a:gd name="T29" fmla="*/ 8 h 241"/>
                <a:gd name="T30" fmla="*/ 66 w 149"/>
                <a:gd name="T31" fmla="*/ 13 h 241"/>
                <a:gd name="T32" fmla="*/ 57 w 149"/>
                <a:gd name="T33" fmla="*/ 16 h 241"/>
                <a:gd name="T34" fmla="*/ 57 w 149"/>
                <a:gd name="T35" fmla="*/ 22 h 241"/>
                <a:gd name="T36" fmla="*/ 64 w 149"/>
                <a:gd name="T37" fmla="*/ 21 h 241"/>
                <a:gd name="T38" fmla="*/ 71 w 149"/>
                <a:gd name="T39" fmla="*/ 20 h 241"/>
                <a:gd name="T40" fmla="*/ 77 w 149"/>
                <a:gd name="T41" fmla="*/ 22 h 241"/>
                <a:gd name="T42" fmla="*/ 79 w 149"/>
                <a:gd name="T43" fmla="*/ 26 h 241"/>
                <a:gd name="T44" fmla="*/ 80 w 149"/>
                <a:gd name="T45" fmla="*/ 32 h 241"/>
                <a:gd name="T46" fmla="*/ 81 w 149"/>
                <a:gd name="T47" fmla="*/ 38 h 241"/>
                <a:gd name="T48" fmla="*/ 81 w 149"/>
                <a:gd name="T49" fmla="*/ 189 h 241"/>
                <a:gd name="T50" fmla="*/ 56 w 149"/>
                <a:gd name="T51" fmla="*/ 183 h 241"/>
                <a:gd name="T52" fmla="*/ 32 w 149"/>
                <a:gd name="T53" fmla="*/ 180 h 241"/>
                <a:gd name="T54" fmla="*/ 20 w 149"/>
                <a:gd name="T55" fmla="*/ 182 h 241"/>
                <a:gd name="T56" fmla="*/ 10 w 149"/>
                <a:gd name="T57" fmla="*/ 187 h 241"/>
                <a:gd name="T58" fmla="*/ 3 w 149"/>
                <a:gd name="T59" fmla="*/ 195 h 241"/>
                <a:gd name="T60" fmla="*/ 0 w 149"/>
                <a:gd name="T61" fmla="*/ 208 h 241"/>
                <a:gd name="T62" fmla="*/ 4 w 149"/>
                <a:gd name="T63" fmla="*/ 224 h 241"/>
                <a:gd name="T64" fmla="*/ 16 w 149"/>
                <a:gd name="T65" fmla="*/ 234 h 241"/>
                <a:gd name="T66" fmla="*/ 17 w 149"/>
                <a:gd name="T67" fmla="*/ 194 h 241"/>
                <a:gd name="T68" fmla="*/ 31 w 149"/>
                <a:gd name="T69" fmla="*/ 190 h 241"/>
                <a:gd name="T70" fmla="*/ 56 w 149"/>
                <a:gd name="T71" fmla="*/ 193 h 241"/>
                <a:gd name="T72" fmla="*/ 79 w 149"/>
                <a:gd name="T73" fmla="*/ 200 h 241"/>
                <a:gd name="T74" fmla="*/ 67 w 149"/>
                <a:gd name="T75" fmla="*/ 222 h 241"/>
                <a:gd name="T76" fmla="*/ 44 w 149"/>
                <a:gd name="T77" fmla="*/ 229 h 241"/>
                <a:gd name="T78" fmla="*/ 33 w 149"/>
                <a:gd name="T79" fmla="*/ 228 h 241"/>
                <a:gd name="T80" fmla="*/ 22 w 149"/>
                <a:gd name="T81" fmla="*/ 224 h 241"/>
                <a:gd name="T82" fmla="*/ 13 w 149"/>
                <a:gd name="T83" fmla="*/ 218 h 241"/>
                <a:gd name="T84" fmla="*/ 10 w 149"/>
                <a:gd name="T85" fmla="*/ 208 h 241"/>
                <a:gd name="T86" fmla="*/ 17 w 149"/>
                <a:gd name="T87" fmla="*/ 19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241">
                  <a:moveTo>
                    <a:pt x="16" y="234"/>
                  </a:moveTo>
                  <a:cubicBezTo>
                    <a:pt x="20" y="236"/>
                    <a:pt x="25" y="238"/>
                    <a:pt x="30" y="239"/>
                  </a:cubicBezTo>
                  <a:cubicBezTo>
                    <a:pt x="36" y="241"/>
                    <a:pt x="41" y="241"/>
                    <a:pt x="47" y="241"/>
                  </a:cubicBezTo>
                  <a:cubicBezTo>
                    <a:pt x="59" y="241"/>
                    <a:pt x="71" y="239"/>
                    <a:pt x="81" y="234"/>
                  </a:cubicBezTo>
                  <a:cubicBezTo>
                    <a:pt x="92" y="229"/>
                    <a:pt x="100" y="221"/>
                    <a:pt x="106" y="209"/>
                  </a:cubicBezTo>
                  <a:cubicBezTo>
                    <a:pt x="144" y="221"/>
                    <a:pt x="144" y="221"/>
                    <a:pt x="144" y="221"/>
                  </a:cubicBezTo>
                  <a:cubicBezTo>
                    <a:pt x="149" y="211"/>
                    <a:pt x="149" y="211"/>
                    <a:pt x="149" y="211"/>
                  </a:cubicBezTo>
                  <a:cubicBezTo>
                    <a:pt x="109" y="197"/>
                    <a:pt x="109" y="197"/>
                    <a:pt x="109" y="197"/>
                  </a:cubicBezTo>
                  <a:cubicBezTo>
                    <a:pt x="110" y="194"/>
                    <a:pt x="111" y="191"/>
                    <a:pt x="111" y="188"/>
                  </a:cubicBezTo>
                  <a:cubicBezTo>
                    <a:pt x="111" y="185"/>
                    <a:pt x="111" y="182"/>
                    <a:pt x="111" y="179"/>
                  </a:cubicBezTo>
                  <a:cubicBezTo>
                    <a:pt x="111" y="7"/>
                    <a:pt x="111" y="7"/>
                    <a:pt x="111" y="7"/>
                  </a:cubicBezTo>
                  <a:cubicBezTo>
                    <a:pt x="111" y="5"/>
                    <a:pt x="111" y="4"/>
                    <a:pt x="110" y="3"/>
                  </a:cubicBezTo>
                  <a:cubicBezTo>
                    <a:pt x="110" y="1"/>
                    <a:pt x="109" y="0"/>
                    <a:pt x="107" y="0"/>
                  </a:cubicBezTo>
                  <a:cubicBezTo>
                    <a:pt x="106" y="0"/>
                    <a:pt x="103" y="1"/>
                    <a:pt x="98" y="3"/>
                  </a:cubicBezTo>
                  <a:cubicBezTo>
                    <a:pt x="93" y="4"/>
                    <a:pt x="88" y="6"/>
                    <a:pt x="82" y="8"/>
                  </a:cubicBezTo>
                  <a:cubicBezTo>
                    <a:pt x="76" y="10"/>
                    <a:pt x="71" y="11"/>
                    <a:pt x="66" y="13"/>
                  </a:cubicBezTo>
                  <a:cubicBezTo>
                    <a:pt x="61" y="15"/>
                    <a:pt x="58" y="16"/>
                    <a:pt x="57" y="16"/>
                  </a:cubicBezTo>
                  <a:cubicBezTo>
                    <a:pt x="57" y="22"/>
                    <a:pt x="57" y="22"/>
                    <a:pt x="57" y="22"/>
                  </a:cubicBezTo>
                  <a:cubicBezTo>
                    <a:pt x="59" y="21"/>
                    <a:pt x="62" y="21"/>
                    <a:pt x="64" y="21"/>
                  </a:cubicBezTo>
                  <a:cubicBezTo>
                    <a:pt x="66" y="20"/>
                    <a:pt x="69" y="20"/>
                    <a:pt x="71" y="20"/>
                  </a:cubicBezTo>
                  <a:cubicBezTo>
                    <a:pt x="74" y="20"/>
                    <a:pt x="75" y="21"/>
                    <a:pt x="77" y="22"/>
                  </a:cubicBezTo>
                  <a:cubicBezTo>
                    <a:pt x="78" y="23"/>
                    <a:pt x="79" y="25"/>
                    <a:pt x="79" y="26"/>
                  </a:cubicBezTo>
                  <a:cubicBezTo>
                    <a:pt x="80" y="28"/>
                    <a:pt x="80" y="30"/>
                    <a:pt x="80" y="32"/>
                  </a:cubicBezTo>
                  <a:cubicBezTo>
                    <a:pt x="80" y="34"/>
                    <a:pt x="81" y="36"/>
                    <a:pt x="81" y="38"/>
                  </a:cubicBezTo>
                  <a:cubicBezTo>
                    <a:pt x="81" y="189"/>
                    <a:pt x="81" y="189"/>
                    <a:pt x="81" y="189"/>
                  </a:cubicBezTo>
                  <a:cubicBezTo>
                    <a:pt x="73" y="187"/>
                    <a:pt x="65" y="185"/>
                    <a:pt x="56" y="183"/>
                  </a:cubicBezTo>
                  <a:cubicBezTo>
                    <a:pt x="48" y="181"/>
                    <a:pt x="40" y="180"/>
                    <a:pt x="32" y="180"/>
                  </a:cubicBezTo>
                  <a:cubicBezTo>
                    <a:pt x="28" y="180"/>
                    <a:pt x="24" y="181"/>
                    <a:pt x="20" y="182"/>
                  </a:cubicBezTo>
                  <a:cubicBezTo>
                    <a:pt x="16" y="183"/>
                    <a:pt x="13" y="185"/>
                    <a:pt x="10" y="187"/>
                  </a:cubicBezTo>
                  <a:cubicBezTo>
                    <a:pt x="7" y="189"/>
                    <a:pt x="4" y="192"/>
                    <a:pt x="3" y="195"/>
                  </a:cubicBezTo>
                  <a:cubicBezTo>
                    <a:pt x="1" y="199"/>
                    <a:pt x="0" y="203"/>
                    <a:pt x="0" y="208"/>
                  </a:cubicBezTo>
                  <a:cubicBezTo>
                    <a:pt x="0" y="214"/>
                    <a:pt x="1" y="219"/>
                    <a:pt x="4" y="224"/>
                  </a:cubicBezTo>
                  <a:cubicBezTo>
                    <a:pt x="7" y="228"/>
                    <a:pt x="11" y="231"/>
                    <a:pt x="16" y="234"/>
                  </a:cubicBezTo>
                  <a:moveTo>
                    <a:pt x="17" y="194"/>
                  </a:moveTo>
                  <a:cubicBezTo>
                    <a:pt x="21" y="191"/>
                    <a:pt x="26" y="190"/>
                    <a:pt x="31" y="190"/>
                  </a:cubicBezTo>
                  <a:cubicBezTo>
                    <a:pt x="40" y="190"/>
                    <a:pt x="48" y="191"/>
                    <a:pt x="56" y="193"/>
                  </a:cubicBezTo>
                  <a:cubicBezTo>
                    <a:pt x="64" y="195"/>
                    <a:pt x="72" y="197"/>
                    <a:pt x="79" y="200"/>
                  </a:cubicBezTo>
                  <a:cubicBezTo>
                    <a:pt x="77" y="210"/>
                    <a:pt x="73" y="217"/>
                    <a:pt x="67" y="222"/>
                  </a:cubicBezTo>
                  <a:cubicBezTo>
                    <a:pt x="62" y="227"/>
                    <a:pt x="54" y="229"/>
                    <a:pt x="44" y="229"/>
                  </a:cubicBezTo>
                  <a:cubicBezTo>
                    <a:pt x="41" y="229"/>
                    <a:pt x="37" y="229"/>
                    <a:pt x="33" y="228"/>
                  </a:cubicBezTo>
                  <a:cubicBezTo>
                    <a:pt x="29" y="227"/>
                    <a:pt x="26" y="226"/>
                    <a:pt x="22" y="224"/>
                  </a:cubicBezTo>
                  <a:cubicBezTo>
                    <a:pt x="19" y="223"/>
                    <a:pt x="16" y="220"/>
                    <a:pt x="13" y="218"/>
                  </a:cubicBezTo>
                  <a:cubicBezTo>
                    <a:pt x="11" y="215"/>
                    <a:pt x="10" y="212"/>
                    <a:pt x="10" y="208"/>
                  </a:cubicBezTo>
                  <a:cubicBezTo>
                    <a:pt x="10" y="201"/>
                    <a:pt x="12" y="197"/>
                    <a:pt x="17" y="194"/>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35" name="Freeform 34"/>
            <p:cNvSpPr>
              <a:spLocks noEditPoints="1"/>
            </p:cNvSpPr>
            <p:nvPr/>
          </p:nvSpPr>
          <p:spPr bwMode="auto">
            <a:xfrm>
              <a:off x="6414660" y="4667352"/>
              <a:ext cx="558800" cy="906463"/>
            </a:xfrm>
            <a:custGeom>
              <a:avLst/>
              <a:gdLst>
                <a:gd name="T0" fmla="*/ 149 w 149"/>
                <a:gd name="T1" fmla="*/ 210 h 241"/>
                <a:gd name="T2" fmla="*/ 110 w 149"/>
                <a:gd name="T3" fmla="*/ 197 h 241"/>
                <a:gd name="T4" fmla="*/ 111 w 149"/>
                <a:gd name="T5" fmla="*/ 188 h 241"/>
                <a:gd name="T6" fmla="*/ 112 w 149"/>
                <a:gd name="T7" fmla="*/ 179 h 241"/>
                <a:gd name="T8" fmla="*/ 112 w 149"/>
                <a:gd name="T9" fmla="*/ 7 h 241"/>
                <a:gd name="T10" fmla="*/ 111 w 149"/>
                <a:gd name="T11" fmla="*/ 2 h 241"/>
                <a:gd name="T12" fmla="*/ 108 w 149"/>
                <a:gd name="T13" fmla="*/ 0 h 241"/>
                <a:gd name="T14" fmla="*/ 99 w 149"/>
                <a:gd name="T15" fmla="*/ 2 h 241"/>
                <a:gd name="T16" fmla="*/ 82 w 149"/>
                <a:gd name="T17" fmla="*/ 8 h 241"/>
                <a:gd name="T18" fmla="*/ 66 w 149"/>
                <a:gd name="T19" fmla="*/ 13 h 241"/>
                <a:gd name="T20" fmla="*/ 57 w 149"/>
                <a:gd name="T21" fmla="*/ 16 h 241"/>
                <a:gd name="T22" fmla="*/ 57 w 149"/>
                <a:gd name="T23" fmla="*/ 21 h 241"/>
                <a:gd name="T24" fmla="*/ 64 w 149"/>
                <a:gd name="T25" fmla="*/ 20 h 241"/>
                <a:gd name="T26" fmla="*/ 72 w 149"/>
                <a:gd name="T27" fmla="*/ 20 h 241"/>
                <a:gd name="T28" fmla="*/ 77 w 149"/>
                <a:gd name="T29" fmla="*/ 22 h 241"/>
                <a:gd name="T30" fmla="*/ 80 w 149"/>
                <a:gd name="T31" fmla="*/ 26 h 241"/>
                <a:gd name="T32" fmla="*/ 81 w 149"/>
                <a:gd name="T33" fmla="*/ 32 h 241"/>
                <a:gd name="T34" fmla="*/ 81 w 149"/>
                <a:gd name="T35" fmla="*/ 38 h 241"/>
                <a:gd name="T36" fmla="*/ 81 w 149"/>
                <a:gd name="T37" fmla="*/ 189 h 241"/>
                <a:gd name="T38" fmla="*/ 57 w 149"/>
                <a:gd name="T39" fmla="*/ 183 h 241"/>
                <a:gd name="T40" fmla="*/ 33 w 149"/>
                <a:gd name="T41" fmla="*/ 180 h 241"/>
                <a:gd name="T42" fmla="*/ 21 w 149"/>
                <a:gd name="T43" fmla="*/ 182 h 241"/>
                <a:gd name="T44" fmla="*/ 10 w 149"/>
                <a:gd name="T45" fmla="*/ 187 h 241"/>
                <a:gd name="T46" fmla="*/ 3 w 149"/>
                <a:gd name="T47" fmla="*/ 195 h 241"/>
                <a:gd name="T48" fmla="*/ 0 w 149"/>
                <a:gd name="T49" fmla="*/ 207 h 241"/>
                <a:gd name="T50" fmla="*/ 5 w 149"/>
                <a:gd name="T51" fmla="*/ 223 h 241"/>
                <a:gd name="T52" fmla="*/ 16 w 149"/>
                <a:gd name="T53" fmla="*/ 234 h 241"/>
                <a:gd name="T54" fmla="*/ 31 w 149"/>
                <a:gd name="T55" fmla="*/ 239 h 241"/>
                <a:gd name="T56" fmla="*/ 47 w 149"/>
                <a:gd name="T57" fmla="*/ 241 h 241"/>
                <a:gd name="T58" fmla="*/ 82 w 149"/>
                <a:gd name="T59" fmla="*/ 234 h 241"/>
                <a:gd name="T60" fmla="*/ 106 w 149"/>
                <a:gd name="T61" fmla="*/ 209 h 241"/>
                <a:gd name="T62" fmla="*/ 145 w 149"/>
                <a:gd name="T63" fmla="*/ 221 h 241"/>
                <a:gd name="T64" fmla="*/ 149 w 149"/>
                <a:gd name="T65" fmla="*/ 210 h 241"/>
                <a:gd name="T66" fmla="*/ 68 w 149"/>
                <a:gd name="T67" fmla="*/ 221 h 241"/>
                <a:gd name="T68" fmla="*/ 45 w 149"/>
                <a:gd name="T69" fmla="*/ 229 h 241"/>
                <a:gd name="T70" fmla="*/ 34 w 149"/>
                <a:gd name="T71" fmla="*/ 228 h 241"/>
                <a:gd name="T72" fmla="*/ 23 w 149"/>
                <a:gd name="T73" fmla="*/ 224 h 241"/>
                <a:gd name="T74" fmla="*/ 14 w 149"/>
                <a:gd name="T75" fmla="*/ 217 h 241"/>
                <a:gd name="T76" fmla="*/ 10 w 149"/>
                <a:gd name="T77" fmla="*/ 207 h 241"/>
                <a:gd name="T78" fmla="*/ 17 w 149"/>
                <a:gd name="T79" fmla="*/ 194 h 241"/>
                <a:gd name="T80" fmla="*/ 32 w 149"/>
                <a:gd name="T81" fmla="*/ 190 h 241"/>
                <a:gd name="T82" fmla="*/ 56 w 149"/>
                <a:gd name="T83" fmla="*/ 193 h 241"/>
                <a:gd name="T84" fmla="*/ 80 w 149"/>
                <a:gd name="T85" fmla="*/ 200 h 241"/>
                <a:gd name="T86" fmla="*/ 68 w 149"/>
                <a:gd name="T87" fmla="*/ 22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241">
                  <a:moveTo>
                    <a:pt x="149" y="210"/>
                  </a:moveTo>
                  <a:cubicBezTo>
                    <a:pt x="110" y="197"/>
                    <a:pt x="110" y="197"/>
                    <a:pt x="110" y="197"/>
                  </a:cubicBezTo>
                  <a:cubicBezTo>
                    <a:pt x="111" y="194"/>
                    <a:pt x="111" y="191"/>
                    <a:pt x="111" y="188"/>
                  </a:cubicBezTo>
                  <a:cubicBezTo>
                    <a:pt x="111" y="185"/>
                    <a:pt x="112" y="182"/>
                    <a:pt x="112" y="179"/>
                  </a:cubicBezTo>
                  <a:cubicBezTo>
                    <a:pt x="112" y="7"/>
                    <a:pt x="112" y="7"/>
                    <a:pt x="112" y="7"/>
                  </a:cubicBezTo>
                  <a:cubicBezTo>
                    <a:pt x="112" y="5"/>
                    <a:pt x="111" y="4"/>
                    <a:pt x="111" y="2"/>
                  </a:cubicBezTo>
                  <a:cubicBezTo>
                    <a:pt x="111" y="1"/>
                    <a:pt x="110" y="0"/>
                    <a:pt x="108" y="0"/>
                  </a:cubicBezTo>
                  <a:cubicBezTo>
                    <a:pt x="107" y="0"/>
                    <a:pt x="104" y="1"/>
                    <a:pt x="99" y="2"/>
                  </a:cubicBezTo>
                  <a:cubicBezTo>
                    <a:pt x="94" y="4"/>
                    <a:pt x="88" y="6"/>
                    <a:pt x="82" y="8"/>
                  </a:cubicBezTo>
                  <a:cubicBezTo>
                    <a:pt x="77" y="10"/>
                    <a:pt x="71" y="11"/>
                    <a:pt x="66" y="13"/>
                  </a:cubicBezTo>
                  <a:cubicBezTo>
                    <a:pt x="61" y="15"/>
                    <a:pt x="58" y="16"/>
                    <a:pt x="57" y="16"/>
                  </a:cubicBezTo>
                  <a:cubicBezTo>
                    <a:pt x="57" y="21"/>
                    <a:pt x="57" y="21"/>
                    <a:pt x="57" y="21"/>
                  </a:cubicBezTo>
                  <a:cubicBezTo>
                    <a:pt x="60" y="21"/>
                    <a:pt x="62" y="21"/>
                    <a:pt x="64" y="20"/>
                  </a:cubicBezTo>
                  <a:cubicBezTo>
                    <a:pt x="67" y="20"/>
                    <a:pt x="69" y="20"/>
                    <a:pt x="72" y="20"/>
                  </a:cubicBezTo>
                  <a:cubicBezTo>
                    <a:pt x="74" y="20"/>
                    <a:pt x="76" y="21"/>
                    <a:pt x="77" y="22"/>
                  </a:cubicBezTo>
                  <a:cubicBezTo>
                    <a:pt x="78" y="23"/>
                    <a:pt x="79" y="25"/>
                    <a:pt x="80" y="26"/>
                  </a:cubicBezTo>
                  <a:cubicBezTo>
                    <a:pt x="80" y="28"/>
                    <a:pt x="81" y="30"/>
                    <a:pt x="81" y="32"/>
                  </a:cubicBezTo>
                  <a:cubicBezTo>
                    <a:pt x="81" y="34"/>
                    <a:pt x="81" y="36"/>
                    <a:pt x="81" y="38"/>
                  </a:cubicBezTo>
                  <a:cubicBezTo>
                    <a:pt x="81" y="189"/>
                    <a:pt x="81" y="189"/>
                    <a:pt x="81" y="189"/>
                  </a:cubicBezTo>
                  <a:cubicBezTo>
                    <a:pt x="73" y="187"/>
                    <a:pt x="65" y="185"/>
                    <a:pt x="57" y="183"/>
                  </a:cubicBezTo>
                  <a:cubicBezTo>
                    <a:pt x="49" y="181"/>
                    <a:pt x="41" y="180"/>
                    <a:pt x="33" y="180"/>
                  </a:cubicBezTo>
                  <a:cubicBezTo>
                    <a:pt x="28" y="180"/>
                    <a:pt x="24" y="181"/>
                    <a:pt x="21" y="182"/>
                  </a:cubicBezTo>
                  <a:cubicBezTo>
                    <a:pt x="17" y="183"/>
                    <a:pt x="13" y="184"/>
                    <a:pt x="10" y="187"/>
                  </a:cubicBezTo>
                  <a:cubicBezTo>
                    <a:pt x="7" y="189"/>
                    <a:pt x="5" y="192"/>
                    <a:pt x="3" y="195"/>
                  </a:cubicBezTo>
                  <a:cubicBezTo>
                    <a:pt x="1" y="199"/>
                    <a:pt x="0" y="203"/>
                    <a:pt x="0" y="207"/>
                  </a:cubicBezTo>
                  <a:cubicBezTo>
                    <a:pt x="0" y="214"/>
                    <a:pt x="2" y="219"/>
                    <a:pt x="5" y="223"/>
                  </a:cubicBezTo>
                  <a:cubicBezTo>
                    <a:pt x="8" y="228"/>
                    <a:pt x="11" y="231"/>
                    <a:pt x="16" y="234"/>
                  </a:cubicBezTo>
                  <a:cubicBezTo>
                    <a:pt x="20" y="236"/>
                    <a:pt x="25" y="238"/>
                    <a:pt x="31" y="239"/>
                  </a:cubicBezTo>
                  <a:cubicBezTo>
                    <a:pt x="36" y="240"/>
                    <a:pt x="42" y="241"/>
                    <a:pt x="47" y="241"/>
                  </a:cubicBezTo>
                  <a:cubicBezTo>
                    <a:pt x="60" y="241"/>
                    <a:pt x="71" y="239"/>
                    <a:pt x="82" y="234"/>
                  </a:cubicBezTo>
                  <a:cubicBezTo>
                    <a:pt x="92" y="229"/>
                    <a:pt x="101" y="221"/>
                    <a:pt x="106" y="209"/>
                  </a:cubicBezTo>
                  <a:cubicBezTo>
                    <a:pt x="145" y="221"/>
                    <a:pt x="145" y="221"/>
                    <a:pt x="145" y="221"/>
                  </a:cubicBezTo>
                  <a:lnTo>
                    <a:pt x="149" y="210"/>
                  </a:lnTo>
                  <a:close/>
                  <a:moveTo>
                    <a:pt x="68" y="221"/>
                  </a:moveTo>
                  <a:cubicBezTo>
                    <a:pt x="62" y="227"/>
                    <a:pt x="54" y="229"/>
                    <a:pt x="45" y="229"/>
                  </a:cubicBezTo>
                  <a:cubicBezTo>
                    <a:pt x="41" y="229"/>
                    <a:pt x="38" y="229"/>
                    <a:pt x="34" y="228"/>
                  </a:cubicBezTo>
                  <a:cubicBezTo>
                    <a:pt x="30" y="227"/>
                    <a:pt x="26" y="226"/>
                    <a:pt x="23" y="224"/>
                  </a:cubicBezTo>
                  <a:cubicBezTo>
                    <a:pt x="19" y="223"/>
                    <a:pt x="16" y="220"/>
                    <a:pt x="14" y="217"/>
                  </a:cubicBezTo>
                  <a:cubicBezTo>
                    <a:pt x="11" y="215"/>
                    <a:pt x="10" y="211"/>
                    <a:pt x="10" y="207"/>
                  </a:cubicBezTo>
                  <a:cubicBezTo>
                    <a:pt x="10" y="201"/>
                    <a:pt x="12" y="197"/>
                    <a:pt x="17" y="194"/>
                  </a:cubicBezTo>
                  <a:cubicBezTo>
                    <a:pt x="21" y="191"/>
                    <a:pt x="26" y="190"/>
                    <a:pt x="32" y="190"/>
                  </a:cubicBezTo>
                  <a:cubicBezTo>
                    <a:pt x="40" y="190"/>
                    <a:pt x="48" y="191"/>
                    <a:pt x="56" y="193"/>
                  </a:cubicBezTo>
                  <a:cubicBezTo>
                    <a:pt x="64" y="195"/>
                    <a:pt x="72" y="197"/>
                    <a:pt x="80" y="200"/>
                  </a:cubicBezTo>
                  <a:cubicBezTo>
                    <a:pt x="78" y="209"/>
                    <a:pt x="74" y="217"/>
                    <a:pt x="68" y="221"/>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36" name="Freeform 35"/>
            <p:cNvSpPr>
              <a:spLocks/>
            </p:cNvSpPr>
            <p:nvPr/>
          </p:nvSpPr>
          <p:spPr bwMode="auto">
            <a:xfrm>
              <a:off x="7717998" y="2067025"/>
              <a:ext cx="698501" cy="920750"/>
            </a:xfrm>
            <a:custGeom>
              <a:avLst/>
              <a:gdLst>
                <a:gd name="T0" fmla="*/ 98 w 186"/>
                <a:gd name="T1" fmla="*/ 162 h 245"/>
                <a:gd name="T2" fmla="*/ 102 w 186"/>
                <a:gd name="T3" fmla="*/ 181 h 245"/>
                <a:gd name="T4" fmla="*/ 109 w 186"/>
                <a:gd name="T5" fmla="*/ 200 h 245"/>
                <a:gd name="T6" fmla="*/ 118 w 186"/>
                <a:gd name="T7" fmla="*/ 218 h 245"/>
                <a:gd name="T8" fmla="*/ 130 w 186"/>
                <a:gd name="T9" fmla="*/ 231 h 245"/>
                <a:gd name="T10" fmla="*/ 146 w 186"/>
                <a:gd name="T11" fmla="*/ 236 h 245"/>
                <a:gd name="T12" fmla="*/ 162 w 186"/>
                <a:gd name="T13" fmla="*/ 230 h 245"/>
                <a:gd name="T14" fmla="*/ 173 w 186"/>
                <a:gd name="T15" fmla="*/ 215 h 245"/>
                <a:gd name="T16" fmla="*/ 181 w 186"/>
                <a:gd name="T17" fmla="*/ 197 h 245"/>
                <a:gd name="T18" fmla="*/ 186 w 186"/>
                <a:gd name="T19" fmla="*/ 181 h 245"/>
                <a:gd name="T20" fmla="*/ 180 w 186"/>
                <a:gd name="T21" fmla="*/ 179 h 245"/>
                <a:gd name="T22" fmla="*/ 175 w 186"/>
                <a:gd name="T23" fmla="*/ 191 h 245"/>
                <a:gd name="T24" fmla="*/ 170 w 186"/>
                <a:gd name="T25" fmla="*/ 200 h 245"/>
                <a:gd name="T26" fmla="*/ 162 w 186"/>
                <a:gd name="T27" fmla="*/ 206 h 245"/>
                <a:gd name="T28" fmla="*/ 147 w 186"/>
                <a:gd name="T29" fmla="*/ 208 h 245"/>
                <a:gd name="T30" fmla="*/ 129 w 186"/>
                <a:gd name="T31" fmla="*/ 199 h 245"/>
                <a:gd name="T32" fmla="*/ 116 w 186"/>
                <a:gd name="T33" fmla="*/ 179 h 245"/>
                <a:gd name="T34" fmla="*/ 107 w 186"/>
                <a:gd name="T35" fmla="*/ 154 h 245"/>
                <a:gd name="T36" fmla="*/ 103 w 186"/>
                <a:gd name="T37" fmla="*/ 134 h 245"/>
                <a:gd name="T38" fmla="*/ 179 w 186"/>
                <a:gd name="T39" fmla="*/ 13 h 245"/>
                <a:gd name="T40" fmla="*/ 155 w 186"/>
                <a:gd name="T41" fmla="*/ 0 h 245"/>
                <a:gd name="T42" fmla="*/ 94 w 186"/>
                <a:gd name="T43" fmla="*/ 96 h 245"/>
                <a:gd name="T44" fmla="*/ 88 w 186"/>
                <a:gd name="T45" fmla="*/ 72 h 245"/>
                <a:gd name="T46" fmla="*/ 78 w 186"/>
                <a:gd name="T47" fmla="*/ 44 h 245"/>
                <a:gd name="T48" fmla="*/ 63 w 186"/>
                <a:gd name="T49" fmla="*/ 21 h 245"/>
                <a:gd name="T50" fmla="*/ 40 w 186"/>
                <a:gd name="T51" fmla="*/ 11 h 245"/>
                <a:gd name="T52" fmla="*/ 25 w 186"/>
                <a:gd name="T53" fmla="*/ 17 h 245"/>
                <a:gd name="T54" fmla="*/ 13 w 186"/>
                <a:gd name="T55" fmla="*/ 32 h 245"/>
                <a:gd name="T56" fmla="*/ 5 w 186"/>
                <a:gd name="T57" fmla="*/ 50 h 245"/>
                <a:gd name="T58" fmla="*/ 0 w 186"/>
                <a:gd name="T59" fmla="*/ 66 h 245"/>
                <a:gd name="T60" fmla="*/ 6 w 186"/>
                <a:gd name="T61" fmla="*/ 68 h 245"/>
                <a:gd name="T62" fmla="*/ 11 w 186"/>
                <a:gd name="T63" fmla="*/ 57 h 245"/>
                <a:gd name="T64" fmla="*/ 16 w 186"/>
                <a:gd name="T65" fmla="*/ 47 h 245"/>
                <a:gd name="T66" fmla="*/ 24 w 186"/>
                <a:gd name="T67" fmla="*/ 41 h 245"/>
                <a:gd name="T68" fmla="*/ 39 w 186"/>
                <a:gd name="T69" fmla="*/ 39 h 245"/>
                <a:gd name="T70" fmla="*/ 58 w 186"/>
                <a:gd name="T71" fmla="*/ 47 h 245"/>
                <a:gd name="T72" fmla="*/ 71 w 186"/>
                <a:gd name="T73" fmla="*/ 65 h 245"/>
                <a:gd name="T74" fmla="*/ 80 w 186"/>
                <a:gd name="T75" fmla="*/ 89 h 245"/>
                <a:gd name="T76" fmla="*/ 85 w 186"/>
                <a:gd name="T77" fmla="*/ 110 h 245"/>
                <a:gd name="T78" fmla="*/ 8 w 186"/>
                <a:gd name="T79" fmla="*/ 232 h 245"/>
                <a:gd name="T80" fmla="*/ 33 w 186"/>
                <a:gd name="T81" fmla="*/ 245 h 245"/>
                <a:gd name="T82" fmla="*/ 95 w 186"/>
                <a:gd name="T83" fmla="*/ 147 h 245"/>
                <a:gd name="T84" fmla="*/ 98 w 186"/>
                <a:gd name="T85" fmla="*/ 16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245">
                  <a:moveTo>
                    <a:pt x="98" y="162"/>
                  </a:moveTo>
                  <a:cubicBezTo>
                    <a:pt x="99" y="168"/>
                    <a:pt x="101" y="174"/>
                    <a:pt x="102" y="181"/>
                  </a:cubicBezTo>
                  <a:cubicBezTo>
                    <a:pt x="104" y="188"/>
                    <a:pt x="107" y="194"/>
                    <a:pt x="109" y="200"/>
                  </a:cubicBezTo>
                  <a:cubicBezTo>
                    <a:pt x="112" y="207"/>
                    <a:pt x="115" y="213"/>
                    <a:pt x="118" y="218"/>
                  </a:cubicBezTo>
                  <a:cubicBezTo>
                    <a:pt x="122" y="223"/>
                    <a:pt x="126" y="228"/>
                    <a:pt x="130" y="231"/>
                  </a:cubicBezTo>
                  <a:cubicBezTo>
                    <a:pt x="135" y="234"/>
                    <a:pt x="140" y="236"/>
                    <a:pt x="146" y="236"/>
                  </a:cubicBezTo>
                  <a:cubicBezTo>
                    <a:pt x="152" y="236"/>
                    <a:pt x="157" y="234"/>
                    <a:pt x="162" y="230"/>
                  </a:cubicBezTo>
                  <a:cubicBezTo>
                    <a:pt x="166" y="226"/>
                    <a:pt x="170" y="221"/>
                    <a:pt x="173" y="215"/>
                  </a:cubicBezTo>
                  <a:cubicBezTo>
                    <a:pt x="176" y="210"/>
                    <a:pt x="179" y="204"/>
                    <a:pt x="181" y="197"/>
                  </a:cubicBezTo>
                  <a:cubicBezTo>
                    <a:pt x="183" y="191"/>
                    <a:pt x="185" y="185"/>
                    <a:pt x="186" y="181"/>
                  </a:cubicBezTo>
                  <a:cubicBezTo>
                    <a:pt x="180" y="179"/>
                    <a:pt x="180" y="179"/>
                    <a:pt x="180" y="179"/>
                  </a:cubicBezTo>
                  <a:cubicBezTo>
                    <a:pt x="179" y="183"/>
                    <a:pt x="177" y="187"/>
                    <a:pt x="175" y="191"/>
                  </a:cubicBezTo>
                  <a:cubicBezTo>
                    <a:pt x="174" y="195"/>
                    <a:pt x="172" y="198"/>
                    <a:pt x="170" y="200"/>
                  </a:cubicBezTo>
                  <a:cubicBezTo>
                    <a:pt x="168" y="203"/>
                    <a:pt x="165" y="205"/>
                    <a:pt x="162" y="206"/>
                  </a:cubicBezTo>
                  <a:cubicBezTo>
                    <a:pt x="158" y="208"/>
                    <a:pt x="153" y="208"/>
                    <a:pt x="147" y="208"/>
                  </a:cubicBezTo>
                  <a:cubicBezTo>
                    <a:pt x="140" y="208"/>
                    <a:pt x="134" y="205"/>
                    <a:pt x="129" y="199"/>
                  </a:cubicBezTo>
                  <a:cubicBezTo>
                    <a:pt x="124" y="194"/>
                    <a:pt x="119" y="187"/>
                    <a:pt x="116" y="179"/>
                  </a:cubicBezTo>
                  <a:cubicBezTo>
                    <a:pt x="112" y="171"/>
                    <a:pt x="110" y="163"/>
                    <a:pt x="107" y="154"/>
                  </a:cubicBezTo>
                  <a:cubicBezTo>
                    <a:pt x="105" y="146"/>
                    <a:pt x="104" y="139"/>
                    <a:pt x="103" y="134"/>
                  </a:cubicBezTo>
                  <a:cubicBezTo>
                    <a:pt x="179" y="13"/>
                    <a:pt x="179" y="13"/>
                    <a:pt x="179" y="13"/>
                  </a:cubicBezTo>
                  <a:cubicBezTo>
                    <a:pt x="155" y="0"/>
                    <a:pt x="155" y="0"/>
                    <a:pt x="155" y="0"/>
                  </a:cubicBezTo>
                  <a:cubicBezTo>
                    <a:pt x="94" y="96"/>
                    <a:pt x="94" y="96"/>
                    <a:pt x="94" y="96"/>
                  </a:cubicBezTo>
                  <a:cubicBezTo>
                    <a:pt x="92" y="89"/>
                    <a:pt x="90" y="81"/>
                    <a:pt x="88" y="72"/>
                  </a:cubicBezTo>
                  <a:cubicBezTo>
                    <a:pt x="85" y="62"/>
                    <a:pt x="82" y="53"/>
                    <a:pt x="78" y="44"/>
                  </a:cubicBezTo>
                  <a:cubicBezTo>
                    <a:pt x="74" y="35"/>
                    <a:pt x="69" y="27"/>
                    <a:pt x="63" y="21"/>
                  </a:cubicBezTo>
                  <a:cubicBezTo>
                    <a:pt x="57" y="15"/>
                    <a:pt x="49" y="11"/>
                    <a:pt x="40" y="11"/>
                  </a:cubicBezTo>
                  <a:cubicBezTo>
                    <a:pt x="34" y="11"/>
                    <a:pt x="29" y="13"/>
                    <a:pt x="25" y="17"/>
                  </a:cubicBezTo>
                  <a:cubicBezTo>
                    <a:pt x="20" y="21"/>
                    <a:pt x="16" y="26"/>
                    <a:pt x="13" y="32"/>
                  </a:cubicBezTo>
                  <a:cubicBezTo>
                    <a:pt x="10" y="37"/>
                    <a:pt x="7" y="43"/>
                    <a:pt x="5" y="50"/>
                  </a:cubicBezTo>
                  <a:cubicBezTo>
                    <a:pt x="3" y="56"/>
                    <a:pt x="1" y="61"/>
                    <a:pt x="0" y="66"/>
                  </a:cubicBezTo>
                  <a:cubicBezTo>
                    <a:pt x="6" y="68"/>
                    <a:pt x="6" y="68"/>
                    <a:pt x="6" y="68"/>
                  </a:cubicBezTo>
                  <a:cubicBezTo>
                    <a:pt x="8" y="64"/>
                    <a:pt x="10" y="60"/>
                    <a:pt x="11" y="57"/>
                  </a:cubicBezTo>
                  <a:cubicBezTo>
                    <a:pt x="12" y="53"/>
                    <a:pt x="14" y="50"/>
                    <a:pt x="16" y="47"/>
                  </a:cubicBezTo>
                  <a:cubicBezTo>
                    <a:pt x="18" y="45"/>
                    <a:pt x="21" y="42"/>
                    <a:pt x="24" y="41"/>
                  </a:cubicBezTo>
                  <a:cubicBezTo>
                    <a:pt x="28" y="39"/>
                    <a:pt x="33" y="39"/>
                    <a:pt x="39" y="39"/>
                  </a:cubicBezTo>
                  <a:cubicBezTo>
                    <a:pt x="47" y="39"/>
                    <a:pt x="53" y="41"/>
                    <a:pt x="58" y="47"/>
                  </a:cubicBezTo>
                  <a:cubicBezTo>
                    <a:pt x="64" y="52"/>
                    <a:pt x="68" y="58"/>
                    <a:pt x="71" y="65"/>
                  </a:cubicBezTo>
                  <a:cubicBezTo>
                    <a:pt x="75" y="73"/>
                    <a:pt x="78" y="81"/>
                    <a:pt x="80" y="89"/>
                  </a:cubicBezTo>
                  <a:cubicBezTo>
                    <a:pt x="82" y="97"/>
                    <a:pt x="83" y="104"/>
                    <a:pt x="85" y="110"/>
                  </a:cubicBezTo>
                  <a:cubicBezTo>
                    <a:pt x="8" y="232"/>
                    <a:pt x="8" y="232"/>
                    <a:pt x="8" y="232"/>
                  </a:cubicBezTo>
                  <a:cubicBezTo>
                    <a:pt x="33" y="245"/>
                    <a:pt x="33" y="245"/>
                    <a:pt x="33" y="245"/>
                  </a:cubicBezTo>
                  <a:cubicBezTo>
                    <a:pt x="95" y="147"/>
                    <a:pt x="95" y="147"/>
                    <a:pt x="95" y="147"/>
                  </a:cubicBezTo>
                  <a:lnTo>
                    <a:pt x="98" y="162"/>
                  </a:ln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37" name="Freeform 36"/>
            <p:cNvSpPr>
              <a:spLocks noEditPoints="1"/>
            </p:cNvSpPr>
            <p:nvPr/>
          </p:nvSpPr>
          <p:spPr bwMode="auto">
            <a:xfrm>
              <a:off x="3973083" y="4691164"/>
              <a:ext cx="627063" cy="803275"/>
            </a:xfrm>
            <a:custGeom>
              <a:avLst/>
              <a:gdLst>
                <a:gd name="T0" fmla="*/ 86 w 167"/>
                <a:gd name="T1" fmla="*/ 159 h 214"/>
                <a:gd name="T2" fmla="*/ 108 w 167"/>
                <a:gd name="T3" fmla="*/ 159 h 214"/>
                <a:gd name="T4" fmla="*/ 135 w 167"/>
                <a:gd name="T5" fmla="*/ 158 h 214"/>
                <a:gd name="T6" fmla="*/ 158 w 167"/>
                <a:gd name="T7" fmla="*/ 150 h 214"/>
                <a:gd name="T8" fmla="*/ 167 w 167"/>
                <a:gd name="T9" fmla="*/ 129 h 214"/>
                <a:gd name="T10" fmla="*/ 159 w 167"/>
                <a:gd name="T11" fmla="*/ 110 h 214"/>
                <a:gd name="T12" fmla="*/ 138 w 167"/>
                <a:gd name="T13" fmla="*/ 102 h 214"/>
                <a:gd name="T14" fmla="*/ 119 w 167"/>
                <a:gd name="T15" fmla="*/ 106 h 214"/>
                <a:gd name="T16" fmla="*/ 103 w 167"/>
                <a:gd name="T17" fmla="*/ 117 h 214"/>
                <a:gd name="T18" fmla="*/ 90 w 167"/>
                <a:gd name="T19" fmla="*/ 131 h 214"/>
                <a:gd name="T20" fmla="*/ 79 w 167"/>
                <a:gd name="T21" fmla="*/ 147 h 214"/>
                <a:gd name="T22" fmla="*/ 40 w 167"/>
                <a:gd name="T23" fmla="*/ 147 h 214"/>
                <a:gd name="T24" fmla="*/ 139 w 167"/>
                <a:gd name="T25" fmla="*/ 6 h 214"/>
                <a:gd name="T26" fmla="*/ 139 w 167"/>
                <a:gd name="T27" fmla="*/ 0 h 214"/>
                <a:gd name="T28" fmla="*/ 13 w 167"/>
                <a:gd name="T29" fmla="*/ 0 h 214"/>
                <a:gd name="T30" fmla="*/ 13 w 167"/>
                <a:gd name="T31" fmla="*/ 41 h 214"/>
                <a:gd name="T32" fmla="*/ 19 w 167"/>
                <a:gd name="T33" fmla="*/ 41 h 214"/>
                <a:gd name="T34" fmla="*/ 20 w 167"/>
                <a:gd name="T35" fmla="*/ 29 h 214"/>
                <a:gd name="T36" fmla="*/ 24 w 167"/>
                <a:gd name="T37" fmla="*/ 19 h 214"/>
                <a:gd name="T38" fmla="*/ 31 w 167"/>
                <a:gd name="T39" fmla="*/ 14 h 214"/>
                <a:gd name="T40" fmla="*/ 44 w 167"/>
                <a:gd name="T41" fmla="*/ 12 h 214"/>
                <a:gd name="T42" fmla="*/ 100 w 167"/>
                <a:gd name="T43" fmla="*/ 12 h 214"/>
                <a:gd name="T44" fmla="*/ 0 w 167"/>
                <a:gd name="T45" fmla="*/ 153 h 214"/>
                <a:gd name="T46" fmla="*/ 0 w 167"/>
                <a:gd name="T47" fmla="*/ 159 h 214"/>
                <a:gd name="T48" fmla="*/ 72 w 167"/>
                <a:gd name="T49" fmla="*/ 159 h 214"/>
                <a:gd name="T50" fmla="*/ 44 w 167"/>
                <a:gd name="T51" fmla="*/ 213 h 214"/>
                <a:gd name="T52" fmla="*/ 45 w 167"/>
                <a:gd name="T53" fmla="*/ 214 h 214"/>
                <a:gd name="T54" fmla="*/ 55 w 167"/>
                <a:gd name="T55" fmla="*/ 214 h 214"/>
                <a:gd name="T56" fmla="*/ 86 w 167"/>
                <a:gd name="T57" fmla="*/ 159 h 214"/>
                <a:gd name="T58" fmla="*/ 101 w 167"/>
                <a:gd name="T59" fmla="*/ 134 h 214"/>
                <a:gd name="T60" fmla="*/ 111 w 167"/>
                <a:gd name="T61" fmla="*/ 123 h 214"/>
                <a:gd name="T62" fmla="*/ 124 w 167"/>
                <a:gd name="T63" fmla="*/ 115 h 214"/>
                <a:gd name="T64" fmla="*/ 139 w 167"/>
                <a:gd name="T65" fmla="*/ 112 h 214"/>
                <a:gd name="T66" fmla="*/ 152 w 167"/>
                <a:gd name="T67" fmla="*/ 116 h 214"/>
                <a:gd name="T68" fmla="*/ 157 w 167"/>
                <a:gd name="T69" fmla="*/ 128 h 214"/>
                <a:gd name="T70" fmla="*/ 155 w 167"/>
                <a:gd name="T71" fmla="*/ 137 h 214"/>
                <a:gd name="T72" fmla="*/ 148 w 167"/>
                <a:gd name="T73" fmla="*/ 143 h 214"/>
                <a:gd name="T74" fmla="*/ 138 w 167"/>
                <a:gd name="T75" fmla="*/ 146 h 214"/>
                <a:gd name="T76" fmla="*/ 129 w 167"/>
                <a:gd name="T77" fmla="*/ 147 h 214"/>
                <a:gd name="T78" fmla="*/ 93 w 167"/>
                <a:gd name="T79" fmla="*/ 147 h 214"/>
                <a:gd name="T80" fmla="*/ 101 w 167"/>
                <a:gd name="T81" fmla="*/ 13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 h="214">
                  <a:moveTo>
                    <a:pt x="86" y="159"/>
                  </a:moveTo>
                  <a:cubicBezTo>
                    <a:pt x="92" y="159"/>
                    <a:pt x="99" y="159"/>
                    <a:pt x="108" y="159"/>
                  </a:cubicBezTo>
                  <a:cubicBezTo>
                    <a:pt x="117" y="160"/>
                    <a:pt x="126" y="159"/>
                    <a:pt x="135" y="158"/>
                  </a:cubicBezTo>
                  <a:cubicBezTo>
                    <a:pt x="143" y="157"/>
                    <a:pt x="151" y="154"/>
                    <a:pt x="158" y="150"/>
                  </a:cubicBezTo>
                  <a:cubicBezTo>
                    <a:pt x="164" y="145"/>
                    <a:pt x="167" y="138"/>
                    <a:pt x="167" y="129"/>
                  </a:cubicBezTo>
                  <a:cubicBezTo>
                    <a:pt x="167" y="121"/>
                    <a:pt x="164" y="114"/>
                    <a:pt x="159" y="110"/>
                  </a:cubicBezTo>
                  <a:cubicBezTo>
                    <a:pt x="153" y="105"/>
                    <a:pt x="146" y="102"/>
                    <a:pt x="138" y="102"/>
                  </a:cubicBezTo>
                  <a:cubicBezTo>
                    <a:pt x="132" y="102"/>
                    <a:pt x="125" y="104"/>
                    <a:pt x="119" y="106"/>
                  </a:cubicBezTo>
                  <a:cubicBezTo>
                    <a:pt x="114" y="109"/>
                    <a:pt x="108" y="112"/>
                    <a:pt x="103" y="117"/>
                  </a:cubicBezTo>
                  <a:cubicBezTo>
                    <a:pt x="99" y="121"/>
                    <a:pt x="94" y="126"/>
                    <a:pt x="90" y="131"/>
                  </a:cubicBezTo>
                  <a:cubicBezTo>
                    <a:pt x="86" y="136"/>
                    <a:pt x="83" y="142"/>
                    <a:pt x="79" y="147"/>
                  </a:cubicBezTo>
                  <a:cubicBezTo>
                    <a:pt x="40" y="147"/>
                    <a:pt x="40" y="147"/>
                    <a:pt x="40" y="147"/>
                  </a:cubicBezTo>
                  <a:cubicBezTo>
                    <a:pt x="139" y="6"/>
                    <a:pt x="139" y="6"/>
                    <a:pt x="139" y="6"/>
                  </a:cubicBezTo>
                  <a:cubicBezTo>
                    <a:pt x="139" y="0"/>
                    <a:pt x="139" y="0"/>
                    <a:pt x="139" y="0"/>
                  </a:cubicBezTo>
                  <a:cubicBezTo>
                    <a:pt x="13" y="0"/>
                    <a:pt x="13" y="0"/>
                    <a:pt x="13" y="0"/>
                  </a:cubicBezTo>
                  <a:cubicBezTo>
                    <a:pt x="13" y="41"/>
                    <a:pt x="13" y="41"/>
                    <a:pt x="13" y="41"/>
                  </a:cubicBezTo>
                  <a:cubicBezTo>
                    <a:pt x="19" y="41"/>
                    <a:pt x="19" y="41"/>
                    <a:pt x="19" y="41"/>
                  </a:cubicBezTo>
                  <a:cubicBezTo>
                    <a:pt x="19" y="36"/>
                    <a:pt x="19" y="32"/>
                    <a:pt x="20" y="29"/>
                  </a:cubicBezTo>
                  <a:cubicBezTo>
                    <a:pt x="21" y="25"/>
                    <a:pt x="22" y="22"/>
                    <a:pt x="24" y="19"/>
                  </a:cubicBezTo>
                  <a:cubicBezTo>
                    <a:pt x="26" y="17"/>
                    <a:pt x="28" y="15"/>
                    <a:pt x="31" y="14"/>
                  </a:cubicBezTo>
                  <a:cubicBezTo>
                    <a:pt x="34" y="12"/>
                    <a:pt x="38" y="12"/>
                    <a:pt x="44" y="12"/>
                  </a:cubicBezTo>
                  <a:cubicBezTo>
                    <a:pt x="100" y="12"/>
                    <a:pt x="100" y="12"/>
                    <a:pt x="100" y="12"/>
                  </a:cubicBezTo>
                  <a:cubicBezTo>
                    <a:pt x="0" y="153"/>
                    <a:pt x="0" y="153"/>
                    <a:pt x="0" y="153"/>
                  </a:cubicBezTo>
                  <a:cubicBezTo>
                    <a:pt x="0" y="159"/>
                    <a:pt x="0" y="159"/>
                    <a:pt x="0" y="159"/>
                  </a:cubicBezTo>
                  <a:cubicBezTo>
                    <a:pt x="72" y="159"/>
                    <a:pt x="72" y="159"/>
                    <a:pt x="72" y="159"/>
                  </a:cubicBezTo>
                  <a:cubicBezTo>
                    <a:pt x="44" y="213"/>
                    <a:pt x="44" y="213"/>
                    <a:pt x="44" y="213"/>
                  </a:cubicBezTo>
                  <a:cubicBezTo>
                    <a:pt x="45" y="214"/>
                    <a:pt x="45" y="214"/>
                    <a:pt x="45" y="214"/>
                  </a:cubicBezTo>
                  <a:cubicBezTo>
                    <a:pt x="55" y="214"/>
                    <a:pt x="55" y="214"/>
                    <a:pt x="55" y="214"/>
                  </a:cubicBezTo>
                  <a:lnTo>
                    <a:pt x="86" y="159"/>
                  </a:lnTo>
                  <a:close/>
                  <a:moveTo>
                    <a:pt x="101" y="134"/>
                  </a:moveTo>
                  <a:cubicBezTo>
                    <a:pt x="105" y="130"/>
                    <a:pt x="108" y="126"/>
                    <a:pt x="111" y="123"/>
                  </a:cubicBezTo>
                  <a:cubicBezTo>
                    <a:pt x="115" y="120"/>
                    <a:pt x="119" y="117"/>
                    <a:pt x="124" y="115"/>
                  </a:cubicBezTo>
                  <a:cubicBezTo>
                    <a:pt x="128" y="113"/>
                    <a:pt x="133" y="112"/>
                    <a:pt x="139" y="112"/>
                  </a:cubicBezTo>
                  <a:cubicBezTo>
                    <a:pt x="144" y="112"/>
                    <a:pt x="148" y="114"/>
                    <a:pt x="152" y="116"/>
                  </a:cubicBezTo>
                  <a:cubicBezTo>
                    <a:pt x="155" y="119"/>
                    <a:pt x="157" y="122"/>
                    <a:pt x="157" y="128"/>
                  </a:cubicBezTo>
                  <a:cubicBezTo>
                    <a:pt x="157" y="132"/>
                    <a:pt x="156" y="135"/>
                    <a:pt x="155" y="137"/>
                  </a:cubicBezTo>
                  <a:cubicBezTo>
                    <a:pt x="153" y="140"/>
                    <a:pt x="150" y="142"/>
                    <a:pt x="148" y="143"/>
                  </a:cubicBezTo>
                  <a:cubicBezTo>
                    <a:pt x="145" y="144"/>
                    <a:pt x="142" y="145"/>
                    <a:pt x="138" y="146"/>
                  </a:cubicBezTo>
                  <a:cubicBezTo>
                    <a:pt x="135" y="147"/>
                    <a:pt x="132" y="147"/>
                    <a:pt x="129" y="147"/>
                  </a:cubicBezTo>
                  <a:cubicBezTo>
                    <a:pt x="93" y="147"/>
                    <a:pt x="93" y="147"/>
                    <a:pt x="93" y="147"/>
                  </a:cubicBezTo>
                  <a:lnTo>
                    <a:pt x="101" y="134"/>
                  </a:ln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38" name="Freeform 37"/>
            <p:cNvSpPr>
              <a:spLocks/>
            </p:cNvSpPr>
            <p:nvPr/>
          </p:nvSpPr>
          <p:spPr bwMode="auto">
            <a:xfrm>
              <a:off x="1164794" y="668437"/>
              <a:ext cx="184150" cy="1127126"/>
            </a:xfrm>
            <a:custGeom>
              <a:avLst/>
              <a:gdLst>
                <a:gd name="T0" fmla="*/ 116 w 116"/>
                <a:gd name="T1" fmla="*/ 33 h 710"/>
                <a:gd name="T2" fmla="*/ 116 w 116"/>
                <a:gd name="T3" fmla="*/ 0 h 710"/>
                <a:gd name="T4" fmla="*/ 0 w 116"/>
                <a:gd name="T5" fmla="*/ 0 h 710"/>
                <a:gd name="T6" fmla="*/ 0 w 116"/>
                <a:gd name="T7" fmla="*/ 710 h 710"/>
                <a:gd name="T8" fmla="*/ 116 w 116"/>
                <a:gd name="T9" fmla="*/ 710 h 710"/>
                <a:gd name="T10" fmla="*/ 116 w 116"/>
                <a:gd name="T11" fmla="*/ 680 h 710"/>
                <a:gd name="T12" fmla="*/ 68 w 116"/>
                <a:gd name="T13" fmla="*/ 680 h 710"/>
                <a:gd name="T14" fmla="*/ 68 w 116"/>
                <a:gd name="T15" fmla="*/ 33 h 710"/>
                <a:gd name="T16" fmla="*/ 116 w 116"/>
                <a:gd name="T17" fmla="*/ 3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710">
                  <a:moveTo>
                    <a:pt x="116" y="33"/>
                  </a:moveTo>
                  <a:lnTo>
                    <a:pt x="116" y="0"/>
                  </a:lnTo>
                  <a:lnTo>
                    <a:pt x="0" y="0"/>
                  </a:lnTo>
                  <a:lnTo>
                    <a:pt x="0" y="710"/>
                  </a:lnTo>
                  <a:lnTo>
                    <a:pt x="116" y="710"/>
                  </a:lnTo>
                  <a:lnTo>
                    <a:pt x="116" y="680"/>
                  </a:lnTo>
                  <a:lnTo>
                    <a:pt x="68" y="680"/>
                  </a:lnTo>
                  <a:lnTo>
                    <a:pt x="68" y="33"/>
                  </a:lnTo>
                  <a:lnTo>
                    <a:pt x="116" y="33"/>
                  </a:ln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39" name="Freeform 38"/>
            <p:cNvSpPr>
              <a:spLocks noEditPoints="1"/>
            </p:cNvSpPr>
            <p:nvPr/>
          </p:nvSpPr>
          <p:spPr bwMode="auto">
            <a:xfrm>
              <a:off x="6500385" y="984350"/>
              <a:ext cx="560388" cy="906463"/>
            </a:xfrm>
            <a:custGeom>
              <a:avLst/>
              <a:gdLst>
                <a:gd name="T0" fmla="*/ 10 w 149"/>
                <a:gd name="T1" fmla="*/ 186 h 241"/>
                <a:gd name="T2" fmla="*/ 3 w 149"/>
                <a:gd name="T3" fmla="*/ 195 h 241"/>
                <a:gd name="T4" fmla="*/ 0 w 149"/>
                <a:gd name="T5" fmla="*/ 207 h 241"/>
                <a:gd name="T6" fmla="*/ 4 w 149"/>
                <a:gd name="T7" fmla="*/ 223 h 241"/>
                <a:gd name="T8" fmla="*/ 16 w 149"/>
                <a:gd name="T9" fmla="*/ 234 h 241"/>
                <a:gd name="T10" fmla="*/ 31 w 149"/>
                <a:gd name="T11" fmla="*/ 239 h 241"/>
                <a:gd name="T12" fmla="*/ 47 w 149"/>
                <a:gd name="T13" fmla="*/ 241 h 241"/>
                <a:gd name="T14" fmla="*/ 81 w 149"/>
                <a:gd name="T15" fmla="*/ 234 h 241"/>
                <a:gd name="T16" fmla="*/ 106 w 149"/>
                <a:gd name="T17" fmla="*/ 209 h 241"/>
                <a:gd name="T18" fmla="*/ 144 w 149"/>
                <a:gd name="T19" fmla="*/ 221 h 241"/>
                <a:gd name="T20" fmla="*/ 149 w 149"/>
                <a:gd name="T21" fmla="*/ 210 h 241"/>
                <a:gd name="T22" fmla="*/ 110 w 149"/>
                <a:gd name="T23" fmla="*/ 197 h 241"/>
                <a:gd name="T24" fmla="*/ 111 w 149"/>
                <a:gd name="T25" fmla="*/ 187 h 241"/>
                <a:gd name="T26" fmla="*/ 111 w 149"/>
                <a:gd name="T27" fmla="*/ 179 h 241"/>
                <a:gd name="T28" fmla="*/ 111 w 149"/>
                <a:gd name="T29" fmla="*/ 7 h 241"/>
                <a:gd name="T30" fmla="*/ 111 w 149"/>
                <a:gd name="T31" fmla="*/ 2 h 241"/>
                <a:gd name="T32" fmla="*/ 107 w 149"/>
                <a:gd name="T33" fmla="*/ 0 h 241"/>
                <a:gd name="T34" fmla="*/ 98 w 149"/>
                <a:gd name="T35" fmla="*/ 2 h 241"/>
                <a:gd name="T36" fmla="*/ 82 w 149"/>
                <a:gd name="T37" fmla="*/ 8 h 241"/>
                <a:gd name="T38" fmla="*/ 66 w 149"/>
                <a:gd name="T39" fmla="*/ 13 h 241"/>
                <a:gd name="T40" fmla="*/ 57 w 149"/>
                <a:gd name="T41" fmla="*/ 16 h 241"/>
                <a:gd name="T42" fmla="*/ 57 w 149"/>
                <a:gd name="T43" fmla="*/ 21 h 241"/>
                <a:gd name="T44" fmla="*/ 64 w 149"/>
                <a:gd name="T45" fmla="*/ 20 h 241"/>
                <a:gd name="T46" fmla="*/ 71 w 149"/>
                <a:gd name="T47" fmla="*/ 20 h 241"/>
                <a:gd name="T48" fmla="*/ 77 w 149"/>
                <a:gd name="T49" fmla="*/ 22 h 241"/>
                <a:gd name="T50" fmla="*/ 79 w 149"/>
                <a:gd name="T51" fmla="*/ 26 h 241"/>
                <a:gd name="T52" fmla="*/ 80 w 149"/>
                <a:gd name="T53" fmla="*/ 32 h 241"/>
                <a:gd name="T54" fmla="*/ 81 w 149"/>
                <a:gd name="T55" fmla="*/ 38 h 241"/>
                <a:gd name="T56" fmla="*/ 81 w 149"/>
                <a:gd name="T57" fmla="*/ 189 h 241"/>
                <a:gd name="T58" fmla="*/ 56 w 149"/>
                <a:gd name="T59" fmla="*/ 183 h 241"/>
                <a:gd name="T60" fmla="*/ 32 w 149"/>
                <a:gd name="T61" fmla="*/ 180 h 241"/>
                <a:gd name="T62" fmla="*/ 20 w 149"/>
                <a:gd name="T63" fmla="*/ 182 h 241"/>
                <a:gd name="T64" fmla="*/ 10 w 149"/>
                <a:gd name="T65" fmla="*/ 186 h 241"/>
                <a:gd name="T66" fmla="*/ 56 w 149"/>
                <a:gd name="T67" fmla="*/ 193 h 241"/>
                <a:gd name="T68" fmla="*/ 79 w 149"/>
                <a:gd name="T69" fmla="*/ 200 h 241"/>
                <a:gd name="T70" fmla="*/ 67 w 149"/>
                <a:gd name="T71" fmla="*/ 221 h 241"/>
                <a:gd name="T72" fmla="*/ 44 w 149"/>
                <a:gd name="T73" fmla="*/ 229 h 241"/>
                <a:gd name="T74" fmla="*/ 34 w 149"/>
                <a:gd name="T75" fmla="*/ 228 h 241"/>
                <a:gd name="T76" fmla="*/ 22 w 149"/>
                <a:gd name="T77" fmla="*/ 224 h 241"/>
                <a:gd name="T78" fmla="*/ 13 w 149"/>
                <a:gd name="T79" fmla="*/ 217 h 241"/>
                <a:gd name="T80" fmla="*/ 10 w 149"/>
                <a:gd name="T81" fmla="*/ 207 h 241"/>
                <a:gd name="T82" fmla="*/ 17 w 149"/>
                <a:gd name="T83" fmla="*/ 194 h 241"/>
                <a:gd name="T84" fmla="*/ 32 w 149"/>
                <a:gd name="T85" fmla="*/ 190 h 241"/>
                <a:gd name="T86" fmla="*/ 56 w 149"/>
                <a:gd name="T87" fmla="*/ 19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241">
                  <a:moveTo>
                    <a:pt x="10" y="186"/>
                  </a:moveTo>
                  <a:cubicBezTo>
                    <a:pt x="7" y="189"/>
                    <a:pt x="5" y="192"/>
                    <a:pt x="3" y="195"/>
                  </a:cubicBezTo>
                  <a:cubicBezTo>
                    <a:pt x="1" y="199"/>
                    <a:pt x="0" y="203"/>
                    <a:pt x="0" y="207"/>
                  </a:cubicBezTo>
                  <a:cubicBezTo>
                    <a:pt x="0" y="214"/>
                    <a:pt x="1" y="219"/>
                    <a:pt x="4" y="223"/>
                  </a:cubicBezTo>
                  <a:cubicBezTo>
                    <a:pt x="7" y="228"/>
                    <a:pt x="11" y="231"/>
                    <a:pt x="16" y="234"/>
                  </a:cubicBezTo>
                  <a:cubicBezTo>
                    <a:pt x="20" y="236"/>
                    <a:pt x="25" y="238"/>
                    <a:pt x="31" y="239"/>
                  </a:cubicBezTo>
                  <a:cubicBezTo>
                    <a:pt x="36" y="240"/>
                    <a:pt x="42" y="241"/>
                    <a:pt x="47" y="241"/>
                  </a:cubicBezTo>
                  <a:cubicBezTo>
                    <a:pt x="59" y="241"/>
                    <a:pt x="71" y="238"/>
                    <a:pt x="81" y="234"/>
                  </a:cubicBezTo>
                  <a:cubicBezTo>
                    <a:pt x="92" y="229"/>
                    <a:pt x="100" y="221"/>
                    <a:pt x="106" y="209"/>
                  </a:cubicBezTo>
                  <a:cubicBezTo>
                    <a:pt x="144" y="221"/>
                    <a:pt x="144" y="221"/>
                    <a:pt x="144" y="221"/>
                  </a:cubicBezTo>
                  <a:cubicBezTo>
                    <a:pt x="149" y="210"/>
                    <a:pt x="149" y="210"/>
                    <a:pt x="149" y="210"/>
                  </a:cubicBezTo>
                  <a:cubicBezTo>
                    <a:pt x="110" y="197"/>
                    <a:pt x="110" y="197"/>
                    <a:pt x="110" y="197"/>
                  </a:cubicBezTo>
                  <a:cubicBezTo>
                    <a:pt x="110" y="194"/>
                    <a:pt x="111" y="191"/>
                    <a:pt x="111" y="187"/>
                  </a:cubicBezTo>
                  <a:cubicBezTo>
                    <a:pt x="111" y="185"/>
                    <a:pt x="111" y="182"/>
                    <a:pt x="111" y="179"/>
                  </a:cubicBezTo>
                  <a:cubicBezTo>
                    <a:pt x="111" y="7"/>
                    <a:pt x="111" y="7"/>
                    <a:pt x="111" y="7"/>
                  </a:cubicBezTo>
                  <a:cubicBezTo>
                    <a:pt x="111" y="5"/>
                    <a:pt x="111" y="4"/>
                    <a:pt x="111" y="2"/>
                  </a:cubicBezTo>
                  <a:cubicBezTo>
                    <a:pt x="110" y="1"/>
                    <a:pt x="109" y="0"/>
                    <a:pt x="107" y="0"/>
                  </a:cubicBezTo>
                  <a:cubicBezTo>
                    <a:pt x="106" y="0"/>
                    <a:pt x="103" y="1"/>
                    <a:pt x="98" y="2"/>
                  </a:cubicBezTo>
                  <a:cubicBezTo>
                    <a:pt x="93" y="4"/>
                    <a:pt x="88" y="6"/>
                    <a:pt x="82" y="8"/>
                  </a:cubicBezTo>
                  <a:cubicBezTo>
                    <a:pt x="76" y="9"/>
                    <a:pt x="71" y="11"/>
                    <a:pt x="66" y="13"/>
                  </a:cubicBezTo>
                  <a:cubicBezTo>
                    <a:pt x="61" y="15"/>
                    <a:pt x="58" y="16"/>
                    <a:pt x="57" y="16"/>
                  </a:cubicBezTo>
                  <a:cubicBezTo>
                    <a:pt x="57" y="21"/>
                    <a:pt x="57" y="21"/>
                    <a:pt x="57" y="21"/>
                  </a:cubicBezTo>
                  <a:cubicBezTo>
                    <a:pt x="59" y="21"/>
                    <a:pt x="62" y="21"/>
                    <a:pt x="64" y="20"/>
                  </a:cubicBezTo>
                  <a:cubicBezTo>
                    <a:pt x="67" y="20"/>
                    <a:pt x="69" y="20"/>
                    <a:pt x="71" y="20"/>
                  </a:cubicBezTo>
                  <a:cubicBezTo>
                    <a:pt x="74" y="20"/>
                    <a:pt x="76" y="21"/>
                    <a:pt x="77" y="22"/>
                  </a:cubicBezTo>
                  <a:cubicBezTo>
                    <a:pt x="78" y="23"/>
                    <a:pt x="79" y="24"/>
                    <a:pt x="79" y="26"/>
                  </a:cubicBezTo>
                  <a:cubicBezTo>
                    <a:pt x="80" y="28"/>
                    <a:pt x="80" y="30"/>
                    <a:pt x="80" y="32"/>
                  </a:cubicBezTo>
                  <a:cubicBezTo>
                    <a:pt x="81" y="34"/>
                    <a:pt x="81" y="36"/>
                    <a:pt x="81" y="38"/>
                  </a:cubicBezTo>
                  <a:cubicBezTo>
                    <a:pt x="81" y="189"/>
                    <a:pt x="81" y="189"/>
                    <a:pt x="81" y="189"/>
                  </a:cubicBezTo>
                  <a:cubicBezTo>
                    <a:pt x="73" y="187"/>
                    <a:pt x="65" y="185"/>
                    <a:pt x="56" y="183"/>
                  </a:cubicBezTo>
                  <a:cubicBezTo>
                    <a:pt x="48" y="181"/>
                    <a:pt x="40" y="180"/>
                    <a:pt x="32" y="180"/>
                  </a:cubicBezTo>
                  <a:cubicBezTo>
                    <a:pt x="28" y="180"/>
                    <a:pt x="24" y="180"/>
                    <a:pt x="20" y="182"/>
                  </a:cubicBezTo>
                  <a:cubicBezTo>
                    <a:pt x="16" y="183"/>
                    <a:pt x="13" y="184"/>
                    <a:pt x="10" y="186"/>
                  </a:cubicBezTo>
                  <a:moveTo>
                    <a:pt x="56" y="193"/>
                  </a:moveTo>
                  <a:cubicBezTo>
                    <a:pt x="64" y="195"/>
                    <a:pt x="72" y="197"/>
                    <a:pt x="79" y="200"/>
                  </a:cubicBezTo>
                  <a:cubicBezTo>
                    <a:pt x="77" y="209"/>
                    <a:pt x="73" y="216"/>
                    <a:pt x="67" y="221"/>
                  </a:cubicBezTo>
                  <a:cubicBezTo>
                    <a:pt x="62" y="226"/>
                    <a:pt x="54" y="229"/>
                    <a:pt x="44" y="229"/>
                  </a:cubicBezTo>
                  <a:cubicBezTo>
                    <a:pt x="41" y="229"/>
                    <a:pt x="38" y="229"/>
                    <a:pt x="34" y="228"/>
                  </a:cubicBezTo>
                  <a:cubicBezTo>
                    <a:pt x="30" y="227"/>
                    <a:pt x="26" y="226"/>
                    <a:pt x="22" y="224"/>
                  </a:cubicBezTo>
                  <a:cubicBezTo>
                    <a:pt x="19" y="222"/>
                    <a:pt x="16" y="220"/>
                    <a:pt x="13" y="217"/>
                  </a:cubicBezTo>
                  <a:cubicBezTo>
                    <a:pt x="11" y="215"/>
                    <a:pt x="10" y="211"/>
                    <a:pt x="10" y="207"/>
                  </a:cubicBezTo>
                  <a:cubicBezTo>
                    <a:pt x="10" y="201"/>
                    <a:pt x="12" y="197"/>
                    <a:pt x="17" y="194"/>
                  </a:cubicBezTo>
                  <a:cubicBezTo>
                    <a:pt x="21" y="191"/>
                    <a:pt x="26" y="190"/>
                    <a:pt x="32" y="190"/>
                  </a:cubicBezTo>
                  <a:cubicBezTo>
                    <a:pt x="40" y="190"/>
                    <a:pt x="48" y="191"/>
                    <a:pt x="56" y="193"/>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40" name="Freeform 39"/>
            <p:cNvSpPr>
              <a:spLocks noEditPoints="1"/>
            </p:cNvSpPr>
            <p:nvPr/>
          </p:nvSpPr>
          <p:spPr bwMode="auto">
            <a:xfrm>
              <a:off x="7924374" y="3430688"/>
              <a:ext cx="600075" cy="612775"/>
            </a:xfrm>
            <a:custGeom>
              <a:avLst/>
              <a:gdLst>
                <a:gd name="T0" fmla="*/ 160 w 160"/>
                <a:gd name="T1" fmla="*/ 56 h 163"/>
                <a:gd name="T2" fmla="*/ 157 w 160"/>
                <a:gd name="T3" fmla="*/ 49 h 163"/>
                <a:gd name="T4" fmla="*/ 140 w 160"/>
                <a:gd name="T5" fmla="*/ 23 h 163"/>
                <a:gd name="T6" fmla="*/ 114 w 160"/>
                <a:gd name="T7" fmla="*/ 6 h 163"/>
                <a:gd name="T8" fmla="*/ 82 w 160"/>
                <a:gd name="T9" fmla="*/ 0 h 163"/>
                <a:gd name="T10" fmla="*/ 49 w 160"/>
                <a:gd name="T11" fmla="*/ 6 h 163"/>
                <a:gd name="T12" fmla="*/ 23 w 160"/>
                <a:gd name="T13" fmla="*/ 23 h 163"/>
                <a:gd name="T14" fmla="*/ 6 w 160"/>
                <a:gd name="T15" fmla="*/ 49 h 163"/>
                <a:gd name="T16" fmla="*/ 0 w 160"/>
                <a:gd name="T17" fmla="*/ 81 h 163"/>
                <a:gd name="T18" fmla="*/ 6 w 160"/>
                <a:gd name="T19" fmla="*/ 114 h 163"/>
                <a:gd name="T20" fmla="*/ 24 w 160"/>
                <a:gd name="T21" fmla="*/ 140 h 163"/>
                <a:gd name="T22" fmla="*/ 50 w 160"/>
                <a:gd name="T23" fmla="*/ 157 h 163"/>
                <a:gd name="T24" fmla="*/ 82 w 160"/>
                <a:gd name="T25" fmla="*/ 163 h 163"/>
                <a:gd name="T26" fmla="*/ 114 w 160"/>
                <a:gd name="T27" fmla="*/ 157 h 163"/>
                <a:gd name="T28" fmla="*/ 140 w 160"/>
                <a:gd name="T29" fmla="*/ 140 h 163"/>
                <a:gd name="T30" fmla="*/ 157 w 160"/>
                <a:gd name="T31" fmla="*/ 114 h 163"/>
                <a:gd name="T32" fmla="*/ 160 w 160"/>
                <a:gd name="T33" fmla="*/ 106 h 163"/>
                <a:gd name="T34" fmla="*/ 160 w 160"/>
                <a:gd name="T35" fmla="*/ 56 h 163"/>
                <a:gd name="T36" fmla="*/ 125 w 160"/>
                <a:gd name="T37" fmla="*/ 81 h 163"/>
                <a:gd name="T38" fmla="*/ 123 w 160"/>
                <a:gd name="T39" fmla="*/ 107 h 163"/>
                <a:gd name="T40" fmla="*/ 117 w 160"/>
                <a:gd name="T41" fmla="*/ 131 h 163"/>
                <a:gd name="T42" fmla="*/ 104 w 160"/>
                <a:gd name="T43" fmla="*/ 149 h 163"/>
                <a:gd name="T44" fmla="*/ 82 w 160"/>
                <a:gd name="T45" fmla="*/ 156 h 163"/>
                <a:gd name="T46" fmla="*/ 59 w 160"/>
                <a:gd name="T47" fmla="*/ 149 h 163"/>
                <a:gd name="T48" fmla="*/ 46 w 160"/>
                <a:gd name="T49" fmla="*/ 131 h 163"/>
                <a:gd name="T50" fmla="*/ 40 w 160"/>
                <a:gd name="T51" fmla="*/ 107 h 163"/>
                <a:gd name="T52" fmla="*/ 39 w 160"/>
                <a:gd name="T53" fmla="*/ 81 h 163"/>
                <a:gd name="T54" fmla="*/ 40 w 160"/>
                <a:gd name="T55" fmla="*/ 56 h 163"/>
                <a:gd name="T56" fmla="*/ 46 w 160"/>
                <a:gd name="T57" fmla="*/ 31 h 163"/>
                <a:gd name="T58" fmla="*/ 59 w 160"/>
                <a:gd name="T59" fmla="*/ 13 h 163"/>
                <a:gd name="T60" fmla="*/ 82 w 160"/>
                <a:gd name="T61" fmla="*/ 6 h 163"/>
                <a:gd name="T62" fmla="*/ 104 w 160"/>
                <a:gd name="T63" fmla="*/ 13 h 163"/>
                <a:gd name="T64" fmla="*/ 118 w 160"/>
                <a:gd name="T65" fmla="*/ 31 h 163"/>
                <a:gd name="T66" fmla="*/ 123 w 160"/>
                <a:gd name="T67" fmla="*/ 56 h 163"/>
                <a:gd name="T68" fmla="*/ 125 w 160"/>
                <a:gd name="T69"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63">
                  <a:moveTo>
                    <a:pt x="160" y="56"/>
                  </a:moveTo>
                  <a:cubicBezTo>
                    <a:pt x="159" y="54"/>
                    <a:pt x="158" y="51"/>
                    <a:pt x="157" y="49"/>
                  </a:cubicBezTo>
                  <a:cubicBezTo>
                    <a:pt x="153" y="39"/>
                    <a:pt x="147" y="30"/>
                    <a:pt x="140" y="23"/>
                  </a:cubicBezTo>
                  <a:cubicBezTo>
                    <a:pt x="133" y="16"/>
                    <a:pt x="124" y="10"/>
                    <a:pt x="114" y="6"/>
                  </a:cubicBezTo>
                  <a:cubicBezTo>
                    <a:pt x="104" y="2"/>
                    <a:pt x="93" y="0"/>
                    <a:pt x="82" y="0"/>
                  </a:cubicBezTo>
                  <a:cubicBezTo>
                    <a:pt x="70" y="0"/>
                    <a:pt x="59" y="2"/>
                    <a:pt x="49" y="6"/>
                  </a:cubicBezTo>
                  <a:cubicBezTo>
                    <a:pt x="39" y="10"/>
                    <a:pt x="31" y="16"/>
                    <a:pt x="23" y="23"/>
                  </a:cubicBezTo>
                  <a:cubicBezTo>
                    <a:pt x="16" y="30"/>
                    <a:pt x="10" y="39"/>
                    <a:pt x="6" y="49"/>
                  </a:cubicBezTo>
                  <a:cubicBezTo>
                    <a:pt x="2" y="59"/>
                    <a:pt x="0" y="70"/>
                    <a:pt x="0" y="81"/>
                  </a:cubicBezTo>
                  <a:cubicBezTo>
                    <a:pt x="0" y="93"/>
                    <a:pt x="2" y="104"/>
                    <a:pt x="6" y="114"/>
                  </a:cubicBezTo>
                  <a:cubicBezTo>
                    <a:pt x="11" y="124"/>
                    <a:pt x="16" y="132"/>
                    <a:pt x="24" y="140"/>
                  </a:cubicBezTo>
                  <a:cubicBezTo>
                    <a:pt x="31" y="147"/>
                    <a:pt x="40" y="153"/>
                    <a:pt x="50" y="157"/>
                  </a:cubicBezTo>
                  <a:cubicBezTo>
                    <a:pt x="59" y="161"/>
                    <a:pt x="70" y="163"/>
                    <a:pt x="82" y="163"/>
                  </a:cubicBezTo>
                  <a:cubicBezTo>
                    <a:pt x="94" y="163"/>
                    <a:pt x="104" y="161"/>
                    <a:pt x="114" y="157"/>
                  </a:cubicBezTo>
                  <a:cubicBezTo>
                    <a:pt x="124" y="153"/>
                    <a:pt x="133" y="147"/>
                    <a:pt x="140" y="140"/>
                  </a:cubicBezTo>
                  <a:cubicBezTo>
                    <a:pt x="147" y="132"/>
                    <a:pt x="153" y="124"/>
                    <a:pt x="157" y="114"/>
                  </a:cubicBezTo>
                  <a:cubicBezTo>
                    <a:pt x="158" y="111"/>
                    <a:pt x="159" y="109"/>
                    <a:pt x="160" y="106"/>
                  </a:cubicBezTo>
                  <a:lnTo>
                    <a:pt x="160" y="56"/>
                  </a:lnTo>
                  <a:close/>
                  <a:moveTo>
                    <a:pt x="125" y="81"/>
                  </a:moveTo>
                  <a:cubicBezTo>
                    <a:pt x="125" y="90"/>
                    <a:pt x="124" y="98"/>
                    <a:pt x="123" y="107"/>
                  </a:cubicBezTo>
                  <a:cubicBezTo>
                    <a:pt x="122" y="116"/>
                    <a:pt x="120" y="124"/>
                    <a:pt x="117" y="131"/>
                  </a:cubicBezTo>
                  <a:cubicBezTo>
                    <a:pt x="114" y="139"/>
                    <a:pt x="110" y="145"/>
                    <a:pt x="104" y="149"/>
                  </a:cubicBezTo>
                  <a:cubicBezTo>
                    <a:pt x="98" y="154"/>
                    <a:pt x="91" y="156"/>
                    <a:pt x="82" y="156"/>
                  </a:cubicBezTo>
                  <a:cubicBezTo>
                    <a:pt x="72" y="156"/>
                    <a:pt x="65" y="154"/>
                    <a:pt x="59" y="149"/>
                  </a:cubicBezTo>
                  <a:cubicBezTo>
                    <a:pt x="54" y="145"/>
                    <a:pt x="49" y="139"/>
                    <a:pt x="46" y="131"/>
                  </a:cubicBezTo>
                  <a:cubicBezTo>
                    <a:pt x="43" y="124"/>
                    <a:pt x="41" y="116"/>
                    <a:pt x="40" y="107"/>
                  </a:cubicBezTo>
                  <a:cubicBezTo>
                    <a:pt x="39" y="98"/>
                    <a:pt x="39" y="90"/>
                    <a:pt x="39" y="81"/>
                  </a:cubicBezTo>
                  <a:cubicBezTo>
                    <a:pt x="39" y="73"/>
                    <a:pt x="39" y="64"/>
                    <a:pt x="40" y="56"/>
                  </a:cubicBezTo>
                  <a:cubicBezTo>
                    <a:pt x="41" y="47"/>
                    <a:pt x="43" y="39"/>
                    <a:pt x="46" y="31"/>
                  </a:cubicBezTo>
                  <a:cubicBezTo>
                    <a:pt x="50" y="24"/>
                    <a:pt x="54" y="18"/>
                    <a:pt x="59" y="13"/>
                  </a:cubicBezTo>
                  <a:cubicBezTo>
                    <a:pt x="65" y="9"/>
                    <a:pt x="73" y="6"/>
                    <a:pt x="82" y="6"/>
                  </a:cubicBezTo>
                  <a:cubicBezTo>
                    <a:pt x="91" y="6"/>
                    <a:pt x="99" y="9"/>
                    <a:pt x="104" y="13"/>
                  </a:cubicBezTo>
                  <a:cubicBezTo>
                    <a:pt x="110" y="18"/>
                    <a:pt x="114" y="24"/>
                    <a:pt x="118" y="31"/>
                  </a:cubicBezTo>
                  <a:cubicBezTo>
                    <a:pt x="121" y="39"/>
                    <a:pt x="123" y="47"/>
                    <a:pt x="123" y="56"/>
                  </a:cubicBezTo>
                  <a:cubicBezTo>
                    <a:pt x="125" y="64"/>
                    <a:pt x="125" y="73"/>
                    <a:pt x="125" y="81"/>
                  </a:cubicBez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41" name="Freeform 40"/>
            <p:cNvSpPr>
              <a:spLocks/>
            </p:cNvSpPr>
            <p:nvPr/>
          </p:nvSpPr>
          <p:spPr bwMode="auto">
            <a:xfrm>
              <a:off x="8156149" y="3652939"/>
              <a:ext cx="147638" cy="142875"/>
            </a:xfrm>
            <a:custGeom>
              <a:avLst/>
              <a:gdLst>
                <a:gd name="T0" fmla="*/ 33 w 39"/>
                <a:gd name="T1" fmla="*/ 5 h 38"/>
                <a:gd name="T2" fmla="*/ 20 w 39"/>
                <a:gd name="T3" fmla="*/ 0 h 38"/>
                <a:gd name="T4" fmla="*/ 6 w 39"/>
                <a:gd name="T5" fmla="*/ 5 h 38"/>
                <a:gd name="T6" fmla="*/ 0 w 39"/>
                <a:gd name="T7" fmla="*/ 19 h 38"/>
                <a:gd name="T8" fmla="*/ 6 w 39"/>
                <a:gd name="T9" fmla="*/ 32 h 38"/>
                <a:gd name="T10" fmla="*/ 20 w 39"/>
                <a:gd name="T11" fmla="*/ 38 h 38"/>
                <a:gd name="T12" fmla="*/ 34 w 39"/>
                <a:gd name="T13" fmla="*/ 32 h 38"/>
                <a:gd name="T14" fmla="*/ 39 w 39"/>
                <a:gd name="T15" fmla="*/ 19 h 38"/>
                <a:gd name="T16" fmla="*/ 39 w 39"/>
                <a:gd name="T17" fmla="*/ 19 h 38"/>
                <a:gd name="T18" fmla="*/ 33 w 39"/>
                <a:gd name="T19"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33" y="5"/>
                  </a:moveTo>
                  <a:cubicBezTo>
                    <a:pt x="30" y="1"/>
                    <a:pt x="25" y="0"/>
                    <a:pt x="20" y="0"/>
                  </a:cubicBezTo>
                  <a:cubicBezTo>
                    <a:pt x="14" y="0"/>
                    <a:pt x="10" y="1"/>
                    <a:pt x="6" y="5"/>
                  </a:cubicBezTo>
                  <a:cubicBezTo>
                    <a:pt x="2" y="9"/>
                    <a:pt x="0" y="14"/>
                    <a:pt x="0" y="19"/>
                  </a:cubicBezTo>
                  <a:cubicBezTo>
                    <a:pt x="0" y="24"/>
                    <a:pt x="2" y="29"/>
                    <a:pt x="6" y="32"/>
                  </a:cubicBezTo>
                  <a:cubicBezTo>
                    <a:pt x="10" y="36"/>
                    <a:pt x="15" y="38"/>
                    <a:pt x="20" y="38"/>
                  </a:cubicBezTo>
                  <a:cubicBezTo>
                    <a:pt x="25" y="38"/>
                    <a:pt x="30" y="36"/>
                    <a:pt x="34" y="32"/>
                  </a:cubicBezTo>
                  <a:cubicBezTo>
                    <a:pt x="37" y="29"/>
                    <a:pt x="39" y="24"/>
                    <a:pt x="39" y="19"/>
                  </a:cubicBezTo>
                  <a:cubicBezTo>
                    <a:pt x="39" y="19"/>
                    <a:pt x="39" y="19"/>
                    <a:pt x="39" y="19"/>
                  </a:cubicBezTo>
                  <a:cubicBezTo>
                    <a:pt x="39" y="14"/>
                    <a:pt x="37" y="9"/>
                    <a:pt x="33" y="5"/>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42" name="Freeform 41"/>
            <p:cNvSpPr>
              <a:spLocks noEditPoints="1"/>
            </p:cNvSpPr>
            <p:nvPr/>
          </p:nvSpPr>
          <p:spPr bwMode="auto">
            <a:xfrm>
              <a:off x="3901646" y="871637"/>
              <a:ext cx="758826" cy="841375"/>
            </a:xfrm>
            <a:custGeom>
              <a:avLst/>
              <a:gdLst>
                <a:gd name="T0" fmla="*/ 97 w 202"/>
                <a:gd name="T1" fmla="*/ 34 h 224"/>
                <a:gd name="T2" fmla="*/ 77 w 202"/>
                <a:gd name="T3" fmla="*/ 30 h 224"/>
                <a:gd name="T4" fmla="*/ 45 w 202"/>
                <a:gd name="T5" fmla="*/ 38 h 224"/>
                <a:gd name="T6" fmla="*/ 20 w 202"/>
                <a:gd name="T7" fmla="*/ 58 h 224"/>
                <a:gd name="T8" fmla="*/ 5 w 202"/>
                <a:gd name="T9" fmla="*/ 86 h 224"/>
                <a:gd name="T10" fmla="*/ 0 w 202"/>
                <a:gd name="T11" fmla="*/ 119 h 224"/>
                <a:gd name="T12" fmla="*/ 5 w 202"/>
                <a:gd name="T13" fmla="*/ 147 h 224"/>
                <a:gd name="T14" fmla="*/ 17 w 202"/>
                <a:gd name="T15" fmla="*/ 171 h 224"/>
                <a:gd name="T16" fmla="*/ 38 w 202"/>
                <a:gd name="T17" fmla="*/ 188 h 224"/>
                <a:gd name="T18" fmla="*/ 67 w 202"/>
                <a:gd name="T19" fmla="*/ 195 h 224"/>
                <a:gd name="T20" fmla="*/ 93 w 202"/>
                <a:gd name="T21" fmla="*/ 189 h 224"/>
                <a:gd name="T22" fmla="*/ 114 w 202"/>
                <a:gd name="T23" fmla="*/ 173 h 224"/>
                <a:gd name="T24" fmla="*/ 115 w 202"/>
                <a:gd name="T25" fmla="*/ 173 h 224"/>
                <a:gd name="T26" fmla="*/ 116 w 202"/>
                <a:gd name="T27" fmla="*/ 196 h 224"/>
                <a:gd name="T28" fmla="*/ 123 w 202"/>
                <a:gd name="T29" fmla="*/ 212 h 224"/>
                <a:gd name="T30" fmla="*/ 138 w 202"/>
                <a:gd name="T31" fmla="*/ 221 h 224"/>
                <a:gd name="T32" fmla="*/ 166 w 202"/>
                <a:gd name="T33" fmla="*/ 224 h 224"/>
                <a:gd name="T34" fmla="*/ 178 w 202"/>
                <a:gd name="T35" fmla="*/ 224 h 224"/>
                <a:gd name="T36" fmla="*/ 189 w 202"/>
                <a:gd name="T37" fmla="*/ 222 h 224"/>
                <a:gd name="T38" fmla="*/ 198 w 202"/>
                <a:gd name="T39" fmla="*/ 217 h 224"/>
                <a:gd name="T40" fmla="*/ 202 w 202"/>
                <a:gd name="T41" fmla="*/ 207 h 224"/>
                <a:gd name="T42" fmla="*/ 197 w 202"/>
                <a:gd name="T43" fmla="*/ 196 h 224"/>
                <a:gd name="T44" fmla="*/ 186 w 202"/>
                <a:gd name="T45" fmla="*/ 192 h 224"/>
                <a:gd name="T46" fmla="*/ 176 w 202"/>
                <a:gd name="T47" fmla="*/ 195 h 224"/>
                <a:gd name="T48" fmla="*/ 170 w 202"/>
                <a:gd name="T49" fmla="*/ 203 h 224"/>
                <a:gd name="T50" fmla="*/ 165 w 202"/>
                <a:gd name="T51" fmla="*/ 211 h 224"/>
                <a:gd name="T52" fmla="*/ 157 w 202"/>
                <a:gd name="T53" fmla="*/ 214 h 224"/>
                <a:gd name="T54" fmla="*/ 150 w 202"/>
                <a:gd name="T55" fmla="*/ 212 h 224"/>
                <a:gd name="T56" fmla="*/ 147 w 202"/>
                <a:gd name="T57" fmla="*/ 206 h 224"/>
                <a:gd name="T58" fmla="*/ 145 w 202"/>
                <a:gd name="T59" fmla="*/ 198 h 224"/>
                <a:gd name="T60" fmla="*/ 145 w 202"/>
                <a:gd name="T61" fmla="*/ 191 h 224"/>
                <a:gd name="T62" fmla="*/ 145 w 202"/>
                <a:gd name="T63" fmla="*/ 0 h 224"/>
                <a:gd name="T64" fmla="*/ 114 w 202"/>
                <a:gd name="T65" fmla="*/ 0 h 224"/>
                <a:gd name="T66" fmla="*/ 114 w 202"/>
                <a:gd name="T67" fmla="*/ 46 h 224"/>
                <a:gd name="T68" fmla="*/ 97 w 202"/>
                <a:gd name="T69" fmla="*/ 34 h 224"/>
                <a:gd name="T70" fmla="*/ 114 w 202"/>
                <a:gd name="T71" fmla="*/ 164 h 224"/>
                <a:gd name="T72" fmla="*/ 100 w 202"/>
                <a:gd name="T73" fmla="*/ 174 h 224"/>
                <a:gd name="T74" fmla="*/ 83 w 202"/>
                <a:gd name="T75" fmla="*/ 177 h 224"/>
                <a:gd name="T76" fmla="*/ 58 w 202"/>
                <a:gd name="T77" fmla="*/ 170 h 224"/>
                <a:gd name="T78" fmla="*/ 42 w 202"/>
                <a:gd name="T79" fmla="*/ 153 h 224"/>
                <a:gd name="T80" fmla="*/ 33 w 202"/>
                <a:gd name="T81" fmla="*/ 130 h 224"/>
                <a:gd name="T82" fmla="*/ 31 w 202"/>
                <a:gd name="T83" fmla="*/ 104 h 224"/>
                <a:gd name="T84" fmla="*/ 33 w 202"/>
                <a:gd name="T85" fmla="*/ 82 h 224"/>
                <a:gd name="T86" fmla="*/ 41 w 202"/>
                <a:gd name="T87" fmla="*/ 61 h 224"/>
                <a:gd name="T88" fmla="*/ 55 w 202"/>
                <a:gd name="T89" fmla="*/ 46 h 224"/>
                <a:gd name="T90" fmla="*/ 77 w 202"/>
                <a:gd name="T91" fmla="*/ 40 h 224"/>
                <a:gd name="T92" fmla="*/ 91 w 202"/>
                <a:gd name="T93" fmla="*/ 43 h 224"/>
                <a:gd name="T94" fmla="*/ 103 w 202"/>
                <a:gd name="T95" fmla="*/ 50 h 224"/>
                <a:gd name="T96" fmla="*/ 111 w 202"/>
                <a:gd name="T97" fmla="*/ 61 h 224"/>
                <a:gd name="T98" fmla="*/ 115 w 202"/>
                <a:gd name="T99" fmla="*/ 75 h 224"/>
                <a:gd name="T100" fmla="*/ 114 w 202"/>
                <a:gd name="T101" fmla="*/ 16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224">
                  <a:moveTo>
                    <a:pt x="97" y="34"/>
                  </a:moveTo>
                  <a:cubicBezTo>
                    <a:pt x="91" y="31"/>
                    <a:pt x="85" y="30"/>
                    <a:pt x="77" y="30"/>
                  </a:cubicBezTo>
                  <a:cubicBezTo>
                    <a:pt x="65" y="30"/>
                    <a:pt x="54" y="33"/>
                    <a:pt x="45" y="38"/>
                  </a:cubicBezTo>
                  <a:cubicBezTo>
                    <a:pt x="35" y="43"/>
                    <a:pt x="27" y="49"/>
                    <a:pt x="20" y="58"/>
                  </a:cubicBezTo>
                  <a:cubicBezTo>
                    <a:pt x="14" y="66"/>
                    <a:pt x="9" y="75"/>
                    <a:pt x="5" y="86"/>
                  </a:cubicBezTo>
                  <a:cubicBezTo>
                    <a:pt x="2" y="96"/>
                    <a:pt x="0" y="107"/>
                    <a:pt x="0" y="119"/>
                  </a:cubicBezTo>
                  <a:cubicBezTo>
                    <a:pt x="0" y="129"/>
                    <a:pt x="2" y="138"/>
                    <a:pt x="5" y="147"/>
                  </a:cubicBezTo>
                  <a:cubicBezTo>
                    <a:pt x="8" y="156"/>
                    <a:pt x="12" y="164"/>
                    <a:pt x="17" y="171"/>
                  </a:cubicBezTo>
                  <a:cubicBezTo>
                    <a:pt x="23" y="178"/>
                    <a:pt x="30" y="184"/>
                    <a:pt x="38" y="188"/>
                  </a:cubicBezTo>
                  <a:cubicBezTo>
                    <a:pt x="47" y="192"/>
                    <a:pt x="56" y="195"/>
                    <a:pt x="67" y="195"/>
                  </a:cubicBezTo>
                  <a:cubicBezTo>
                    <a:pt x="76" y="195"/>
                    <a:pt x="85" y="193"/>
                    <a:pt x="93" y="189"/>
                  </a:cubicBezTo>
                  <a:cubicBezTo>
                    <a:pt x="101" y="185"/>
                    <a:pt x="108" y="180"/>
                    <a:pt x="114" y="173"/>
                  </a:cubicBezTo>
                  <a:cubicBezTo>
                    <a:pt x="115" y="173"/>
                    <a:pt x="115" y="173"/>
                    <a:pt x="115" y="173"/>
                  </a:cubicBezTo>
                  <a:cubicBezTo>
                    <a:pt x="115" y="182"/>
                    <a:pt x="115" y="190"/>
                    <a:pt x="116" y="196"/>
                  </a:cubicBezTo>
                  <a:cubicBezTo>
                    <a:pt x="117" y="203"/>
                    <a:pt x="119" y="208"/>
                    <a:pt x="123" y="212"/>
                  </a:cubicBezTo>
                  <a:cubicBezTo>
                    <a:pt x="126" y="216"/>
                    <a:pt x="131" y="219"/>
                    <a:pt x="138" y="221"/>
                  </a:cubicBezTo>
                  <a:cubicBezTo>
                    <a:pt x="145" y="223"/>
                    <a:pt x="154" y="224"/>
                    <a:pt x="166" y="224"/>
                  </a:cubicBezTo>
                  <a:cubicBezTo>
                    <a:pt x="170" y="224"/>
                    <a:pt x="174" y="224"/>
                    <a:pt x="178" y="224"/>
                  </a:cubicBezTo>
                  <a:cubicBezTo>
                    <a:pt x="182" y="224"/>
                    <a:pt x="186" y="224"/>
                    <a:pt x="189" y="222"/>
                  </a:cubicBezTo>
                  <a:cubicBezTo>
                    <a:pt x="193" y="222"/>
                    <a:pt x="196" y="220"/>
                    <a:pt x="198" y="217"/>
                  </a:cubicBezTo>
                  <a:cubicBezTo>
                    <a:pt x="201" y="215"/>
                    <a:pt x="202" y="212"/>
                    <a:pt x="202" y="207"/>
                  </a:cubicBezTo>
                  <a:cubicBezTo>
                    <a:pt x="202" y="203"/>
                    <a:pt x="200" y="199"/>
                    <a:pt x="197" y="196"/>
                  </a:cubicBezTo>
                  <a:cubicBezTo>
                    <a:pt x="194" y="193"/>
                    <a:pt x="190" y="192"/>
                    <a:pt x="186" y="192"/>
                  </a:cubicBezTo>
                  <a:cubicBezTo>
                    <a:pt x="181" y="192"/>
                    <a:pt x="178" y="193"/>
                    <a:pt x="176" y="195"/>
                  </a:cubicBezTo>
                  <a:cubicBezTo>
                    <a:pt x="174" y="198"/>
                    <a:pt x="172" y="200"/>
                    <a:pt x="170" y="203"/>
                  </a:cubicBezTo>
                  <a:cubicBezTo>
                    <a:pt x="169" y="206"/>
                    <a:pt x="167" y="208"/>
                    <a:pt x="165" y="211"/>
                  </a:cubicBezTo>
                  <a:cubicBezTo>
                    <a:pt x="163" y="213"/>
                    <a:pt x="161" y="214"/>
                    <a:pt x="157" y="214"/>
                  </a:cubicBezTo>
                  <a:cubicBezTo>
                    <a:pt x="154" y="214"/>
                    <a:pt x="152" y="214"/>
                    <a:pt x="150" y="212"/>
                  </a:cubicBezTo>
                  <a:cubicBezTo>
                    <a:pt x="148" y="210"/>
                    <a:pt x="147" y="208"/>
                    <a:pt x="147" y="206"/>
                  </a:cubicBezTo>
                  <a:cubicBezTo>
                    <a:pt x="146" y="203"/>
                    <a:pt x="145" y="201"/>
                    <a:pt x="145" y="198"/>
                  </a:cubicBezTo>
                  <a:cubicBezTo>
                    <a:pt x="145" y="191"/>
                    <a:pt x="145" y="191"/>
                    <a:pt x="145" y="191"/>
                  </a:cubicBezTo>
                  <a:cubicBezTo>
                    <a:pt x="145" y="0"/>
                    <a:pt x="145" y="0"/>
                    <a:pt x="145" y="0"/>
                  </a:cubicBezTo>
                  <a:cubicBezTo>
                    <a:pt x="114" y="0"/>
                    <a:pt x="114" y="0"/>
                    <a:pt x="114" y="0"/>
                  </a:cubicBezTo>
                  <a:cubicBezTo>
                    <a:pt x="114" y="46"/>
                    <a:pt x="114" y="46"/>
                    <a:pt x="114" y="46"/>
                  </a:cubicBezTo>
                  <a:cubicBezTo>
                    <a:pt x="109" y="41"/>
                    <a:pt x="104" y="37"/>
                    <a:pt x="97" y="34"/>
                  </a:cubicBezTo>
                  <a:moveTo>
                    <a:pt x="114" y="164"/>
                  </a:moveTo>
                  <a:cubicBezTo>
                    <a:pt x="111" y="168"/>
                    <a:pt x="106" y="171"/>
                    <a:pt x="100" y="174"/>
                  </a:cubicBezTo>
                  <a:cubicBezTo>
                    <a:pt x="95" y="176"/>
                    <a:pt x="89" y="177"/>
                    <a:pt x="83" y="177"/>
                  </a:cubicBezTo>
                  <a:cubicBezTo>
                    <a:pt x="73" y="177"/>
                    <a:pt x="65" y="174"/>
                    <a:pt x="58" y="170"/>
                  </a:cubicBezTo>
                  <a:cubicBezTo>
                    <a:pt x="51" y="166"/>
                    <a:pt x="46" y="160"/>
                    <a:pt x="42" y="153"/>
                  </a:cubicBezTo>
                  <a:cubicBezTo>
                    <a:pt x="38" y="146"/>
                    <a:pt x="35" y="138"/>
                    <a:pt x="33" y="130"/>
                  </a:cubicBezTo>
                  <a:cubicBezTo>
                    <a:pt x="32" y="121"/>
                    <a:pt x="31" y="113"/>
                    <a:pt x="31" y="104"/>
                  </a:cubicBezTo>
                  <a:cubicBezTo>
                    <a:pt x="31" y="97"/>
                    <a:pt x="32" y="89"/>
                    <a:pt x="33" y="82"/>
                  </a:cubicBezTo>
                  <a:cubicBezTo>
                    <a:pt x="35" y="74"/>
                    <a:pt x="37" y="67"/>
                    <a:pt x="41" y="61"/>
                  </a:cubicBezTo>
                  <a:cubicBezTo>
                    <a:pt x="44" y="55"/>
                    <a:pt x="49" y="50"/>
                    <a:pt x="55" y="46"/>
                  </a:cubicBezTo>
                  <a:cubicBezTo>
                    <a:pt x="61" y="42"/>
                    <a:pt x="68" y="40"/>
                    <a:pt x="77" y="40"/>
                  </a:cubicBezTo>
                  <a:cubicBezTo>
                    <a:pt x="82" y="40"/>
                    <a:pt x="86" y="41"/>
                    <a:pt x="91" y="43"/>
                  </a:cubicBezTo>
                  <a:cubicBezTo>
                    <a:pt x="95" y="44"/>
                    <a:pt x="99" y="47"/>
                    <a:pt x="103" y="50"/>
                  </a:cubicBezTo>
                  <a:cubicBezTo>
                    <a:pt x="106" y="53"/>
                    <a:pt x="109" y="57"/>
                    <a:pt x="111" y="61"/>
                  </a:cubicBezTo>
                  <a:cubicBezTo>
                    <a:pt x="114" y="65"/>
                    <a:pt x="115" y="70"/>
                    <a:pt x="115" y="75"/>
                  </a:cubicBezTo>
                  <a:lnTo>
                    <a:pt x="114" y="164"/>
                  </a:ln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43" name="Freeform 42"/>
            <p:cNvSpPr>
              <a:spLocks/>
            </p:cNvSpPr>
            <p:nvPr/>
          </p:nvSpPr>
          <p:spPr bwMode="auto">
            <a:xfrm>
              <a:off x="1096531" y="1890813"/>
              <a:ext cx="327025" cy="1168401"/>
            </a:xfrm>
            <a:custGeom>
              <a:avLst/>
              <a:gdLst>
                <a:gd name="T0" fmla="*/ 41 w 87"/>
                <a:gd name="T1" fmla="*/ 72 h 311"/>
                <a:gd name="T2" fmla="*/ 57 w 87"/>
                <a:gd name="T3" fmla="*/ 34 h 311"/>
                <a:gd name="T4" fmla="*/ 87 w 87"/>
                <a:gd name="T5" fmla="*/ 5 h 311"/>
                <a:gd name="T6" fmla="*/ 87 w 87"/>
                <a:gd name="T7" fmla="*/ 0 h 311"/>
                <a:gd name="T8" fmla="*/ 47 w 87"/>
                <a:gd name="T9" fmla="*/ 28 h 311"/>
                <a:gd name="T10" fmla="*/ 20 w 87"/>
                <a:gd name="T11" fmla="*/ 65 h 311"/>
                <a:gd name="T12" fmla="*/ 5 w 87"/>
                <a:gd name="T13" fmla="*/ 110 h 311"/>
                <a:gd name="T14" fmla="*/ 0 w 87"/>
                <a:gd name="T15" fmla="*/ 158 h 311"/>
                <a:gd name="T16" fmla="*/ 5 w 87"/>
                <a:gd name="T17" fmla="*/ 205 h 311"/>
                <a:gd name="T18" fmla="*/ 21 w 87"/>
                <a:gd name="T19" fmla="*/ 248 h 311"/>
                <a:gd name="T20" fmla="*/ 48 w 87"/>
                <a:gd name="T21" fmla="*/ 284 h 311"/>
                <a:gd name="T22" fmla="*/ 87 w 87"/>
                <a:gd name="T23" fmla="*/ 311 h 311"/>
                <a:gd name="T24" fmla="*/ 87 w 87"/>
                <a:gd name="T25" fmla="*/ 307 h 311"/>
                <a:gd name="T26" fmla="*/ 57 w 87"/>
                <a:gd name="T27" fmla="*/ 277 h 311"/>
                <a:gd name="T28" fmla="*/ 41 w 87"/>
                <a:gd name="T29" fmla="*/ 239 h 311"/>
                <a:gd name="T30" fmla="*/ 34 w 87"/>
                <a:gd name="T31" fmla="*/ 197 h 311"/>
                <a:gd name="T32" fmla="*/ 32 w 87"/>
                <a:gd name="T33" fmla="*/ 156 h 311"/>
                <a:gd name="T34" fmla="*/ 34 w 87"/>
                <a:gd name="T35" fmla="*/ 114 h 311"/>
                <a:gd name="T36" fmla="*/ 41 w 87"/>
                <a:gd name="T37" fmla="*/ 7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311">
                  <a:moveTo>
                    <a:pt x="41" y="72"/>
                  </a:moveTo>
                  <a:cubicBezTo>
                    <a:pt x="44" y="58"/>
                    <a:pt x="50" y="46"/>
                    <a:pt x="57" y="34"/>
                  </a:cubicBezTo>
                  <a:cubicBezTo>
                    <a:pt x="65" y="22"/>
                    <a:pt x="75" y="13"/>
                    <a:pt x="87" y="5"/>
                  </a:cubicBezTo>
                  <a:cubicBezTo>
                    <a:pt x="87" y="0"/>
                    <a:pt x="87" y="0"/>
                    <a:pt x="87" y="0"/>
                  </a:cubicBezTo>
                  <a:cubicBezTo>
                    <a:pt x="71" y="7"/>
                    <a:pt x="58" y="17"/>
                    <a:pt x="47" y="28"/>
                  </a:cubicBezTo>
                  <a:cubicBezTo>
                    <a:pt x="36" y="39"/>
                    <a:pt x="27" y="52"/>
                    <a:pt x="20" y="65"/>
                  </a:cubicBezTo>
                  <a:cubicBezTo>
                    <a:pt x="13" y="79"/>
                    <a:pt x="8" y="94"/>
                    <a:pt x="5" y="110"/>
                  </a:cubicBezTo>
                  <a:cubicBezTo>
                    <a:pt x="2" y="125"/>
                    <a:pt x="0" y="142"/>
                    <a:pt x="0" y="158"/>
                  </a:cubicBezTo>
                  <a:cubicBezTo>
                    <a:pt x="0" y="174"/>
                    <a:pt x="2" y="190"/>
                    <a:pt x="5" y="205"/>
                  </a:cubicBezTo>
                  <a:cubicBezTo>
                    <a:pt x="9" y="220"/>
                    <a:pt x="14" y="235"/>
                    <a:pt x="21" y="248"/>
                  </a:cubicBezTo>
                  <a:cubicBezTo>
                    <a:pt x="28" y="261"/>
                    <a:pt x="37" y="273"/>
                    <a:pt x="48" y="284"/>
                  </a:cubicBezTo>
                  <a:cubicBezTo>
                    <a:pt x="59" y="295"/>
                    <a:pt x="72" y="304"/>
                    <a:pt x="87" y="311"/>
                  </a:cubicBezTo>
                  <a:cubicBezTo>
                    <a:pt x="87" y="307"/>
                    <a:pt x="87" y="307"/>
                    <a:pt x="87" y="307"/>
                  </a:cubicBezTo>
                  <a:cubicBezTo>
                    <a:pt x="75" y="299"/>
                    <a:pt x="65" y="289"/>
                    <a:pt x="57" y="277"/>
                  </a:cubicBezTo>
                  <a:cubicBezTo>
                    <a:pt x="50" y="265"/>
                    <a:pt x="44" y="253"/>
                    <a:pt x="41" y="239"/>
                  </a:cubicBezTo>
                  <a:cubicBezTo>
                    <a:pt x="37" y="226"/>
                    <a:pt x="35" y="212"/>
                    <a:pt x="34" y="197"/>
                  </a:cubicBezTo>
                  <a:cubicBezTo>
                    <a:pt x="33" y="183"/>
                    <a:pt x="32" y="169"/>
                    <a:pt x="32" y="156"/>
                  </a:cubicBezTo>
                  <a:cubicBezTo>
                    <a:pt x="32" y="142"/>
                    <a:pt x="33" y="128"/>
                    <a:pt x="34" y="114"/>
                  </a:cubicBezTo>
                  <a:cubicBezTo>
                    <a:pt x="35" y="99"/>
                    <a:pt x="37" y="85"/>
                    <a:pt x="41" y="72"/>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44" name="Freeform 43"/>
            <p:cNvSpPr>
              <a:spLocks noEditPoints="1"/>
            </p:cNvSpPr>
            <p:nvPr/>
          </p:nvSpPr>
          <p:spPr bwMode="auto">
            <a:xfrm>
              <a:off x="1093356" y="3262413"/>
              <a:ext cx="762001" cy="1003301"/>
            </a:xfrm>
            <a:custGeom>
              <a:avLst/>
              <a:gdLst>
                <a:gd name="T0" fmla="*/ 3 w 203"/>
                <a:gd name="T1" fmla="*/ 160 h 267"/>
                <a:gd name="T2" fmla="*/ 15 w 203"/>
                <a:gd name="T3" fmla="*/ 182 h 267"/>
                <a:gd name="T4" fmla="*/ 35 w 203"/>
                <a:gd name="T5" fmla="*/ 198 h 267"/>
                <a:gd name="T6" fmla="*/ 61 w 203"/>
                <a:gd name="T7" fmla="*/ 204 h 267"/>
                <a:gd name="T8" fmla="*/ 89 w 203"/>
                <a:gd name="T9" fmla="*/ 196 h 267"/>
                <a:gd name="T10" fmla="*/ 113 w 203"/>
                <a:gd name="T11" fmla="*/ 177 h 267"/>
                <a:gd name="T12" fmla="*/ 113 w 203"/>
                <a:gd name="T13" fmla="*/ 267 h 267"/>
                <a:gd name="T14" fmla="*/ 167 w 203"/>
                <a:gd name="T15" fmla="*/ 267 h 267"/>
                <a:gd name="T16" fmla="*/ 167 w 203"/>
                <a:gd name="T17" fmla="*/ 261 h 267"/>
                <a:gd name="T18" fmla="*/ 155 w 203"/>
                <a:gd name="T19" fmla="*/ 260 h 267"/>
                <a:gd name="T20" fmla="*/ 148 w 203"/>
                <a:gd name="T21" fmla="*/ 256 h 267"/>
                <a:gd name="T22" fmla="*/ 144 w 203"/>
                <a:gd name="T23" fmla="*/ 248 h 267"/>
                <a:gd name="T24" fmla="*/ 143 w 203"/>
                <a:gd name="T25" fmla="*/ 236 h 267"/>
                <a:gd name="T26" fmla="*/ 143 w 203"/>
                <a:gd name="T27" fmla="*/ 34 h 267"/>
                <a:gd name="T28" fmla="*/ 144 w 203"/>
                <a:gd name="T29" fmla="*/ 27 h 267"/>
                <a:gd name="T30" fmla="*/ 146 w 203"/>
                <a:gd name="T31" fmla="*/ 20 h 267"/>
                <a:gd name="T32" fmla="*/ 150 w 203"/>
                <a:gd name="T33" fmla="*/ 14 h 267"/>
                <a:gd name="T34" fmla="*/ 157 w 203"/>
                <a:gd name="T35" fmla="*/ 12 h 267"/>
                <a:gd name="T36" fmla="*/ 165 w 203"/>
                <a:gd name="T37" fmla="*/ 16 h 267"/>
                <a:gd name="T38" fmla="*/ 171 w 203"/>
                <a:gd name="T39" fmla="*/ 25 h 267"/>
                <a:gd name="T40" fmla="*/ 176 w 203"/>
                <a:gd name="T41" fmla="*/ 35 h 267"/>
                <a:gd name="T42" fmla="*/ 186 w 203"/>
                <a:gd name="T43" fmla="*/ 39 h 267"/>
                <a:gd name="T44" fmla="*/ 198 w 203"/>
                <a:gd name="T45" fmla="*/ 34 h 267"/>
                <a:gd name="T46" fmla="*/ 203 w 203"/>
                <a:gd name="T47" fmla="*/ 22 h 267"/>
                <a:gd name="T48" fmla="*/ 199 w 203"/>
                <a:gd name="T49" fmla="*/ 12 h 267"/>
                <a:gd name="T50" fmla="*/ 190 w 203"/>
                <a:gd name="T51" fmla="*/ 5 h 267"/>
                <a:gd name="T52" fmla="*/ 178 w 203"/>
                <a:gd name="T53" fmla="*/ 1 h 267"/>
                <a:gd name="T54" fmla="*/ 167 w 203"/>
                <a:gd name="T55" fmla="*/ 0 h 267"/>
                <a:gd name="T56" fmla="*/ 136 w 203"/>
                <a:gd name="T57" fmla="*/ 2 h 267"/>
                <a:gd name="T58" fmla="*/ 120 w 203"/>
                <a:gd name="T59" fmla="*/ 11 h 267"/>
                <a:gd name="T60" fmla="*/ 114 w 203"/>
                <a:gd name="T61" fmla="*/ 26 h 267"/>
                <a:gd name="T62" fmla="*/ 113 w 203"/>
                <a:gd name="T63" fmla="*/ 51 h 267"/>
                <a:gd name="T64" fmla="*/ 96 w 203"/>
                <a:gd name="T65" fmla="*/ 45 h 267"/>
                <a:gd name="T66" fmla="*/ 79 w 203"/>
                <a:gd name="T67" fmla="*/ 42 h 267"/>
                <a:gd name="T68" fmla="*/ 45 w 203"/>
                <a:gd name="T69" fmla="*/ 50 h 267"/>
                <a:gd name="T70" fmla="*/ 20 w 203"/>
                <a:gd name="T71" fmla="*/ 70 h 267"/>
                <a:gd name="T72" fmla="*/ 4 w 203"/>
                <a:gd name="T73" fmla="*/ 99 h 267"/>
                <a:gd name="T74" fmla="*/ 0 w 203"/>
                <a:gd name="T75" fmla="*/ 122 h 267"/>
                <a:gd name="T76" fmla="*/ 0 w 203"/>
                <a:gd name="T77" fmla="*/ 143 h 267"/>
                <a:gd name="T78" fmla="*/ 3 w 203"/>
                <a:gd name="T79" fmla="*/ 160 h 267"/>
                <a:gd name="T80" fmla="*/ 34 w 203"/>
                <a:gd name="T81" fmla="*/ 94 h 267"/>
                <a:gd name="T82" fmla="*/ 43 w 203"/>
                <a:gd name="T83" fmla="*/ 73 h 267"/>
                <a:gd name="T84" fmla="*/ 58 w 203"/>
                <a:gd name="T85" fmla="*/ 58 h 267"/>
                <a:gd name="T86" fmla="*/ 80 w 203"/>
                <a:gd name="T87" fmla="*/ 52 h 267"/>
                <a:gd name="T88" fmla="*/ 95 w 203"/>
                <a:gd name="T89" fmla="*/ 55 h 267"/>
                <a:gd name="T90" fmla="*/ 105 w 203"/>
                <a:gd name="T91" fmla="*/ 64 h 267"/>
                <a:gd name="T92" fmla="*/ 111 w 203"/>
                <a:gd name="T93" fmla="*/ 76 h 267"/>
                <a:gd name="T94" fmla="*/ 113 w 203"/>
                <a:gd name="T95" fmla="*/ 90 h 267"/>
                <a:gd name="T96" fmla="*/ 113 w 203"/>
                <a:gd name="T97" fmla="*/ 164 h 267"/>
                <a:gd name="T98" fmla="*/ 98 w 203"/>
                <a:gd name="T99" fmla="*/ 176 h 267"/>
                <a:gd name="T100" fmla="*/ 80 w 203"/>
                <a:gd name="T101" fmla="*/ 180 h 267"/>
                <a:gd name="T102" fmla="*/ 56 w 203"/>
                <a:gd name="T103" fmla="*/ 174 h 267"/>
                <a:gd name="T104" fmla="*/ 41 w 203"/>
                <a:gd name="T105" fmla="*/ 160 h 267"/>
                <a:gd name="T106" fmla="*/ 34 w 203"/>
                <a:gd name="T107" fmla="*/ 140 h 267"/>
                <a:gd name="T108" fmla="*/ 32 w 203"/>
                <a:gd name="T109" fmla="*/ 116 h 267"/>
                <a:gd name="T110" fmla="*/ 34 w 203"/>
                <a:gd name="T111" fmla="*/ 9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 h="267">
                  <a:moveTo>
                    <a:pt x="3" y="160"/>
                  </a:moveTo>
                  <a:cubicBezTo>
                    <a:pt x="6" y="168"/>
                    <a:pt x="10" y="175"/>
                    <a:pt x="15" y="182"/>
                  </a:cubicBezTo>
                  <a:cubicBezTo>
                    <a:pt x="21" y="188"/>
                    <a:pt x="27" y="194"/>
                    <a:pt x="35" y="198"/>
                  </a:cubicBezTo>
                  <a:cubicBezTo>
                    <a:pt x="42" y="202"/>
                    <a:pt x="51" y="204"/>
                    <a:pt x="61" y="204"/>
                  </a:cubicBezTo>
                  <a:cubicBezTo>
                    <a:pt x="71" y="204"/>
                    <a:pt x="81" y="201"/>
                    <a:pt x="89" y="196"/>
                  </a:cubicBezTo>
                  <a:cubicBezTo>
                    <a:pt x="98" y="190"/>
                    <a:pt x="106" y="184"/>
                    <a:pt x="113" y="177"/>
                  </a:cubicBezTo>
                  <a:cubicBezTo>
                    <a:pt x="113" y="267"/>
                    <a:pt x="113" y="267"/>
                    <a:pt x="113" y="267"/>
                  </a:cubicBezTo>
                  <a:cubicBezTo>
                    <a:pt x="167" y="267"/>
                    <a:pt x="167" y="267"/>
                    <a:pt x="167" y="267"/>
                  </a:cubicBezTo>
                  <a:cubicBezTo>
                    <a:pt x="167" y="261"/>
                    <a:pt x="167" y="261"/>
                    <a:pt x="167" y="261"/>
                  </a:cubicBezTo>
                  <a:cubicBezTo>
                    <a:pt x="162" y="261"/>
                    <a:pt x="158" y="260"/>
                    <a:pt x="155" y="260"/>
                  </a:cubicBezTo>
                  <a:cubicBezTo>
                    <a:pt x="152" y="259"/>
                    <a:pt x="149" y="258"/>
                    <a:pt x="148" y="256"/>
                  </a:cubicBezTo>
                  <a:cubicBezTo>
                    <a:pt x="146" y="254"/>
                    <a:pt x="145" y="251"/>
                    <a:pt x="144" y="248"/>
                  </a:cubicBezTo>
                  <a:cubicBezTo>
                    <a:pt x="143" y="245"/>
                    <a:pt x="143" y="241"/>
                    <a:pt x="143" y="236"/>
                  </a:cubicBezTo>
                  <a:cubicBezTo>
                    <a:pt x="143" y="34"/>
                    <a:pt x="143" y="34"/>
                    <a:pt x="143" y="34"/>
                  </a:cubicBezTo>
                  <a:cubicBezTo>
                    <a:pt x="143" y="32"/>
                    <a:pt x="143" y="30"/>
                    <a:pt x="144" y="27"/>
                  </a:cubicBezTo>
                  <a:cubicBezTo>
                    <a:pt x="144" y="25"/>
                    <a:pt x="145" y="22"/>
                    <a:pt x="146" y="20"/>
                  </a:cubicBezTo>
                  <a:cubicBezTo>
                    <a:pt x="147" y="18"/>
                    <a:pt x="148" y="16"/>
                    <a:pt x="150" y="14"/>
                  </a:cubicBezTo>
                  <a:cubicBezTo>
                    <a:pt x="152" y="13"/>
                    <a:pt x="154" y="12"/>
                    <a:pt x="157" y="12"/>
                  </a:cubicBezTo>
                  <a:cubicBezTo>
                    <a:pt x="161" y="12"/>
                    <a:pt x="164" y="13"/>
                    <a:pt x="165" y="16"/>
                  </a:cubicBezTo>
                  <a:cubicBezTo>
                    <a:pt x="167" y="19"/>
                    <a:pt x="169" y="22"/>
                    <a:pt x="171" y="25"/>
                  </a:cubicBezTo>
                  <a:cubicBezTo>
                    <a:pt x="172" y="29"/>
                    <a:pt x="174" y="32"/>
                    <a:pt x="176" y="35"/>
                  </a:cubicBezTo>
                  <a:cubicBezTo>
                    <a:pt x="178" y="38"/>
                    <a:pt x="182" y="39"/>
                    <a:pt x="186" y="39"/>
                  </a:cubicBezTo>
                  <a:cubicBezTo>
                    <a:pt x="191" y="39"/>
                    <a:pt x="195" y="38"/>
                    <a:pt x="198" y="34"/>
                  </a:cubicBezTo>
                  <a:cubicBezTo>
                    <a:pt x="201" y="31"/>
                    <a:pt x="203" y="27"/>
                    <a:pt x="203" y="22"/>
                  </a:cubicBezTo>
                  <a:cubicBezTo>
                    <a:pt x="203" y="18"/>
                    <a:pt x="202" y="15"/>
                    <a:pt x="199" y="12"/>
                  </a:cubicBezTo>
                  <a:cubicBezTo>
                    <a:pt x="197" y="9"/>
                    <a:pt x="194" y="7"/>
                    <a:pt x="190" y="5"/>
                  </a:cubicBezTo>
                  <a:cubicBezTo>
                    <a:pt x="186" y="3"/>
                    <a:pt x="182" y="2"/>
                    <a:pt x="178" y="1"/>
                  </a:cubicBezTo>
                  <a:cubicBezTo>
                    <a:pt x="174" y="0"/>
                    <a:pt x="170" y="0"/>
                    <a:pt x="167" y="0"/>
                  </a:cubicBezTo>
                  <a:cubicBezTo>
                    <a:pt x="153" y="0"/>
                    <a:pt x="143" y="1"/>
                    <a:pt x="136" y="2"/>
                  </a:cubicBezTo>
                  <a:cubicBezTo>
                    <a:pt x="128" y="4"/>
                    <a:pt x="123" y="7"/>
                    <a:pt x="120" y="11"/>
                  </a:cubicBezTo>
                  <a:cubicBezTo>
                    <a:pt x="116" y="15"/>
                    <a:pt x="114" y="20"/>
                    <a:pt x="114" y="26"/>
                  </a:cubicBezTo>
                  <a:cubicBezTo>
                    <a:pt x="113" y="33"/>
                    <a:pt x="113" y="41"/>
                    <a:pt x="113" y="51"/>
                  </a:cubicBezTo>
                  <a:cubicBezTo>
                    <a:pt x="107" y="48"/>
                    <a:pt x="101" y="46"/>
                    <a:pt x="96" y="45"/>
                  </a:cubicBezTo>
                  <a:cubicBezTo>
                    <a:pt x="91" y="43"/>
                    <a:pt x="85" y="42"/>
                    <a:pt x="79" y="42"/>
                  </a:cubicBezTo>
                  <a:cubicBezTo>
                    <a:pt x="66" y="42"/>
                    <a:pt x="55" y="45"/>
                    <a:pt x="45" y="50"/>
                  </a:cubicBezTo>
                  <a:cubicBezTo>
                    <a:pt x="35" y="55"/>
                    <a:pt x="27" y="62"/>
                    <a:pt x="20" y="70"/>
                  </a:cubicBezTo>
                  <a:cubicBezTo>
                    <a:pt x="13" y="79"/>
                    <a:pt x="8" y="88"/>
                    <a:pt x="4" y="99"/>
                  </a:cubicBezTo>
                  <a:cubicBezTo>
                    <a:pt x="2" y="107"/>
                    <a:pt x="1" y="114"/>
                    <a:pt x="0" y="122"/>
                  </a:cubicBezTo>
                  <a:cubicBezTo>
                    <a:pt x="0" y="143"/>
                    <a:pt x="0" y="143"/>
                    <a:pt x="0" y="143"/>
                  </a:cubicBezTo>
                  <a:cubicBezTo>
                    <a:pt x="0" y="149"/>
                    <a:pt x="1" y="154"/>
                    <a:pt x="3" y="160"/>
                  </a:cubicBezTo>
                  <a:moveTo>
                    <a:pt x="34" y="94"/>
                  </a:moveTo>
                  <a:cubicBezTo>
                    <a:pt x="36" y="86"/>
                    <a:pt x="39" y="79"/>
                    <a:pt x="43" y="73"/>
                  </a:cubicBezTo>
                  <a:cubicBezTo>
                    <a:pt x="47" y="67"/>
                    <a:pt x="52" y="62"/>
                    <a:pt x="58" y="58"/>
                  </a:cubicBezTo>
                  <a:cubicBezTo>
                    <a:pt x="64" y="54"/>
                    <a:pt x="72" y="52"/>
                    <a:pt x="80" y="52"/>
                  </a:cubicBezTo>
                  <a:cubicBezTo>
                    <a:pt x="86" y="52"/>
                    <a:pt x="90" y="53"/>
                    <a:pt x="95" y="55"/>
                  </a:cubicBezTo>
                  <a:cubicBezTo>
                    <a:pt x="99" y="57"/>
                    <a:pt x="102" y="60"/>
                    <a:pt x="105" y="64"/>
                  </a:cubicBezTo>
                  <a:cubicBezTo>
                    <a:pt x="108" y="67"/>
                    <a:pt x="110" y="71"/>
                    <a:pt x="111" y="76"/>
                  </a:cubicBezTo>
                  <a:cubicBezTo>
                    <a:pt x="112" y="80"/>
                    <a:pt x="113" y="85"/>
                    <a:pt x="113" y="90"/>
                  </a:cubicBezTo>
                  <a:cubicBezTo>
                    <a:pt x="113" y="164"/>
                    <a:pt x="113" y="164"/>
                    <a:pt x="113" y="164"/>
                  </a:cubicBezTo>
                  <a:cubicBezTo>
                    <a:pt x="109" y="169"/>
                    <a:pt x="104" y="173"/>
                    <a:pt x="98" y="176"/>
                  </a:cubicBezTo>
                  <a:cubicBezTo>
                    <a:pt x="93" y="178"/>
                    <a:pt x="86" y="180"/>
                    <a:pt x="80" y="180"/>
                  </a:cubicBezTo>
                  <a:cubicBezTo>
                    <a:pt x="71" y="180"/>
                    <a:pt x="63" y="178"/>
                    <a:pt x="56" y="174"/>
                  </a:cubicBezTo>
                  <a:cubicBezTo>
                    <a:pt x="50" y="171"/>
                    <a:pt x="45" y="166"/>
                    <a:pt x="41" y="160"/>
                  </a:cubicBezTo>
                  <a:cubicBezTo>
                    <a:pt x="38" y="154"/>
                    <a:pt x="35" y="147"/>
                    <a:pt x="34" y="140"/>
                  </a:cubicBezTo>
                  <a:cubicBezTo>
                    <a:pt x="32" y="132"/>
                    <a:pt x="32" y="124"/>
                    <a:pt x="32" y="116"/>
                  </a:cubicBezTo>
                  <a:cubicBezTo>
                    <a:pt x="32" y="108"/>
                    <a:pt x="32" y="101"/>
                    <a:pt x="34" y="94"/>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45" name="Freeform 44"/>
            <p:cNvSpPr>
              <a:spLocks noEditPoints="1"/>
            </p:cNvSpPr>
            <p:nvPr/>
          </p:nvSpPr>
          <p:spPr bwMode="auto">
            <a:xfrm>
              <a:off x="7789436" y="987525"/>
              <a:ext cx="630238" cy="835025"/>
            </a:xfrm>
            <a:custGeom>
              <a:avLst/>
              <a:gdLst>
                <a:gd name="T0" fmla="*/ 168 w 168"/>
                <a:gd name="T1" fmla="*/ 0 h 222"/>
                <a:gd name="T2" fmla="*/ 116 w 168"/>
                <a:gd name="T3" fmla="*/ 0 h 222"/>
                <a:gd name="T4" fmla="*/ 116 w 168"/>
                <a:gd name="T5" fmla="*/ 5 h 222"/>
                <a:gd name="T6" fmla="*/ 122 w 168"/>
                <a:gd name="T7" fmla="*/ 6 h 222"/>
                <a:gd name="T8" fmla="*/ 127 w 168"/>
                <a:gd name="T9" fmla="*/ 7 h 222"/>
                <a:gd name="T10" fmla="*/ 131 w 168"/>
                <a:gd name="T11" fmla="*/ 9 h 222"/>
                <a:gd name="T12" fmla="*/ 133 w 168"/>
                <a:gd name="T13" fmla="*/ 15 h 222"/>
                <a:gd name="T14" fmla="*/ 130 w 168"/>
                <a:gd name="T15" fmla="*/ 27 h 222"/>
                <a:gd name="T16" fmla="*/ 123 w 168"/>
                <a:gd name="T17" fmla="*/ 46 h 222"/>
                <a:gd name="T18" fmla="*/ 114 w 168"/>
                <a:gd name="T19" fmla="*/ 68 h 222"/>
                <a:gd name="T20" fmla="*/ 105 w 168"/>
                <a:gd name="T21" fmla="*/ 89 h 222"/>
                <a:gd name="T22" fmla="*/ 98 w 168"/>
                <a:gd name="T23" fmla="*/ 105 h 222"/>
                <a:gd name="T24" fmla="*/ 95 w 168"/>
                <a:gd name="T25" fmla="*/ 111 h 222"/>
                <a:gd name="T26" fmla="*/ 91 w 168"/>
                <a:gd name="T27" fmla="*/ 104 h 222"/>
                <a:gd name="T28" fmla="*/ 83 w 168"/>
                <a:gd name="T29" fmla="*/ 87 h 222"/>
                <a:gd name="T30" fmla="*/ 73 w 168"/>
                <a:gd name="T31" fmla="*/ 66 h 222"/>
                <a:gd name="T32" fmla="*/ 64 w 168"/>
                <a:gd name="T33" fmla="*/ 44 h 222"/>
                <a:gd name="T34" fmla="*/ 57 w 168"/>
                <a:gd name="T35" fmla="*/ 26 h 222"/>
                <a:gd name="T36" fmla="*/ 54 w 168"/>
                <a:gd name="T37" fmla="*/ 15 h 222"/>
                <a:gd name="T38" fmla="*/ 56 w 168"/>
                <a:gd name="T39" fmla="*/ 10 h 222"/>
                <a:gd name="T40" fmla="*/ 61 w 168"/>
                <a:gd name="T41" fmla="*/ 7 h 222"/>
                <a:gd name="T42" fmla="*/ 68 w 168"/>
                <a:gd name="T43" fmla="*/ 6 h 222"/>
                <a:gd name="T44" fmla="*/ 74 w 168"/>
                <a:gd name="T45" fmla="*/ 5 h 222"/>
                <a:gd name="T46" fmla="*/ 74 w 168"/>
                <a:gd name="T47" fmla="*/ 0 h 222"/>
                <a:gd name="T48" fmla="*/ 0 w 168"/>
                <a:gd name="T49" fmla="*/ 0 h 222"/>
                <a:gd name="T50" fmla="*/ 0 w 168"/>
                <a:gd name="T51" fmla="*/ 5 h 222"/>
                <a:gd name="T52" fmla="*/ 10 w 168"/>
                <a:gd name="T53" fmla="*/ 8 h 222"/>
                <a:gd name="T54" fmla="*/ 16 w 168"/>
                <a:gd name="T55" fmla="*/ 12 h 222"/>
                <a:gd name="T56" fmla="*/ 21 w 168"/>
                <a:gd name="T57" fmla="*/ 20 h 222"/>
                <a:gd name="T58" fmla="*/ 26 w 168"/>
                <a:gd name="T59" fmla="*/ 29 h 222"/>
                <a:gd name="T60" fmla="*/ 74 w 168"/>
                <a:gd name="T61" fmla="*/ 140 h 222"/>
                <a:gd name="T62" fmla="*/ 71 w 168"/>
                <a:gd name="T63" fmla="*/ 144 h 222"/>
                <a:gd name="T64" fmla="*/ 63 w 168"/>
                <a:gd name="T65" fmla="*/ 156 h 222"/>
                <a:gd name="T66" fmla="*/ 55 w 168"/>
                <a:gd name="T67" fmla="*/ 171 h 222"/>
                <a:gd name="T68" fmla="*/ 52 w 168"/>
                <a:gd name="T69" fmla="*/ 187 h 222"/>
                <a:gd name="T70" fmla="*/ 61 w 168"/>
                <a:gd name="T71" fmla="*/ 213 h 222"/>
                <a:gd name="T72" fmla="*/ 87 w 168"/>
                <a:gd name="T73" fmla="*/ 222 h 222"/>
                <a:gd name="T74" fmla="*/ 114 w 168"/>
                <a:gd name="T75" fmla="*/ 212 h 222"/>
                <a:gd name="T76" fmla="*/ 123 w 168"/>
                <a:gd name="T77" fmla="*/ 184 h 222"/>
                <a:gd name="T78" fmla="*/ 119 w 168"/>
                <a:gd name="T79" fmla="*/ 166 h 222"/>
                <a:gd name="T80" fmla="*/ 112 w 168"/>
                <a:gd name="T81" fmla="*/ 148 h 222"/>
                <a:gd name="T82" fmla="*/ 105 w 168"/>
                <a:gd name="T83" fmla="*/ 134 h 222"/>
                <a:gd name="T84" fmla="*/ 102 w 168"/>
                <a:gd name="T85" fmla="*/ 128 h 222"/>
                <a:gd name="T86" fmla="*/ 150 w 168"/>
                <a:gd name="T87" fmla="*/ 20 h 222"/>
                <a:gd name="T88" fmla="*/ 157 w 168"/>
                <a:gd name="T89" fmla="*/ 10 h 222"/>
                <a:gd name="T90" fmla="*/ 168 w 168"/>
                <a:gd name="T91" fmla="*/ 5 h 222"/>
                <a:gd name="T92" fmla="*/ 168 w 168"/>
                <a:gd name="T93" fmla="*/ 0 h 222"/>
                <a:gd name="T94" fmla="*/ 97 w 168"/>
                <a:gd name="T95" fmla="*/ 191 h 222"/>
                <a:gd name="T96" fmla="*/ 94 w 168"/>
                <a:gd name="T97" fmla="*/ 205 h 222"/>
                <a:gd name="T98" fmla="*/ 84 w 168"/>
                <a:gd name="T99" fmla="*/ 210 h 222"/>
                <a:gd name="T100" fmla="*/ 68 w 168"/>
                <a:gd name="T101" fmla="*/ 204 h 222"/>
                <a:gd name="T102" fmla="*/ 64 w 168"/>
                <a:gd name="T103" fmla="*/ 187 h 222"/>
                <a:gd name="T104" fmla="*/ 67 w 168"/>
                <a:gd name="T105" fmla="*/ 176 h 222"/>
                <a:gd name="T106" fmla="*/ 73 w 168"/>
                <a:gd name="T107" fmla="*/ 164 h 222"/>
                <a:gd name="T108" fmla="*/ 79 w 168"/>
                <a:gd name="T109" fmla="*/ 155 h 222"/>
                <a:gd name="T110" fmla="*/ 82 w 168"/>
                <a:gd name="T111" fmla="*/ 151 h 222"/>
                <a:gd name="T112" fmla="*/ 84 w 168"/>
                <a:gd name="T113" fmla="*/ 155 h 222"/>
                <a:gd name="T114" fmla="*/ 90 w 168"/>
                <a:gd name="T115" fmla="*/ 166 h 222"/>
                <a:gd name="T116" fmla="*/ 95 w 168"/>
                <a:gd name="T117" fmla="*/ 179 h 222"/>
                <a:gd name="T118" fmla="*/ 97 w 168"/>
                <a:gd name="T119" fmla="*/ 19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 h="222">
                  <a:moveTo>
                    <a:pt x="168" y="0"/>
                  </a:moveTo>
                  <a:cubicBezTo>
                    <a:pt x="116" y="0"/>
                    <a:pt x="116" y="0"/>
                    <a:pt x="116" y="0"/>
                  </a:cubicBezTo>
                  <a:cubicBezTo>
                    <a:pt x="116" y="5"/>
                    <a:pt x="116" y="5"/>
                    <a:pt x="116" y="5"/>
                  </a:cubicBezTo>
                  <a:cubicBezTo>
                    <a:pt x="118" y="5"/>
                    <a:pt x="120" y="6"/>
                    <a:pt x="122" y="6"/>
                  </a:cubicBezTo>
                  <a:cubicBezTo>
                    <a:pt x="124" y="6"/>
                    <a:pt x="126" y="6"/>
                    <a:pt x="127" y="7"/>
                  </a:cubicBezTo>
                  <a:cubicBezTo>
                    <a:pt x="129" y="7"/>
                    <a:pt x="130" y="8"/>
                    <a:pt x="131" y="9"/>
                  </a:cubicBezTo>
                  <a:cubicBezTo>
                    <a:pt x="132" y="11"/>
                    <a:pt x="133" y="13"/>
                    <a:pt x="133" y="15"/>
                  </a:cubicBezTo>
                  <a:cubicBezTo>
                    <a:pt x="133" y="17"/>
                    <a:pt x="132" y="21"/>
                    <a:pt x="130" y="27"/>
                  </a:cubicBezTo>
                  <a:cubicBezTo>
                    <a:pt x="128" y="33"/>
                    <a:pt x="126" y="39"/>
                    <a:pt x="123" y="46"/>
                  </a:cubicBezTo>
                  <a:cubicBezTo>
                    <a:pt x="120" y="53"/>
                    <a:pt x="117" y="60"/>
                    <a:pt x="114" y="68"/>
                  </a:cubicBezTo>
                  <a:cubicBezTo>
                    <a:pt x="111" y="76"/>
                    <a:pt x="108" y="83"/>
                    <a:pt x="105" y="89"/>
                  </a:cubicBezTo>
                  <a:cubicBezTo>
                    <a:pt x="102" y="95"/>
                    <a:pt x="100" y="100"/>
                    <a:pt x="98" y="105"/>
                  </a:cubicBezTo>
                  <a:cubicBezTo>
                    <a:pt x="96" y="109"/>
                    <a:pt x="95" y="111"/>
                    <a:pt x="95" y="111"/>
                  </a:cubicBezTo>
                  <a:cubicBezTo>
                    <a:pt x="94" y="111"/>
                    <a:pt x="93" y="108"/>
                    <a:pt x="91" y="104"/>
                  </a:cubicBezTo>
                  <a:cubicBezTo>
                    <a:pt x="89" y="100"/>
                    <a:pt x="86" y="94"/>
                    <a:pt x="83" y="87"/>
                  </a:cubicBezTo>
                  <a:cubicBezTo>
                    <a:pt x="80" y="81"/>
                    <a:pt x="77" y="74"/>
                    <a:pt x="73" y="66"/>
                  </a:cubicBezTo>
                  <a:cubicBezTo>
                    <a:pt x="70" y="58"/>
                    <a:pt x="67" y="51"/>
                    <a:pt x="64" y="44"/>
                  </a:cubicBezTo>
                  <a:cubicBezTo>
                    <a:pt x="61" y="37"/>
                    <a:pt x="59" y="31"/>
                    <a:pt x="57" y="26"/>
                  </a:cubicBezTo>
                  <a:cubicBezTo>
                    <a:pt x="55" y="20"/>
                    <a:pt x="54" y="17"/>
                    <a:pt x="54" y="15"/>
                  </a:cubicBezTo>
                  <a:cubicBezTo>
                    <a:pt x="54" y="13"/>
                    <a:pt x="55" y="11"/>
                    <a:pt x="56" y="10"/>
                  </a:cubicBezTo>
                  <a:cubicBezTo>
                    <a:pt x="58" y="8"/>
                    <a:pt x="59" y="7"/>
                    <a:pt x="61" y="7"/>
                  </a:cubicBezTo>
                  <a:cubicBezTo>
                    <a:pt x="63" y="6"/>
                    <a:pt x="65" y="6"/>
                    <a:pt x="68" y="6"/>
                  </a:cubicBezTo>
                  <a:cubicBezTo>
                    <a:pt x="70" y="6"/>
                    <a:pt x="72" y="5"/>
                    <a:pt x="74" y="5"/>
                  </a:cubicBezTo>
                  <a:cubicBezTo>
                    <a:pt x="74" y="0"/>
                    <a:pt x="74" y="0"/>
                    <a:pt x="74" y="0"/>
                  </a:cubicBezTo>
                  <a:cubicBezTo>
                    <a:pt x="0" y="0"/>
                    <a:pt x="0" y="0"/>
                    <a:pt x="0" y="0"/>
                  </a:cubicBezTo>
                  <a:cubicBezTo>
                    <a:pt x="0" y="5"/>
                    <a:pt x="0" y="5"/>
                    <a:pt x="0" y="5"/>
                  </a:cubicBezTo>
                  <a:cubicBezTo>
                    <a:pt x="4" y="6"/>
                    <a:pt x="7" y="7"/>
                    <a:pt x="10" y="8"/>
                  </a:cubicBezTo>
                  <a:cubicBezTo>
                    <a:pt x="13" y="9"/>
                    <a:pt x="15" y="10"/>
                    <a:pt x="16" y="12"/>
                  </a:cubicBezTo>
                  <a:cubicBezTo>
                    <a:pt x="18" y="14"/>
                    <a:pt x="20" y="17"/>
                    <a:pt x="21" y="20"/>
                  </a:cubicBezTo>
                  <a:cubicBezTo>
                    <a:pt x="23" y="22"/>
                    <a:pt x="24" y="25"/>
                    <a:pt x="26" y="29"/>
                  </a:cubicBezTo>
                  <a:cubicBezTo>
                    <a:pt x="74" y="140"/>
                    <a:pt x="74" y="140"/>
                    <a:pt x="74" y="140"/>
                  </a:cubicBezTo>
                  <a:cubicBezTo>
                    <a:pt x="71" y="144"/>
                    <a:pt x="71" y="144"/>
                    <a:pt x="71" y="144"/>
                  </a:cubicBezTo>
                  <a:cubicBezTo>
                    <a:pt x="68" y="147"/>
                    <a:pt x="66" y="151"/>
                    <a:pt x="63" y="156"/>
                  </a:cubicBezTo>
                  <a:cubicBezTo>
                    <a:pt x="60" y="161"/>
                    <a:pt x="58" y="166"/>
                    <a:pt x="55" y="171"/>
                  </a:cubicBezTo>
                  <a:cubicBezTo>
                    <a:pt x="53" y="177"/>
                    <a:pt x="52" y="182"/>
                    <a:pt x="52" y="187"/>
                  </a:cubicBezTo>
                  <a:cubicBezTo>
                    <a:pt x="52" y="198"/>
                    <a:pt x="55" y="207"/>
                    <a:pt x="61" y="213"/>
                  </a:cubicBezTo>
                  <a:cubicBezTo>
                    <a:pt x="67" y="219"/>
                    <a:pt x="76" y="222"/>
                    <a:pt x="87" y="222"/>
                  </a:cubicBezTo>
                  <a:cubicBezTo>
                    <a:pt x="99" y="222"/>
                    <a:pt x="108" y="218"/>
                    <a:pt x="114" y="212"/>
                  </a:cubicBezTo>
                  <a:cubicBezTo>
                    <a:pt x="120" y="205"/>
                    <a:pt x="123" y="196"/>
                    <a:pt x="123" y="184"/>
                  </a:cubicBezTo>
                  <a:cubicBezTo>
                    <a:pt x="123" y="178"/>
                    <a:pt x="122" y="172"/>
                    <a:pt x="119" y="166"/>
                  </a:cubicBezTo>
                  <a:cubicBezTo>
                    <a:pt x="117" y="159"/>
                    <a:pt x="115" y="153"/>
                    <a:pt x="112" y="148"/>
                  </a:cubicBezTo>
                  <a:cubicBezTo>
                    <a:pt x="110" y="142"/>
                    <a:pt x="108" y="138"/>
                    <a:pt x="105" y="134"/>
                  </a:cubicBezTo>
                  <a:cubicBezTo>
                    <a:pt x="102" y="128"/>
                    <a:pt x="102" y="128"/>
                    <a:pt x="102" y="128"/>
                  </a:cubicBezTo>
                  <a:cubicBezTo>
                    <a:pt x="150" y="20"/>
                    <a:pt x="150" y="20"/>
                    <a:pt x="150" y="20"/>
                  </a:cubicBezTo>
                  <a:cubicBezTo>
                    <a:pt x="152" y="16"/>
                    <a:pt x="154" y="12"/>
                    <a:pt x="157" y="10"/>
                  </a:cubicBezTo>
                  <a:cubicBezTo>
                    <a:pt x="160" y="8"/>
                    <a:pt x="164" y="7"/>
                    <a:pt x="168" y="5"/>
                  </a:cubicBezTo>
                  <a:lnTo>
                    <a:pt x="168" y="0"/>
                  </a:lnTo>
                  <a:close/>
                  <a:moveTo>
                    <a:pt x="97" y="191"/>
                  </a:moveTo>
                  <a:cubicBezTo>
                    <a:pt x="97" y="197"/>
                    <a:pt x="96" y="202"/>
                    <a:pt x="94" y="205"/>
                  </a:cubicBezTo>
                  <a:cubicBezTo>
                    <a:pt x="93" y="208"/>
                    <a:pt x="89" y="210"/>
                    <a:pt x="84" y="210"/>
                  </a:cubicBezTo>
                  <a:cubicBezTo>
                    <a:pt x="76" y="210"/>
                    <a:pt x="71" y="208"/>
                    <a:pt x="68" y="204"/>
                  </a:cubicBezTo>
                  <a:cubicBezTo>
                    <a:pt x="65" y="200"/>
                    <a:pt x="64" y="194"/>
                    <a:pt x="64" y="187"/>
                  </a:cubicBezTo>
                  <a:cubicBezTo>
                    <a:pt x="64" y="184"/>
                    <a:pt x="65" y="180"/>
                    <a:pt x="67" y="176"/>
                  </a:cubicBezTo>
                  <a:cubicBezTo>
                    <a:pt x="69" y="171"/>
                    <a:pt x="71" y="167"/>
                    <a:pt x="73" y="164"/>
                  </a:cubicBezTo>
                  <a:cubicBezTo>
                    <a:pt x="75" y="160"/>
                    <a:pt x="77" y="157"/>
                    <a:pt x="79" y="155"/>
                  </a:cubicBezTo>
                  <a:cubicBezTo>
                    <a:pt x="82" y="151"/>
                    <a:pt x="82" y="151"/>
                    <a:pt x="82" y="151"/>
                  </a:cubicBezTo>
                  <a:cubicBezTo>
                    <a:pt x="84" y="155"/>
                    <a:pt x="84" y="155"/>
                    <a:pt x="84" y="155"/>
                  </a:cubicBezTo>
                  <a:cubicBezTo>
                    <a:pt x="86" y="158"/>
                    <a:pt x="88" y="162"/>
                    <a:pt x="90" y="166"/>
                  </a:cubicBezTo>
                  <a:cubicBezTo>
                    <a:pt x="92" y="170"/>
                    <a:pt x="94" y="174"/>
                    <a:pt x="95" y="179"/>
                  </a:cubicBezTo>
                  <a:cubicBezTo>
                    <a:pt x="97" y="184"/>
                    <a:pt x="97" y="188"/>
                    <a:pt x="97" y="191"/>
                  </a:cubicBez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46" name="Freeform 45"/>
            <p:cNvSpPr>
              <a:spLocks/>
            </p:cNvSpPr>
            <p:nvPr/>
          </p:nvSpPr>
          <p:spPr bwMode="auto">
            <a:xfrm>
              <a:off x="4814459" y="1427262"/>
              <a:ext cx="184150" cy="327025"/>
            </a:xfrm>
            <a:custGeom>
              <a:avLst/>
              <a:gdLst>
                <a:gd name="T0" fmla="*/ 6 w 49"/>
                <a:gd name="T1" fmla="*/ 32 h 87"/>
                <a:gd name="T2" fmla="*/ 18 w 49"/>
                <a:gd name="T3" fmla="*/ 37 h 87"/>
                <a:gd name="T4" fmla="*/ 24 w 49"/>
                <a:gd name="T5" fmla="*/ 36 h 87"/>
                <a:gd name="T6" fmla="*/ 28 w 49"/>
                <a:gd name="T7" fmla="*/ 34 h 87"/>
                <a:gd name="T8" fmla="*/ 34 w 49"/>
                <a:gd name="T9" fmla="*/ 39 h 87"/>
                <a:gd name="T10" fmla="*/ 35 w 49"/>
                <a:gd name="T11" fmla="*/ 46 h 87"/>
                <a:gd name="T12" fmla="*/ 26 w 49"/>
                <a:gd name="T13" fmla="*/ 69 h 87"/>
                <a:gd name="T14" fmla="*/ 7 w 49"/>
                <a:gd name="T15" fmla="*/ 84 h 87"/>
                <a:gd name="T16" fmla="*/ 7 w 49"/>
                <a:gd name="T17" fmla="*/ 87 h 87"/>
                <a:gd name="T18" fmla="*/ 23 w 49"/>
                <a:gd name="T19" fmla="*/ 79 h 87"/>
                <a:gd name="T20" fmla="*/ 37 w 49"/>
                <a:gd name="T21" fmla="*/ 68 h 87"/>
                <a:gd name="T22" fmla="*/ 46 w 49"/>
                <a:gd name="T23" fmla="*/ 53 h 87"/>
                <a:gd name="T24" fmla="*/ 49 w 49"/>
                <a:gd name="T25" fmla="*/ 35 h 87"/>
                <a:gd name="T26" fmla="*/ 47 w 49"/>
                <a:gd name="T27" fmla="*/ 23 h 87"/>
                <a:gd name="T28" fmla="*/ 41 w 49"/>
                <a:gd name="T29" fmla="*/ 12 h 87"/>
                <a:gd name="T30" fmla="*/ 32 w 49"/>
                <a:gd name="T31" fmla="*/ 4 h 87"/>
                <a:gd name="T32" fmla="*/ 20 w 49"/>
                <a:gd name="T33" fmla="*/ 0 h 87"/>
                <a:gd name="T34" fmla="*/ 6 w 49"/>
                <a:gd name="T35" fmla="*/ 6 h 87"/>
                <a:gd name="T36" fmla="*/ 0 w 49"/>
                <a:gd name="T37" fmla="*/ 20 h 87"/>
                <a:gd name="T38" fmla="*/ 6 w 49"/>
                <a:gd name="T39"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87">
                  <a:moveTo>
                    <a:pt x="6" y="32"/>
                  </a:moveTo>
                  <a:cubicBezTo>
                    <a:pt x="9" y="35"/>
                    <a:pt x="13" y="37"/>
                    <a:pt x="18" y="37"/>
                  </a:cubicBezTo>
                  <a:cubicBezTo>
                    <a:pt x="20" y="37"/>
                    <a:pt x="22" y="36"/>
                    <a:pt x="24" y="36"/>
                  </a:cubicBezTo>
                  <a:cubicBezTo>
                    <a:pt x="25" y="35"/>
                    <a:pt x="27" y="34"/>
                    <a:pt x="28" y="34"/>
                  </a:cubicBezTo>
                  <a:cubicBezTo>
                    <a:pt x="31" y="34"/>
                    <a:pt x="33" y="36"/>
                    <a:pt x="34" y="39"/>
                  </a:cubicBezTo>
                  <a:cubicBezTo>
                    <a:pt x="35" y="41"/>
                    <a:pt x="35" y="44"/>
                    <a:pt x="35" y="46"/>
                  </a:cubicBezTo>
                  <a:cubicBezTo>
                    <a:pt x="35" y="55"/>
                    <a:pt x="32" y="63"/>
                    <a:pt x="26" y="69"/>
                  </a:cubicBezTo>
                  <a:cubicBezTo>
                    <a:pt x="21" y="76"/>
                    <a:pt x="14" y="81"/>
                    <a:pt x="7" y="84"/>
                  </a:cubicBezTo>
                  <a:cubicBezTo>
                    <a:pt x="7" y="87"/>
                    <a:pt x="7" y="87"/>
                    <a:pt x="7" y="87"/>
                  </a:cubicBezTo>
                  <a:cubicBezTo>
                    <a:pt x="13" y="85"/>
                    <a:pt x="18" y="82"/>
                    <a:pt x="23" y="79"/>
                  </a:cubicBezTo>
                  <a:cubicBezTo>
                    <a:pt x="29" y="76"/>
                    <a:pt x="33" y="72"/>
                    <a:pt x="37" y="68"/>
                  </a:cubicBezTo>
                  <a:cubicBezTo>
                    <a:pt x="40" y="63"/>
                    <a:pt x="43" y="58"/>
                    <a:pt x="46" y="53"/>
                  </a:cubicBezTo>
                  <a:cubicBezTo>
                    <a:pt x="48" y="48"/>
                    <a:pt x="49" y="42"/>
                    <a:pt x="49" y="35"/>
                  </a:cubicBezTo>
                  <a:cubicBezTo>
                    <a:pt x="49" y="31"/>
                    <a:pt x="48" y="27"/>
                    <a:pt x="47" y="23"/>
                  </a:cubicBezTo>
                  <a:cubicBezTo>
                    <a:pt x="46" y="19"/>
                    <a:pt x="44" y="15"/>
                    <a:pt x="41" y="12"/>
                  </a:cubicBezTo>
                  <a:cubicBezTo>
                    <a:pt x="39" y="8"/>
                    <a:pt x="36" y="6"/>
                    <a:pt x="32" y="4"/>
                  </a:cubicBezTo>
                  <a:cubicBezTo>
                    <a:pt x="29" y="2"/>
                    <a:pt x="25" y="0"/>
                    <a:pt x="20" y="0"/>
                  </a:cubicBezTo>
                  <a:cubicBezTo>
                    <a:pt x="15" y="0"/>
                    <a:pt x="10" y="2"/>
                    <a:pt x="6" y="6"/>
                  </a:cubicBezTo>
                  <a:cubicBezTo>
                    <a:pt x="2" y="10"/>
                    <a:pt x="0" y="14"/>
                    <a:pt x="0" y="20"/>
                  </a:cubicBezTo>
                  <a:cubicBezTo>
                    <a:pt x="0" y="25"/>
                    <a:pt x="2" y="29"/>
                    <a:pt x="6" y="32"/>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47" name="Freeform 46"/>
            <p:cNvSpPr>
              <a:spLocks/>
            </p:cNvSpPr>
            <p:nvPr/>
          </p:nvSpPr>
          <p:spPr bwMode="auto">
            <a:xfrm>
              <a:off x="4814459" y="935137"/>
              <a:ext cx="142875" cy="142875"/>
            </a:xfrm>
            <a:custGeom>
              <a:avLst/>
              <a:gdLst>
                <a:gd name="T0" fmla="*/ 32 w 38"/>
                <a:gd name="T1" fmla="*/ 33 h 38"/>
                <a:gd name="T2" fmla="*/ 38 w 38"/>
                <a:gd name="T3" fmla="*/ 19 h 38"/>
                <a:gd name="T4" fmla="*/ 32 w 38"/>
                <a:gd name="T5" fmla="*/ 6 h 38"/>
                <a:gd name="T6" fmla="*/ 19 w 38"/>
                <a:gd name="T7" fmla="*/ 0 h 38"/>
                <a:gd name="T8" fmla="*/ 6 w 38"/>
                <a:gd name="T9" fmla="*/ 6 h 38"/>
                <a:gd name="T10" fmla="*/ 0 w 38"/>
                <a:gd name="T11" fmla="*/ 19 h 38"/>
                <a:gd name="T12" fmla="*/ 6 w 38"/>
                <a:gd name="T13" fmla="*/ 33 h 38"/>
                <a:gd name="T14" fmla="*/ 19 w 38"/>
                <a:gd name="T15" fmla="*/ 38 h 38"/>
                <a:gd name="T16" fmla="*/ 32 w 38"/>
                <a:gd name="T17"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32" y="33"/>
                  </a:moveTo>
                  <a:cubicBezTo>
                    <a:pt x="36" y="29"/>
                    <a:pt x="38" y="24"/>
                    <a:pt x="38" y="19"/>
                  </a:cubicBezTo>
                  <a:cubicBezTo>
                    <a:pt x="38" y="14"/>
                    <a:pt x="36" y="9"/>
                    <a:pt x="32" y="6"/>
                  </a:cubicBezTo>
                  <a:cubicBezTo>
                    <a:pt x="28" y="2"/>
                    <a:pt x="24" y="0"/>
                    <a:pt x="19" y="0"/>
                  </a:cubicBezTo>
                  <a:cubicBezTo>
                    <a:pt x="13" y="0"/>
                    <a:pt x="9" y="2"/>
                    <a:pt x="6" y="6"/>
                  </a:cubicBezTo>
                  <a:cubicBezTo>
                    <a:pt x="2" y="10"/>
                    <a:pt x="0" y="14"/>
                    <a:pt x="0" y="19"/>
                  </a:cubicBezTo>
                  <a:cubicBezTo>
                    <a:pt x="0" y="24"/>
                    <a:pt x="2" y="29"/>
                    <a:pt x="6" y="33"/>
                  </a:cubicBezTo>
                  <a:cubicBezTo>
                    <a:pt x="10" y="36"/>
                    <a:pt x="14" y="38"/>
                    <a:pt x="19" y="38"/>
                  </a:cubicBezTo>
                  <a:cubicBezTo>
                    <a:pt x="24" y="38"/>
                    <a:pt x="29" y="36"/>
                    <a:pt x="32" y="33"/>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48" name="Freeform 47"/>
            <p:cNvSpPr>
              <a:spLocks noEditPoints="1"/>
            </p:cNvSpPr>
            <p:nvPr/>
          </p:nvSpPr>
          <p:spPr bwMode="auto">
            <a:xfrm>
              <a:off x="4563634" y="2232125"/>
              <a:ext cx="539750" cy="812800"/>
            </a:xfrm>
            <a:custGeom>
              <a:avLst/>
              <a:gdLst>
                <a:gd name="T0" fmla="*/ 21 w 144"/>
                <a:gd name="T1" fmla="*/ 24 h 216"/>
                <a:gd name="T2" fmla="*/ 5 w 144"/>
                <a:gd name="T3" fmla="*/ 51 h 216"/>
                <a:gd name="T4" fmla="*/ 0 w 144"/>
                <a:gd name="T5" fmla="*/ 82 h 216"/>
                <a:gd name="T6" fmla="*/ 12 w 144"/>
                <a:gd name="T7" fmla="*/ 129 h 216"/>
                <a:gd name="T8" fmla="*/ 50 w 144"/>
                <a:gd name="T9" fmla="*/ 159 h 216"/>
                <a:gd name="T10" fmla="*/ 17 w 144"/>
                <a:gd name="T11" fmla="*/ 212 h 216"/>
                <a:gd name="T12" fmla="*/ 25 w 144"/>
                <a:gd name="T13" fmla="*/ 216 h 216"/>
                <a:gd name="T14" fmla="*/ 62 w 144"/>
                <a:gd name="T15" fmla="*/ 162 h 216"/>
                <a:gd name="T16" fmla="*/ 74 w 144"/>
                <a:gd name="T17" fmla="*/ 164 h 216"/>
                <a:gd name="T18" fmla="*/ 87 w 144"/>
                <a:gd name="T19" fmla="*/ 164 h 216"/>
                <a:gd name="T20" fmla="*/ 105 w 144"/>
                <a:gd name="T21" fmla="*/ 163 h 216"/>
                <a:gd name="T22" fmla="*/ 123 w 144"/>
                <a:gd name="T23" fmla="*/ 157 h 216"/>
                <a:gd name="T24" fmla="*/ 138 w 144"/>
                <a:gd name="T25" fmla="*/ 146 h 216"/>
                <a:gd name="T26" fmla="*/ 144 w 144"/>
                <a:gd name="T27" fmla="*/ 128 h 216"/>
                <a:gd name="T28" fmla="*/ 135 w 144"/>
                <a:gd name="T29" fmla="*/ 109 h 216"/>
                <a:gd name="T30" fmla="*/ 114 w 144"/>
                <a:gd name="T31" fmla="*/ 102 h 216"/>
                <a:gd name="T32" fmla="*/ 98 w 144"/>
                <a:gd name="T33" fmla="*/ 105 h 216"/>
                <a:gd name="T34" fmla="*/ 84 w 144"/>
                <a:gd name="T35" fmla="*/ 113 h 216"/>
                <a:gd name="T36" fmla="*/ 72 w 144"/>
                <a:gd name="T37" fmla="*/ 124 h 216"/>
                <a:gd name="T38" fmla="*/ 63 w 144"/>
                <a:gd name="T39" fmla="*/ 137 h 216"/>
                <a:gd name="T40" fmla="*/ 47 w 144"/>
                <a:gd name="T41" fmla="*/ 124 h 216"/>
                <a:gd name="T42" fmla="*/ 36 w 144"/>
                <a:gd name="T43" fmla="*/ 107 h 216"/>
                <a:gd name="T44" fmla="*/ 28 w 144"/>
                <a:gd name="T45" fmla="*/ 88 h 216"/>
                <a:gd name="T46" fmla="*/ 25 w 144"/>
                <a:gd name="T47" fmla="*/ 68 h 216"/>
                <a:gd name="T48" fmla="*/ 28 w 144"/>
                <a:gd name="T49" fmla="*/ 47 h 216"/>
                <a:gd name="T50" fmla="*/ 37 w 144"/>
                <a:gd name="T51" fmla="*/ 28 h 216"/>
                <a:gd name="T52" fmla="*/ 51 w 144"/>
                <a:gd name="T53" fmla="*/ 15 h 216"/>
                <a:gd name="T54" fmla="*/ 73 w 144"/>
                <a:gd name="T55" fmla="*/ 10 h 216"/>
                <a:gd name="T56" fmla="*/ 86 w 144"/>
                <a:gd name="T57" fmla="*/ 13 h 216"/>
                <a:gd name="T58" fmla="*/ 93 w 144"/>
                <a:gd name="T59" fmla="*/ 20 h 216"/>
                <a:gd name="T60" fmla="*/ 96 w 144"/>
                <a:gd name="T61" fmla="*/ 29 h 216"/>
                <a:gd name="T62" fmla="*/ 100 w 144"/>
                <a:gd name="T63" fmla="*/ 38 h 216"/>
                <a:gd name="T64" fmla="*/ 105 w 144"/>
                <a:gd name="T65" fmla="*/ 46 h 216"/>
                <a:gd name="T66" fmla="*/ 116 w 144"/>
                <a:gd name="T67" fmla="*/ 48 h 216"/>
                <a:gd name="T68" fmla="*/ 127 w 144"/>
                <a:gd name="T69" fmla="*/ 43 h 216"/>
                <a:gd name="T70" fmla="*/ 132 w 144"/>
                <a:gd name="T71" fmla="*/ 30 h 216"/>
                <a:gd name="T72" fmla="*/ 125 w 144"/>
                <a:gd name="T73" fmla="*/ 16 h 216"/>
                <a:gd name="T74" fmla="*/ 111 w 144"/>
                <a:gd name="T75" fmla="*/ 6 h 216"/>
                <a:gd name="T76" fmla="*/ 92 w 144"/>
                <a:gd name="T77" fmla="*/ 1 h 216"/>
                <a:gd name="T78" fmla="*/ 77 w 144"/>
                <a:gd name="T79" fmla="*/ 0 h 216"/>
                <a:gd name="T80" fmla="*/ 45 w 144"/>
                <a:gd name="T81" fmla="*/ 6 h 216"/>
                <a:gd name="T82" fmla="*/ 21 w 144"/>
                <a:gd name="T83" fmla="*/ 24 h 216"/>
                <a:gd name="T84" fmla="*/ 81 w 144"/>
                <a:gd name="T85" fmla="*/ 132 h 216"/>
                <a:gd name="T86" fmla="*/ 91 w 144"/>
                <a:gd name="T87" fmla="*/ 122 h 216"/>
                <a:gd name="T88" fmla="*/ 102 w 144"/>
                <a:gd name="T89" fmla="*/ 115 h 216"/>
                <a:gd name="T90" fmla="*/ 115 w 144"/>
                <a:gd name="T91" fmla="*/ 112 h 216"/>
                <a:gd name="T92" fmla="*/ 129 w 144"/>
                <a:gd name="T93" fmla="*/ 116 h 216"/>
                <a:gd name="T94" fmla="*/ 134 w 144"/>
                <a:gd name="T95" fmla="*/ 128 h 216"/>
                <a:gd name="T96" fmla="*/ 131 w 144"/>
                <a:gd name="T97" fmla="*/ 139 h 216"/>
                <a:gd name="T98" fmla="*/ 122 w 144"/>
                <a:gd name="T99" fmla="*/ 146 h 216"/>
                <a:gd name="T100" fmla="*/ 111 w 144"/>
                <a:gd name="T101" fmla="*/ 149 h 216"/>
                <a:gd name="T102" fmla="*/ 100 w 144"/>
                <a:gd name="T103" fmla="*/ 150 h 216"/>
                <a:gd name="T104" fmla="*/ 73 w 144"/>
                <a:gd name="T105" fmla="*/ 143 h 216"/>
                <a:gd name="T106" fmla="*/ 81 w 144"/>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216">
                  <a:moveTo>
                    <a:pt x="21" y="24"/>
                  </a:moveTo>
                  <a:cubicBezTo>
                    <a:pt x="14" y="32"/>
                    <a:pt x="9" y="41"/>
                    <a:pt x="5" y="51"/>
                  </a:cubicBezTo>
                  <a:cubicBezTo>
                    <a:pt x="1" y="61"/>
                    <a:pt x="0" y="71"/>
                    <a:pt x="0" y="82"/>
                  </a:cubicBezTo>
                  <a:cubicBezTo>
                    <a:pt x="0" y="99"/>
                    <a:pt x="4" y="115"/>
                    <a:pt x="12" y="129"/>
                  </a:cubicBezTo>
                  <a:cubicBezTo>
                    <a:pt x="21" y="143"/>
                    <a:pt x="33" y="153"/>
                    <a:pt x="50" y="159"/>
                  </a:cubicBezTo>
                  <a:cubicBezTo>
                    <a:pt x="17" y="212"/>
                    <a:pt x="17" y="212"/>
                    <a:pt x="17" y="212"/>
                  </a:cubicBezTo>
                  <a:cubicBezTo>
                    <a:pt x="25" y="216"/>
                    <a:pt x="25" y="216"/>
                    <a:pt x="25" y="216"/>
                  </a:cubicBezTo>
                  <a:cubicBezTo>
                    <a:pt x="62" y="162"/>
                    <a:pt x="62" y="162"/>
                    <a:pt x="62" y="162"/>
                  </a:cubicBezTo>
                  <a:cubicBezTo>
                    <a:pt x="66" y="163"/>
                    <a:pt x="70" y="163"/>
                    <a:pt x="74" y="164"/>
                  </a:cubicBezTo>
                  <a:cubicBezTo>
                    <a:pt x="78" y="164"/>
                    <a:pt x="82" y="164"/>
                    <a:pt x="87" y="164"/>
                  </a:cubicBezTo>
                  <a:cubicBezTo>
                    <a:pt x="92" y="164"/>
                    <a:pt x="98" y="164"/>
                    <a:pt x="105" y="163"/>
                  </a:cubicBezTo>
                  <a:cubicBezTo>
                    <a:pt x="112" y="162"/>
                    <a:pt x="118" y="160"/>
                    <a:pt x="123" y="157"/>
                  </a:cubicBezTo>
                  <a:cubicBezTo>
                    <a:pt x="129" y="154"/>
                    <a:pt x="134" y="150"/>
                    <a:pt x="138" y="146"/>
                  </a:cubicBezTo>
                  <a:cubicBezTo>
                    <a:pt x="142" y="141"/>
                    <a:pt x="144" y="135"/>
                    <a:pt x="144" y="128"/>
                  </a:cubicBezTo>
                  <a:cubicBezTo>
                    <a:pt x="144" y="119"/>
                    <a:pt x="141" y="113"/>
                    <a:pt x="135" y="109"/>
                  </a:cubicBezTo>
                  <a:cubicBezTo>
                    <a:pt x="129" y="104"/>
                    <a:pt x="122" y="102"/>
                    <a:pt x="114" y="102"/>
                  </a:cubicBezTo>
                  <a:cubicBezTo>
                    <a:pt x="108" y="102"/>
                    <a:pt x="103" y="103"/>
                    <a:pt x="98" y="105"/>
                  </a:cubicBezTo>
                  <a:cubicBezTo>
                    <a:pt x="93" y="107"/>
                    <a:pt x="89" y="110"/>
                    <a:pt x="84" y="113"/>
                  </a:cubicBezTo>
                  <a:cubicBezTo>
                    <a:pt x="80" y="116"/>
                    <a:pt x="76" y="120"/>
                    <a:pt x="72" y="124"/>
                  </a:cubicBezTo>
                  <a:cubicBezTo>
                    <a:pt x="69" y="128"/>
                    <a:pt x="66" y="133"/>
                    <a:pt x="63" y="137"/>
                  </a:cubicBezTo>
                  <a:cubicBezTo>
                    <a:pt x="57" y="133"/>
                    <a:pt x="52" y="129"/>
                    <a:pt x="47" y="124"/>
                  </a:cubicBezTo>
                  <a:cubicBezTo>
                    <a:pt x="43" y="119"/>
                    <a:pt x="39" y="113"/>
                    <a:pt x="36" y="107"/>
                  </a:cubicBezTo>
                  <a:cubicBezTo>
                    <a:pt x="32" y="101"/>
                    <a:pt x="30" y="95"/>
                    <a:pt x="28" y="88"/>
                  </a:cubicBezTo>
                  <a:cubicBezTo>
                    <a:pt x="26" y="81"/>
                    <a:pt x="25" y="75"/>
                    <a:pt x="25" y="68"/>
                  </a:cubicBezTo>
                  <a:cubicBezTo>
                    <a:pt x="25" y="61"/>
                    <a:pt x="26" y="54"/>
                    <a:pt x="28" y="47"/>
                  </a:cubicBezTo>
                  <a:cubicBezTo>
                    <a:pt x="30" y="40"/>
                    <a:pt x="33" y="34"/>
                    <a:pt x="37" y="28"/>
                  </a:cubicBezTo>
                  <a:cubicBezTo>
                    <a:pt x="41" y="22"/>
                    <a:pt x="45" y="18"/>
                    <a:pt x="51" y="15"/>
                  </a:cubicBezTo>
                  <a:cubicBezTo>
                    <a:pt x="57" y="11"/>
                    <a:pt x="65" y="10"/>
                    <a:pt x="73" y="10"/>
                  </a:cubicBezTo>
                  <a:cubicBezTo>
                    <a:pt x="78" y="10"/>
                    <a:pt x="83" y="11"/>
                    <a:pt x="86" y="13"/>
                  </a:cubicBezTo>
                  <a:cubicBezTo>
                    <a:pt x="89" y="15"/>
                    <a:pt x="91" y="17"/>
                    <a:pt x="93" y="20"/>
                  </a:cubicBezTo>
                  <a:cubicBezTo>
                    <a:pt x="94" y="23"/>
                    <a:pt x="96" y="26"/>
                    <a:pt x="96" y="29"/>
                  </a:cubicBezTo>
                  <a:cubicBezTo>
                    <a:pt x="97" y="32"/>
                    <a:pt x="98" y="35"/>
                    <a:pt x="100" y="38"/>
                  </a:cubicBezTo>
                  <a:cubicBezTo>
                    <a:pt x="101" y="41"/>
                    <a:pt x="103" y="44"/>
                    <a:pt x="105" y="46"/>
                  </a:cubicBezTo>
                  <a:cubicBezTo>
                    <a:pt x="107" y="47"/>
                    <a:pt x="111" y="48"/>
                    <a:pt x="116" y="48"/>
                  </a:cubicBezTo>
                  <a:cubicBezTo>
                    <a:pt x="121" y="48"/>
                    <a:pt x="125" y="46"/>
                    <a:pt x="127" y="43"/>
                  </a:cubicBezTo>
                  <a:cubicBezTo>
                    <a:pt x="130" y="39"/>
                    <a:pt x="132" y="35"/>
                    <a:pt x="132" y="30"/>
                  </a:cubicBezTo>
                  <a:cubicBezTo>
                    <a:pt x="132" y="24"/>
                    <a:pt x="130" y="19"/>
                    <a:pt x="125" y="16"/>
                  </a:cubicBezTo>
                  <a:cubicBezTo>
                    <a:pt x="121" y="12"/>
                    <a:pt x="116" y="9"/>
                    <a:pt x="111" y="6"/>
                  </a:cubicBezTo>
                  <a:cubicBezTo>
                    <a:pt x="105" y="4"/>
                    <a:pt x="99" y="2"/>
                    <a:pt x="92" y="1"/>
                  </a:cubicBezTo>
                  <a:cubicBezTo>
                    <a:pt x="86" y="0"/>
                    <a:pt x="81" y="0"/>
                    <a:pt x="77" y="0"/>
                  </a:cubicBezTo>
                  <a:cubicBezTo>
                    <a:pt x="65" y="0"/>
                    <a:pt x="54" y="2"/>
                    <a:pt x="45" y="6"/>
                  </a:cubicBezTo>
                  <a:cubicBezTo>
                    <a:pt x="36" y="11"/>
                    <a:pt x="27" y="17"/>
                    <a:pt x="21" y="24"/>
                  </a:cubicBezTo>
                  <a:moveTo>
                    <a:pt x="81" y="132"/>
                  </a:moveTo>
                  <a:cubicBezTo>
                    <a:pt x="84" y="128"/>
                    <a:pt x="87" y="125"/>
                    <a:pt x="91" y="122"/>
                  </a:cubicBezTo>
                  <a:cubicBezTo>
                    <a:pt x="94" y="119"/>
                    <a:pt x="98" y="117"/>
                    <a:pt x="102" y="115"/>
                  </a:cubicBezTo>
                  <a:cubicBezTo>
                    <a:pt x="106" y="113"/>
                    <a:pt x="111" y="112"/>
                    <a:pt x="115" y="112"/>
                  </a:cubicBezTo>
                  <a:cubicBezTo>
                    <a:pt x="121" y="112"/>
                    <a:pt x="125" y="113"/>
                    <a:pt x="129" y="116"/>
                  </a:cubicBezTo>
                  <a:cubicBezTo>
                    <a:pt x="133" y="119"/>
                    <a:pt x="134" y="123"/>
                    <a:pt x="134" y="128"/>
                  </a:cubicBezTo>
                  <a:cubicBezTo>
                    <a:pt x="134" y="132"/>
                    <a:pt x="133" y="136"/>
                    <a:pt x="131" y="139"/>
                  </a:cubicBezTo>
                  <a:cubicBezTo>
                    <a:pt x="129" y="142"/>
                    <a:pt x="126" y="144"/>
                    <a:pt x="122" y="146"/>
                  </a:cubicBezTo>
                  <a:cubicBezTo>
                    <a:pt x="119" y="147"/>
                    <a:pt x="115" y="149"/>
                    <a:pt x="111" y="149"/>
                  </a:cubicBezTo>
                  <a:cubicBezTo>
                    <a:pt x="107" y="150"/>
                    <a:pt x="103" y="150"/>
                    <a:pt x="100" y="150"/>
                  </a:cubicBezTo>
                  <a:cubicBezTo>
                    <a:pt x="90" y="150"/>
                    <a:pt x="81" y="148"/>
                    <a:pt x="73" y="143"/>
                  </a:cubicBezTo>
                  <a:cubicBezTo>
                    <a:pt x="75" y="140"/>
                    <a:pt x="78" y="136"/>
                    <a:pt x="81" y="132"/>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49" name="Freeform 48"/>
            <p:cNvSpPr>
              <a:spLocks noEditPoints="1"/>
            </p:cNvSpPr>
            <p:nvPr/>
          </p:nvSpPr>
          <p:spPr bwMode="auto">
            <a:xfrm>
              <a:off x="4577921" y="3427513"/>
              <a:ext cx="630238" cy="838200"/>
            </a:xfrm>
            <a:custGeom>
              <a:avLst/>
              <a:gdLst>
                <a:gd name="T0" fmla="*/ 157 w 168"/>
                <a:gd name="T1" fmla="*/ 11 h 223"/>
                <a:gd name="T2" fmla="*/ 168 w 168"/>
                <a:gd name="T3" fmla="*/ 6 h 223"/>
                <a:gd name="T4" fmla="*/ 168 w 168"/>
                <a:gd name="T5" fmla="*/ 0 h 223"/>
                <a:gd name="T6" fmla="*/ 116 w 168"/>
                <a:gd name="T7" fmla="*/ 0 h 223"/>
                <a:gd name="T8" fmla="*/ 116 w 168"/>
                <a:gd name="T9" fmla="*/ 6 h 223"/>
                <a:gd name="T10" fmla="*/ 122 w 168"/>
                <a:gd name="T11" fmla="*/ 7 h 223"/>
                <a:gd name="T12" fmla="*/ 127 w 168"/>
                <a:gd name="T13" fmla="*/ 8 h 223"/>
                <a:gd name="T14" fmla="*/ 131 w 168"/>
                <a:gd name="T15" fmla="*/ 10 h 223"/>
                <a:gd name="T16" fmla="*/ 133 w 168"/>
                <a:gd name="T17" fmla="*/ 16 h 223"/>
                <a:gd name="T18" fmla="*/ 130 w 168"/>
                <a:gd name="T19" fmla="*/ 28 h 223"/>
                <a:gd name="T20" fmla="*/ 123 w 168"/>
                <a:gd name="T21" fmla="*/ 47 h 223"/>
                <a:gd name="T22" fmla="*/ 114 w 168"/>
                <a:gd name="T23" fmla="*/ 69 h 223"/>
                <a:gd name="T24" fmla="*/ 105 w 168"/>
                <a:gd name="T25" fmla="*/ 90 h 223"/>
                <a:gd name="T26" fmla="*/ 98 w 168"/>
                <a:gd name="T27" fmla="*/ 106 h 223"/>
                <a:gd name="T28" fmla="*/ 95 w 168"/>
                <a:gd name="T29" fmla="*/ 112 h 223"/>
                <a:gd name="T30" fmla="*/ 91 w 168"/>
                <a:gd name="T31" fmla="*/ 105 h 223"/>
                <a:gd name="T32" fmla="*/ 83 w 168"/>
                <a:gd name="T33" fmla="*/ 88 h 223"/>
                <a:gd name="T34" fmla="*/ 73 w 168"/>
                <a:gd name="T35" fmla="*/ 67 h 223"/>
                <a:gd name="T36" fmla="*/ 64 w 168"/>
                <a:gd name="T37" fmla="*/ 45 h 223"/>
                <a:gd name="T38" fmla="*/ 56 w 168"/>
                <a:gd name="T39" fmla="*/ 27 h 223"/>
                <a:gd name="T40" fmla="*/ 54 w 168"/>
                <a:gd name="T41" fmla="*/ 16 h 223"/>
                <a:gd name="T42" fmla="*/ 56 w 168"/>
                <a:gd name="T43" fmla="*/ 11 h 223"/>
                <a:gd name="T44" fmla="*/ 61 w 168"/>
                <a:gd name="T45" fmla="*/ 8 h 223"/>
                <a:gd name="T46" fmla="*/ 67 w 168"/>
                <a:gd name="T47" fmla="*/ 7 h 223"/>
                <a:gd name="T48" fmla="*/ 73 w 168"/>
                <a:gd name="T49" fmla="*/ 6 h 223"/>
                <a:gd name="T50" fmla="*/ 73 w 168"/>
                <a:gd name="T51" fmla="*/ 0 h 223"/>
                <a:gd name="T52" fmla="*/ 0 w 168"/>
                <a:gd name="T53" fmla="*/ 0 h 223"/>
                <a:gd name="T54" fmla="*/ 0 w 168"/>
                <a:gd name="T55" fmla="*/ 6 h 223"/>
                <a:gd name="T56" fmla="*/ 10 w 168"/>
                <a:gd name="T57" fmla="*/ 9 h 223"/>
                <a:gd name="T58" fmla="*/ 16 w 168"/>
                <a:gd name="T59" fmla="*/ 13 h 223"/>
                <a:gd name="T60" fmla="*/ 21 w 168"/>
                <a:gd name="T61" fmla="*/ 21 h 223"/>
                <a:gd name="T62" fmla="*/ 26 w 168"/>
                <a:gd name="T63" fmla="*/ 30 h 223"/>
                <a:gd name="T64" fmla="*/ 74 w 168"/>
                <a:gd name="T65" fmla="*/ 140 h 223"/>
                <a:gd name="T66" fmla="*/ 70 w 168"/>
                <a:gd name="T67" fmla="*/ 145 h 223"/>
                <a:gd name="T68" fmla="*/ 63 w 168"/>
                <a:gd name="T69" fmla="*/ 157 h 223"/>
                <a:gd name="T70" fmla="*/ 55 w 168"/>
                <a:gd name="T71" fmla="*/ 172 h 223"/>
                <a:gd name="T72" fmla="*/ 52 w 168"/>
                <a:gd name="T73" fmla="*/ 188 h 223"/>
                <a:gd name="T74" fmla="*/ 61 w 168"/>
                <a:gd name="T75" fmla="*/ 214 h 223"/>
                <a:gd name="T76" fmla="*/ 87 w 168"/>
                <a:gd name="T77" fmla="*/ 223 h 223"/>
                <a:gd name="T78" fmla="*/ 113 w 168"/>
                <a:gd name="T79" fmla="*/ 213 h 223"/>
                <a:gd name="T80" fmla="*/ 122 w 168"/>
                <a:gd name="T81" fmla="*/ 185 h 223"/>
                <a:gd name="T82" fmla="*/ 119 w 168"/>
                <a:gd name="T83" fmla="*/ 167 h 223"/>
                <a:gd name="T84" fmla="*/ 112 w 168"/>
                <a:gd name="T85" fmla="*/ 149 h 223"/>
                <a:gd name="T86" fmla="*/ 105 w 168"/>
                <a:gd name="T87" fmla="*/ 135 h 223"/>
                <a:gd name="T88" fmla="*/ 102 w 168"/>
                <a:gd name="T89" fmla="*/ 129 h 223"/>
                <a:gd name="T90" fmla="*/ 150 w 168"/>
                <a:gd name="T91" fmla="*/ 21 h 223"/>
                <a:gd name="T92" fmla="*/ 157 w 168"/>
                <a:gd name="T93" fmla="*/ 11 h 223"/>
                <a:gd name="T94" fmla="*/ 97 w 168"/>
                <a:gd name="T95" fmla="*/ 192 h 223"/>
                <a:gd name="T96" fmla="*/ 94 w 168"/>
                <a:gd name="T97" fmla="*/ 206 h 223"/>
                <a:gd name="T98" fmla="*/ 83 w 168"/>
                <a:gd name="T99" fmla="*/ 211 h 223"/>
                <a:gd name="T100" fmla="*/ 68 w 168"/>
                <a:gd name="T101" fmla="*/ 205 h 223"/>
                <a:gd name="T102" fmla="*/ 64 w 168"/>
                <a:gd name="T103" fmla="*/ 188 h 223"/>
                <a:gd name="T104" fmla="*/ 66 w 168"/>
                <a:gd name="T105" fmla="*/ 177 h 223"/>
                <a:gd name="T106" fmla="*/ 73 w 168"/>
                <a:gd name="T107" fmla="*/ 165 h 223"/>
                <a:gd name="T108" fmla="*/ 79 w 168"/>
                <a:gd name="T109" fmla="*/ 156 h 223"/>
                <a:gd name="T110" fmla="*/ 82 w 168"/>
                <a:gd name="T111" fmla="*/ 152 h 223"/>
                <a:gd name="T112" fmla="*/ 84 w 168"/>
                <a:gd name="T113" fmla="*/ 156 h 223"/>
                <a:gd name="T114" fmla="*/ 90 w 168"/>
                <a:gd name="T115" fmla="*/ 167 h 223"/>
                <a:gd name="T116" fmla="*/ 95 w 168"/>
                <a:gd name="T117" fmla="*/ 180 h 223"/>
                <a:gd name="T118" fmla="*/ 97 w 168"/>
                <a:gd name="T119" fmla="*/ 19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 h="223">
                  <a:moveTo>
                    <a:pt x="157" y="11"/>
                  </a:moveTo>
                  <a:cubicBezTo>
                    <a:pt x="160" y="9"/>
                    <a:pt x="164" y="7"/>
                    <a:pt x="168" y="6"/>
                  </a:cubicBezTo>
                  <a:cubicBezTo>
                    <a:pt x="168" y="0"/>
                    <a:pt x="168" y="0"/>
                    <a:pt x="168" y="0"/>
                  </a:cubicBezTo>
                  <a:cubicBezTo>
                    <a:pt x="116" y="0"/>
                    <a:pt x="116" y="0"/>
                    <a:pt x="116" y="0"/>
                  </a:cubicBezTo>
                  <a:cubicBezTo>
                    <a:pt x="116" y="6"/>
                    <a:pt x="116" y="6"/>
                    <a:pt x="116" y="6"/>
                  </a:cubicBezTo>
                  <a:cubicBezTo>
                    <a:pt x="118" y="6"/>
                    <a:pt x="120" y="6"/>
                    <a:pt x="122" y="7"/>
                  </a:cubicBezTo>
                  <a:cubicBezTo>
                    <a:pt x="124" y="7"/>
                    <a:pt x="126" y="7"/>
                    <a:pt x="127" y="8"/>
                  </a:cubicBezTo>
                  <a:cubicBezTo>
                    <a:pt x="129" y="8"/>
                    <a:pt x="130" y="9"/>
                    <a:pt x="131" y="10"/>
                  </a:cubicBezTo>
                  <a:cubicBezTo>
                    <a:pt x="132" y="12"/>
                    <a:pt x="133" y="14"/>
                    <a:pt x="133" y="16"/>
                  </a:cubicBezTo>
                  <a:cubicBezTo>
                    <a:pt x="133" y="18"/>
                    <a:pt x="132" y="22"/>
                    <a:pt x="130" y="28"/>
                  </a:cubicBezTo>
                  <a:cubicBezTo>
                    <a:pt x="128" y="33"/>
                    <a:pt x="126" y="40"/>
                    <a:pt x="123" y="47"/>
                  </a:cubicBezTo>
                  <a:cubicBezTo>
                    <a:pt x="120" y="54"/>
                    <a:pt x="117" y="61"/>
                    <a:pt x="114" y="69"/>
                  </a:cubicBezTo>
                  <a:cubicBezTo>
                    <a:pt x="111" y="77"/>
                    <a:pt x="108" y="84"/>
                    <a:pt x="105" y="90"/>
                  </a:cubicBezTo>
                  <a:cubicBezTo>
                    <a:pt x="102" y="96"/>
                    <a:pt x="100" y="101"/>
                    <a:pt x="98" y="106"/>
                  </a:cubicBezTo>
                  <a:cubicBezTo>
                    <a:pt x="96" y="110"/>
                    <a:pt x="95" y="112"/>
                    <a:pt x="95" y="112"/>
                  </a:cubicBezTo>
                  <a:cubicBezTo>
                    <a:pt x="94" y="112"/>
                    <a:pt x="93" y="109"/>
                    <a:pt x="91" y="105"/>
                  </a:cubicBezTo>
                  <a:cubicBezTo>
                    <a:pt x="88" y="100"/>
                    <a:pt x="86" y="95"/>
                    <a:pt x="83" y="88"/>
                  </a:cubicBezTo>
                  <a:cubicBezTo>
                    <a:pt x="80" y="82"/>
                    <a:pt x="77" y="74"/>
                    <a:pt x="73" y="67"/>
                  </a:cubicBezTo>
                  <a:cubicBezTo>
                    <a:pt x="70" y="59"/>
                    <a:pt x="67" y="52"/>
                    <a:pt x="64" y="45"/>
                  </a:cubicBezTo>
                  <a:cubicBezTo>
                    <a:pt x="61" y="38"/>
                    <a:pt x="58" y="32"/>
                    <a:pt x="56" y="27"/>
                  </a:cubicBezTo>
                  <a:cubicBezTo>
                    <a:pt x="55" y="21"/>
                    <a:pt x="54" y="18"/>
                    <a:pt x="54" y="16"/>
                  </a:cubicBezTo>
                  <a:cubicBezTo>
                    <a:pt x="54" y="14"/>
                    <a:pt x="54" y="12"/>
                    <a:pt x="56" y="11"/>
                  </a:cubicBezTo>
                  <a:cubicBezTo>
                    <a:pt x="57" y="9"/>
                    <a:pt x="59" y="8"/>
                    <a:pt x="61" y="8"/>
                  </a:cubicBezTo>
                  <a:cubicBezTo>
                    <a:pt x="63" y="7"/>
                    <a:pt x="65" y="7"/>
                    <a:pt x="67" y="7"/>
                  </a:cubicBezTo>
                  <a:cubicBezTo>
                    <a:pt x="70" y="6"/>
                    <a:pt x="72" y="6"/>
                    <a:pt x="73" y="6"/>
                  </a:cubicBezTo>
                  <a:cubicBezTo>
                    <a:pt x="73" y="0"/>
                    <a:pt x="73" y="0"/>
                    <a:pt x="73" y="0"/>
                  </a:cubicBezTo>
                  <a:cubicBezTo>
                    <a:pt x="0" y="0"/>
                    <a:pt x="0" y="0"/>
                    <a:pt x="0" y="0"/>
                  </a:cubicBezTo>
                  <a:cubicBezTo>
                    <a:pt x="0" y="6"/>
                    <a:pt x="0" y="6"/>
                    <a:pt x="0" y="6"/>
                  </a:cubicBezTo>
                  <a:cubicBezTo>
                    <a:pt x="4" y="7"/>
                    <a:pt x="7" y="8"/>
                    <a:pt x="10" y="9"/>
                  </a:cubicBezTo>
                  <a:cubicBezTo>
                    <a:pt x="12" y="10"/>
                    <a:pt x="15" y="11"/>
                    <a:pt x="16" y="13"/>
                  </a:cubicBezTo>
                  <a:cubicBezTo>
                    <a:pt x="18" y="15"/>
                    <a:pt x="20" y="18"/>
                    <a:pt x="21" y="21"/>
                  </a:cubicBezTo>
                  <a:cubicBezTo>
                    <a:pt x="23" y="23"/>
                    <a:pt x="24" y="26"/>
                    <a:pt x="26" y="30"/>
                  </a:cubicBezTo>
                  <a:cubicBezTo>
                    <a:pt x="74" y="140"/>
                    <a:pt x="74" y="140"/>
                    <a:pt x="74" y="140"/>
                  </a:cubicBezTo>
                  <a:cubicBezTo>
                    <a:pt x="70" y="145"/>
                    <a:pt x="70" y="145"/>
                    <a:pt x="70" y="145"/>
                  </a:cubicBezTo>
                  <a:cubicBezTo>
                    <a:pt x="68" y="148"/>
                    <a:pt x="66" y="152"/>
                    <a:pt x="63" y="157"/>
                  </a:cubicBezTo>
                  <a:cubicBezTo>
                    <a:pt x="60" y="162"/>
                    <a:pt x="58" y="167"/>
                    <a:pt x="55" y="172"/>
                  </a:cubicBezTo>
                  <a:cubicBezTo>
                    <a:pt x="53" y="178"/>
                    <a:pt x="52" y="183"/>
                    <a:pt x="52" y="188"/>
                  </a:cubicBezTo>
                  <a:cubicBezTo>
                    <a:pt x="52" y="199"/>
                    <a:pt x="55" y="208"/>
                    <a:pt x="61" y="214"/>
                  </a:cubicBezTo>
                  <a:cubicBezTo>
                    <a:pt x="67" y="220"/>
                    <a:pt x="76" y="223"/>
                    <a:pt x="87" y="223"/>
                  </a:cubicBezTo>
                  <a:cubicBezTo>
                    <a:pt x="99" y="223"/>
                    <a:pt x="108" y="219"/>
                    <a:pt x="113" y="213"/>
                  </a:cubicBezTo>
                  <a:cubicBezTo>
                    <a:pt x="119" y="206"/>
                    <a:pt x="122" y="197"/>
                    <a:pt x="122" y="185"/>
                  </a:cubicBezTo>
                  <a:cubicBezTo>
                    <a:pt x="122" y="179"/>
                    <a:pt x="121" y="173"/>
                    <a:pt x="119" y="167"/>
                  </a:cubicBezTo>
                  <a:cubicBezTo>
                    <a:pt x="117" y="160"/>
                    <a:pt x="115" y="154"/>
                    <a:pt x="112" y="149"/>
                  </a:cubicBezTo>
                  <a:cubicBezTo>
                    <a:pt x="110" y="143"/>
                    <a:pt x="107" y="139"/>
                    <a:pt x="105" y="135"/>
                  </a:cubicBezTo>
                  <a:cubicBezTo>
                    <a:pt x="102" y="129"/>
                    <a:pt x="102" y="129"/>
                    <a:pt x="102" y="129"/>
                  </a:cubicBezTo>
                  <a:cubicBezTo>
                    <a:pt x="150" y="21"/>
                    <a:pt x="150" y="21"/>
                    <a:pt x="150" y="21"/>
                  </a:cubicBezTo>
                  <a:cubicBezTo>
                    <a:pt x="151" y="17"/>
                    <a:pt x="154" y="13"/>
                    <a:pt x="157" y="11"/>
                  </a:cubicBezTo>
                  <a:moveTo>
                    <a:pt x="97" y="192"/>
                  </a:moveTo>
                  <a:cubicBezTo>
                    <a:pt x="97" y="198"/>
                    <a:pt x="96" y="202"/>
                    <a:pt x="94" y="206"/>
                  </a:cubicBezTo>
                  <a:cubicBezTo>
                    <a:pt x="93" y="209"/>
                    <a:pt x="89" y="211"/>
                    <a:pt x="83" y="211"/>
                  </a:cubicBezTo>
                  <a:cubicBezTo>
                    <a:pt x="76" y="211"/>
                    <a:pt x="71" y="209"/>
                    <a:pt x="68" y="205"/>
                  </a:cubicBezTo>
                  <a:cubicBezTo>
                    <a:pt x="65" y="201"/>
                    <a:pt x="64" y="195"/>
                    <a:pt x="64" y="188"/>
                  </a:cubicBezTo>
                  <a:cubicBezTo>
                    <a:pt x="64" y="185"/>
                    <a:pt x="65" y="181"/>
                    <a:pt x="66" y="177"/>
                  </a:cubicBezTo>
                  <a:cubicBezTo>
                    <a:pt x="68" y="172"/>
                    <a:pt x="70" y="168"/>
                    <a:pt x="73" y="165"/>
                  </a:cubicBezTo>
                  <a:cubicBezTo>
                    <a:pt x="75" y="161"/>
                    <a:pt x="77" y="158"/>
                    <a:pt x="79" y="156"/>
                  </a:cubicBezTo>
                  <a:cubicBezTo>
                    <a:pt x="82" y="152"/>
                    <a:pt x="82" y="152"/>
                    <a:pt x="82" y="152"/>
                  </a:cubicBezTo>
                  <a:cubicBezTo>
                    <a:pt x="84" y="156"/>
                    <a:pt x="84" y="156"/>
                    <a:pt x="84" y="156"/>
                  </a:cubicBezTo>
                  <a:cubicBezTo>
                    <a:pt x="86" y="159"/>
                    <a:pt x="88" y="162"/>
                    <a:pt x="90" y="167"/>
                  </a:cubicBezTo>
                  <a:cubicBezTo>
                    <a:pt x="92" y="171"/>
                    <a:pt x="93" y="175"/>
                    <a:pt x="95" y="180"/>
                  </a:cubicBezTo>
                  <a:cubicBezTo>
                    <a:pt x="96" y="185"/>
                    <a:pt x="97" y="188"/>
                    <a:pt x="97" y="192"/>
                  </a:cubicBez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50" name="Freeform 49"/>
            <p:cNvSpPr>
              <a:spLocks/>
            </p:cNvSpPr>
            <p:nvPr/>
          </p:nvSpPr>
          <p:spPr bwMode="auto">
            <a:xfrm>
              <a:off x="4160408" y="1844775"/>
              <a:ext cx="277813" cy="1176338"/>
            </a:xfrm>
            <a:custGeom>
              <a:avLst/>
              <a:gdLst>
                <a:gd name="T0" fmla="*/ 50 w 74"/>
                <a:gd name="T1" fmla="*/ 130 h 313"/>
                <a:gd name="T2" fmla="*/ 50 w 74"/>
                <a:gd name="T3" fmla="*/ 34 h 313"/>
                <a:gd name="T4" fmla="*/ 52 w 74"/>
                <a:gd name="T5" fmla="*/ 23 h 313"/>
                <a:gd name="T6" fmla="*/ 56 w 74"/>
                <a:gd name="T7" fmla="*/ 17 h 313"/>
                <a:gd name="T8" fmla="*/ 63 w 74"/>
                <a:gd name="T9" fmla="*/ 15 h 313"/>
                <a:gd name="T10" fmla="*/ 74 w 74"/>
                <a:gd name="T11" fmla="*/ 14 h 313"/>
                <a:gd name="T12" fmla="*/ 74 w 74"/>
                <a:gd name="T13" fmla="*/ 0 h 313"/>
                <a:gd name="T14" fmla="*/ 47 w 74"/>
                <a:gd name="T15" fmla="*/ 0 h 313"/>
                <a:gd name="T16" fmla="*/ 28 w 74"/>
                <a:gd name="T17" fmla="*/ 5 h 313"/>
                <a:gd name="T18" fmla="*/ 20 w 74"/>
                <a:gd name="T19" fmla="*/ 23 h 313"/>
                <a:gd name="T20" fmla="*/ 20 w 74"/>
                <a:gd name="T21" fmla="*/ 133 h 313"/>
                <a:gd name="T22" fmla="*/ 15 w 74"/>
                <a:gd name="T23" fmla="*/ 149 h 313"/>
                <a:gd name="T24" fmla="*/ 0 w 74"/>
                <a:gd name="T25" fmla="*/ 156 h 313"/>
                <a:gd name="T26" fmla="*/ 15 w 74"/>
                <a:gd name="T27" fmla="*/ 164 h 313"/>
                <a:gd name="T28" fmla="*/ 21 w 74"/>
                <a:gd name="T29" fmla="*/ 180 h 313"/>
                <a:gd name="T30" fmla="*/ 21 w 74"/>
                <a:gd name="T31" fmla="*/ 290 h 313"/>
                <a:gd name="T32" fmla="*/ 28 w 74"/>
                <a:gd name="T33" fmla="*/ 308 h 313"/>
                <a:gd name="T34" fmla="*/ 48 w 74"/>
                <a:gd name="T35" fmla="*/ 313 h 313"/>
                <a:gd name="T36" fmla="*/ 74 w 74"/>
                <a:gd name="T37" fmla="*/ 313 h 313"/>
                <a:gd name="T38" fmla="*/ 74 w 74"/>
                <a:gd name="T39" fmla="*/ 298 h 313"/>
                <a:gd name="T40" fmla="*/ 63 w 74"/>
                <a:gd name="T41" fmla="*/ 298 h 313"/>
                <a:gd name="T42" fmla="*/ 55 w 74"/>
                <a:gd name="T43" fmla="*/ 296 h 313"/>
                <a:gd name="T44" fmla="*/ 51 w 74"/>
                <a:gd name="T45" fmla="*/ 290 h 313"/>
                <a:gd name="T46" fmla="*/ 50 w 74"/>
                <a:gd name="T47" fmla="*/ 279 h 313"/>
                <a:gd name="T48" fmla="*/ 50 w 74"/>
                <a:gd name="T49" fmla="*/ 183 h 313"/>
                <a:gd name="T50" fmla="*/ 43 w 74"/>
                <a:gd name="T51" fmla="*/ 165 h 313"/>
                <a:gd name="T52" fmla="*/ 26 w 74"/>
                <a:gd name="T53" fmla="*/ 156 h 313"/>
                <a:gd name="T54" fmla="*/ 44 w 74"/>
                <a:gd name="T55" fmla="*/ 148 h 313"/>
                <a:gd name="T56" fmla="*/ 50 w 74"/>
                <a:gd name="T57" fmla="*/ 13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3">
                  <a:moveTo>
                    <a:pt x="50" y="130"/>
                  </a:moveTo>
                  <a:cubicBezTo>
                    <a:pt x="50" y="34"/>
                    <a:pt x="50" y="34"/>
                    <a:pt x="50" y="34"/>
                  </a:cubicBezTo>
                  <a:cubicBezTo>
                    <a:pt x="50" y="29"/>
                    <a:pt x="51" y="26"/>
                    <a:pt x="52" y="23"/>
                  </a:cubicBezTo>
                  <a:cubicBezTo>
                    <a:pt x="53" y="20"/>
                    <a:pt x="54" y="18"/>
                    <a:pt x="56" y="17"/>
                  </a:cubicBezTo>
                  <a:cubicBezTo>
                    <a:pt x="58" y="16"/>
                    <a:pt x="60" y="15"/>
                    <a:pt x="63" y="15"/>
                  </a:cubicBezTo>
                  <a:cubicBezTo>
                    <a:pt x="66" y="15"/>
                    <a:pt x="69" y="14"/>
                    <a:pt x="74" y="14"/>
                  </a:cubicBezTo>
                  <a:cubicBezTo>
                    <a:pt x="74" y="0"/>
                    <a:pt x="74" y="0"/>
                    <a:pt x="74" y="0"/>
                  </a:cubicBezTo>
                  <a:cubicBezTo>
                    <a:pt x="47" y="0"/>
                    <a:pt x="47" y="0"/>
                    <a:pt x="47" y="0"/>
                  </a:cubicBezTo>
                  <a:cubicBezTo>
                    <a:pt x="40" y="0"/>
                    <a:pt x="33" y="1"/>
                    <a:pt x="28" y="5"/>
                  </a:cubicBezTo>
                  <a:cubicBezTo>
                    <a:pt x="23" y="9"/>
                    <a:pt x="20" y="15"/>
                    <a:pt x="20" y="23"/>
                  </a:cubicBezTo>
                  <a:cubicBezTo>
                    <a:pt x="20" y="133"/>
                    <a:pt x="20" y="133"/>
                    <a:pt x="20" y="133"/>
                  </a:cubicBezTo>
                  <a:cubicBezTo>
                    <a:pt x="20" y="139"/>
                    <a:pt x="19" y="145"/>
                    <a:pt x="15" y="149"/>
                  </a:cubicBezTo>
                  <a:cubicBezTo>
                    <a:pt x="11" y="154"/>
                    <a:pt x="6" y="156"/>
                    <a:pt x="0" y="156"/>
                  </a:cubicBezTo>
                  <a:cubicBezTo>
                    <a:pt x="6" y="157"/>
                    <a:pt x="11" y="159"/>
                    <a:pt x="15" y="164"/>
                  </a:cubicBezTo>
                  <a:cubicBezTo>
                    <a:pt x="19" y="169"/>
                    <a:pt x="21" y="174"/>
                    <a:pt x="21" y="180"/>
                  </a:cubicBezTo>
                  <a:cubicBezTo>
                    <a:pt x="21" y="290"/>
                    <a:pt x="21" y="290"/>
                    <a:pt x="21" y="290"/>
                  </a:cubicBezTo>
                  <a:cubicBezTo>
                    <a:pt x="21" y="298"/>
                    <a:pt x="23" y="304"/>
                    <a:pt x="28" y="308"/>
                  </a:cubicBezTo>
                  <a:cubicBezTo>
                    <a:pt x="34" y="311"/>
                    <a:pt x="40" y="313"/>
                    <a:pt x="48" y="313"/>
                  </a:cubicBezTo>
                  <a:cubicBezTo>
                    <a:pt x="74" y="313"/>
                    <a:pt x="74" y="313"/>
                    <a:pt x="74" y="313"/>
                  </a:cubicBezTo>
                  <a:cubicBezTo>
                    <a:pt x="74" y="298"/>
                    <a:pt x="74" y="298"/>
                    <a:pt x="74" y="298"/>
                  </a:cubicBezTo>
                  <a:cubicBezTo>
                    <a:pt x="69" y="298"/>
                    <a:pt x="66" y="298"/>
                    <a:pt x="63" y="298"/>
                  </a:cubicBezTo>
                  <a:cubicBezTo>
                    <a:pt x="60" y="298"/>
                    <a:pt x="57" y="297"/>
                    <a:pt x="55" y="296"/>
                  </a:cubicBezTo>
                  <a:cubicBezTo>
                    <a:pt x="54" y="294"/>
                    <a:pt x="52" y="292"/>
                    <a:pt x="51" y="290"/>
                  </a:cubicBezTo>
                  <a:cubicBezTo>
                    <a:pt x="50" y="287"/>
                    <a:pt x="50" y="284"/>
                    <a:pt x="50" y="279"/>
                  </a:cubicBezTo>
                  <a:cubicBezTo>
                    <a:pt x="50" y="183"/>
                    <a:pt x="50" y="183"/>
                    <a:pt x="50" y="183"/>
                  </a:cubicBezTo>
                  <a:cubicBezTo>
                    <a:pt x="50" y="176"/>
                    <a:pt x="48" y="170"/>
                    <a:pt x="43" y="165"/>
                  </a:cubicBezTo>
                  <a:cubicBezTo>
                    <a:pt x="39" y="160"/>
                    <a:pt x="33" y="157"/>
                    <a:pt x="26" y="156"/>
                  </a:cubicBezTo>
                  <a:cubicBezTo>
                    <a:pt x="34" y="156"/>
                    <a:pt x="39" y="153"/>
                    <a:pt x="44" y="148"/>
                  </a:cubicBezTo>
                  <a:cubicBezTo>
                    <a:pt x="48" y="143"/>
                    <a:pt x="50" y="137"/>
                    <a:pt x="50" y="130"/>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51" name="Freeform 50"/>
            <p:cNvSpPr>
              <a:spLocks noEditPoints="1"/>
            </p:cNvSpPr>
            <p:nvPr/>
          </p:nvSpPr>
          <p:spPr bwMode="auto">
            <a:xfrm>
              <a:off x="3500008" y="3454501"/>
              <a:ext cx="615950" cy="615950"/>
            </a:xfrm>
            <a:custGeom>
              <a:avLst/>
              <a:gdLst>
                <a:gd name="T0" fmla="*/ 157 w 164"/>
                <a:gd name="T1" fmla="*/ 115 h 164"/>
                <a:gd name="T2" fmla="*/ 164 w 164"/>
                <a:gd name="T3" fmla="*/ 82 h 164"/>
                <a:gd name="T4" fmla="*/ 157 w 164"/>
                <a:gd name="T5" fmla="*/ 50 h 164"/>
                <a:gd name="T6" fmla="*/ 140 w 164"/>
                <a:gd name="T7" fmla="*/ 24 h 164"/>
                <a:gd name="T8" fmla="*/ 114 w 164"/>
                <a:gd name="T9" fmla="*/ 7 h 164"/>
                <a:gd name="T10" fmla="*/ 82 w 164"/>
                <a:gd name="T11" fmla="*/ 0 h 164"/>
                <a:gd name="T12" fmla="*/ 49 w 164"/>
                <a:gd name="T13" fmla="*/ 7 h 164"/>
                <a:gd name="T14" fmla="*/ 23 w 164"/>
                <a:gd name="T15" fmla="*/ 24 h 164"/>
                <a:gd name="T16" fmla="*/ 6 w 164"/>
                <a:gd name="T17" fmla="*/ 50 h 164"/>
                <a:gd name="T18" fmla="*/ 0 w 164"/>
                <a:gd name="T19" fmla="*/ 82 h 164"/>
                <a:gd name="T20" fmla="*/ 6 w 164"/>
                <a:gd name="T21" fmla="*/ 115 h 164"/>
                <a:gd name="T22" fmla="*/ 24 w 164"/>
                <a:gd name="T23" fmla="*/ 140 h 164"/>
                <a:gd name="T24" fmla="*/ 50 w 164"/>
                <a:gd name="T25" fmla="*/ 158 h 164"/>
                <a:gd name="T26" fmla="*/ 82 w 164"/>
                <a:gd name="T27" fmla="*/ 164 h 164"/>
                <a:gd name="T28" fmla="*/ 114 w 164"/>
                <a:gd name="T29" fmla="*/ 158 h 164"/>
                <a:gd name="T30" fmla="*/ 140 w 164"/>
                <a:gd name="T31" fmla="*/ 140 h 164"/>
                <a:gd name="T32" fmla="*/ 157 w 164"/>
                <a:gd name="T33" fmla="*/ 115 h 164"/>
                <a:gd name="T34" fmla="*/ 125 w 164"/>
                <a:gd name="T35" fmla="*/ 82 h 164"/>
                <a:gd name="T36" fmla="*/ 123 w 164"/>
                <a:gd name="T37" fmla="*/ 108 h 164"/>
                <a:gd name="T38" fmla="*/ 117 w 164"/>
                <a:gd name="T39" fmla="*/ 132 h 164"/>
                <a:gd name="T40" fmla="*/ 104 w 164"/>
                <a:gd name="T41" fmla="*/ 150 h 164"/>
                <a:gd name="T42" fmla="*/ 82 w 164"/>
                <a:gd name="T43" fmla="*/ 157 h 164"/>
                <a:gd name="T44" fmla="*/ 59 w 164"/>
                <a:gd name="T45" fmla="*/ 150 h 164"/>
                <a:gd name="T46" fmla="*/ 46 w 164"/>
                <a:gd name="T47" fmla="*/ 132 h 164"/>
                <a:gd name="T48" fmla="*/ 40 w 164"/>
                <a:gd name="T49" fmla="*/ 108 h 164"/>
                <a:gd name="T50" fmla="*/ 39 w 164"/>
                <a:gd name="T51" fmla="*/ 82 h 164"/>
                <a:gd name="T52" fmla="*/ 40 w 164"/>
                <a:gd name="T53" fmla="*/ 56 h 164"/>
                <a:gd name="T54" fmla="*/ 46 w 164"/>
                <a:gd name="T55" fmla="*/ 32 h 164"/>
                <a:gd name="T56" fmla="*/ 60 w 164"/>
                <a:gd name="T57" fmla="*/ 14 h 164"/>
                <a:gd name="T58" fmla="*/ 82 w 164"/>
                <a:gd name="T59" fmla="*/ 7 h 164"/>
                <a:gd name="T60" fmla="*/ 104 w 164"/>
                <a:gd name="T61" fmla="*/ 14 h 164"/>
                <a:gd name="T62" fmla="*/ 118 w 164"/>
                <a:gd name="T63" fmla="*/ 32 h 164"/>
                <a:gd name="T64" fmla="*/ 124 w 164"/>
                <a:gd name="T65" fmla="*/ 56 h 164"/>
                <a:gd name="T66" fmla="*/ 125 w 164"/>
                <a:gd name="T67"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4" h="164">
                  <a:moveTo>
                    <a:pt x="157" y="115"/>
                  </a:moveTo>
                  <a:cubicBezTo>
                    <a:pt x="162" y="105"/>
                    <a:pt x="164" y="94"/>
                    <a:pt x="164" y="82"/>
                  </a:cubicBezTo>
                  <a:cubicBezTo>
                    <a:pt x="164" y="71"/>
                    <a:pt x="162" y="60"/>
                    <a:pt x="157" y="50"/>
                  </a:cubicBezTo>
                  <a:cubicBezTo>
                    <a:pt x="153" y="40"/>
                    <a:pt x="147" y="31"/>
                    <a:pt x="140" y="24"/>
                  </a:cubicBezTo>
                  <a:cubicBezTo>
                    <a:pt x="133" y="17"/>
                    <a:pt x="124" y="11"/>
                    <a:pt x="114" y="7"/>
                  </a:cubicBezTo>
                  <a:cubicBezTo>
                    <a:pt x="104" y="3"/>
                    <a:pt x="93" y="0"/>
                    <a:pt x="82" y="0"/>
                  </a:cubicBezTo>
                  <a:cubicBezTo>
                    <a:pt x="70" y="0"/>
                    <a:pt x="59" y="3"/>
                    <a:pt x="49" y="7"/>
                  </a:cubicBezTo>
                  <a:cubicBezTo>
                    <a:pt x="39" y="11"/>
                    <a:pt x="31" y="17"/>
                    <a:pt x="23" y="24"/>
                  </a:cubicBezTo>
                  <a:cubicBezTo>
                    <a:pt x="16" y="31"/>
                    <a:pt x="10" y="40"/>
                    <a:pt x="6" y="50"/>
                  </a:cubicBezTo>
                  <a:cubicBezTo>
                    <a:pt x="2" y="60"/>
                    <a:pt x="0" y="71"/>
                    <a:pt x="0" y="82"/>
                  </a:cubicBezTo>
                  <a:cubicBezTo>
                    <a:pt x="0" y="94"/>
                    <a:pt x="2" y="105"/>
                    <a:pt x="6" y="115"/>
                  </a:cubicBezTo>
                  <a:cubicBezTo>
                    <a:pt x="11" y="124"/>
                    <a:pt x="16" y="133"/>
                    <a:pt x="24" y="140"/>
                  </a:cubicBezTo>
                  <a:cubicBezTo>
                    <a:pt x="31" y="148"/>
                    <a:pt x="40" y="153"/>
                    <a:pt x="50" y="158"/>
                  </a:cubicBezTo>
                  <a:cubicBezTo>
                    <a:pt x="60" y="162"/>
                    <a:pt x="70" y="164"/>
                    <a:pt x="82" y="164"/>
                  </a:cubicBezTo>
                  <a:cubicBezTo>
                    <a:pt x="94" y="164"/>
                    <a:pt x="104" y="162"/>
                    <a:pt x="114" y="158"/>
                  </a:cubicBezTo>
                  <a:cubicBezTo>
                    <a:pt x="124" y="153"/>
                    <a:pt x="133" y="148"/>
                    <a:pt x="140" y="140"/>
                  </a:cubicBezTo>
                  <a:cubicBezTo>
                    <a:pt x="147" y="133"/>
                    <a:pt x="153" y="124"/>
                    <a:pt x="157" y="115"/>
                  </a:cubicBezTo>
                  <a:moveTo>
                    <a:pt x="125" y="82"/>
                  </a:moveTo>
                  <a:cubicBezTo>
                    <a:pt x="125" y="90"/>
                    <a:pt x="124" y="99"/>
                    <a:pt x="123" y="108"/>
                  </a:cubicBezTo>
                  <a:cubicBezTo>
                    <a:pt x="122" y="117"/>
                    <a:pt x="120" y="125"/>
                    <a:pt x="117" y="132"/>
                  </a:cubicBezTo>
                  <a:cubicBezTo>
                    <a:pt x="114" y="139"/>
                    <a:pt x="110" y="145"/>
                    <a:pt x="104" y="150"/>
                  </a:cubicBezTo>
                  <a:cubicBezTo>
                    <a:pt x="98" y="155"/>
                    <a:pt x="91" y="157"/>
                    <a:pt x="82" y="157"/>
                  </a:cubicBezTo>
                  <a:cubicBezTo>
                    <a:pt x="72" y="157"/>
                    <a:pt x="65" y="155"/>
                    <a:pt x="59" y="150"/>
                  </a:cubicBezTo>
                  <a:cubicBezTo>
                    <a:pt x="54" y="145"/>
                    <a:pt x="49" y="139"/>
                    <a:pt x="46" y="132"/>
                  </a:cubicBezTo>
                  <a:cubicBezTo>
                    <a:pt x="43" y="125"/>
                    <a:pt x="41" y="117"/>
                    <a:pt x="40" y="108"/>
                  </a:cubicBezTo>
                  <a:cubicBezTo>
                    <a:pt x="39" y="99"/>
                    <a:pt x="39" y="90"/>
                    <a:pt x="39" y="82"/>
                  </a:cubicBezTo>
                  <a:cubicBezTo>
                    <a:pt x="39" y="74"/>
                    <a:pt x="39" y="65"/>
                    <a:pt x="40" y="56"/>
                  </a:cubicBezTo>
                  <a:cubicBezTo>
                    <a:pt x="41" y="48"/>
                    <a:pt x="43" y="40"/>
                    <a:pt x="46" y="32"/>
                  </a:cubicBezTo>
                  <a:cubicBezTo>
                    <a:pt x="50" y="25"/>
                    <a:pt x="54" y="19"/>
                    <a:pt x="60" y="14"/>
                  </a:cubicBezTo>
                  <a:cubicBezTo>
                    <a:pt x="65" y="9"/>
                    <a:pt x="73" y="7"/>
                    <a:pt x="82" y="7"/>
                  </a:cubicBezTo>
                  <a:cubicBezTo>
                    <a:pt x="91" y="7"/>
                    <a:pt x="99" y="9"/>
                    <a:pt x="104" y="14"/>
                  </a:cubicBezTo>
                  <a:cubicBezTo>
                    <a:pt x="110" y="19"/>
                    <a:pt x="115" y="25"/>
                    <a:pt x="118" y="32"/>
                  </a:cubicBezTo>
                  <a:cubicBezTo>
                    <a:pt x="121" y="40"/>
                    <a:pt x="123" y="48"/>
                    <a:pt x="124" y="56"/>
                  </a:cubicBezTo>
                  <a:cubicBezTo>
                    <a:pt x="125" y="65"/>
                    <a:pt x="125" y="74"/>
                    <a:pt x="125" y="82"/>
                  </a:cubicBez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52" name="Freeform 51"/>
            <p:cNvSpPr>
              <a:spLocks/>
            </p:cNvSpPr>
            <p:nvPr/>
          </p:nvSpPr>
          <p:spPr bwMode="auto">
            <a:xfrm>
              <a:off x="3736545" y="3675164"/>
              <a:ext cx="142875" cy="147638"/>
            </a:xfrm>
            <a:custGeom>
              <a:avLst/>
              <a:gdLst>
                <a:gd name="T0" fmla="*/ 32 w 38"/>
                <a:gd name="T1" fmla="*/ 6 h 39"/>
                <a:gd name="T2" fmla="*/ 19 w 38"/>
                <a:gd name="T3" fmla="*/ 0 h 39"/>
                <a:gd name="T4" fmla="*/ 5 w 38"/>
                <a:gd name="T5" fmla="*/ 6 h 39"/>
                <a:gd name="T6" fmla="*/ 0 w 38"/>
                <a:gd name="T7" fmla="*/ 20 h 39"/>
                <a:gd name="T8" fmla="*/ 5 w 38"/>
                <a:gd name="T9" fmla="*/ 33 h 39"/>
                <a:gd name="T10" fmla="*/ 19 w 38"/>
                <a:gd name="T11" fmla="*/ 39 h 39"/>
                <a:gd name="T12" fmla="*/ 33 w 38"/>
                <a:gd name="T13" fmla="*/ 33 h 39"/>
                <a:gd name="T14" fmla="*/ 38 w 38"/>
                <a:gd name="T15" fmla="*/ 20 h 39"/>
                <a:gd name="T16" fmla="*/ 38 w 38"/>
                <a:gd name="T17" fmla="*/ 20 h 39"/>
                <a:gd name="T18" fmla="*/ 32 w 38"/>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32" y="6"/>
                  </a:moveTo>
                  <a:cubicBezTo>
                    <a:pt x="29" y="2"/>
                    <a:pt x="24" y="0"/>
                    <a:pt x="19" y="0"/>
                  </a:cubicBezTo>
                  <a:cubicBezTo>
                    <a:pt x="13" y="0"/>
                    <a:pt x="9" y="2"/>
                    <a:pt x="5" y="6"/>
                  </a:cubicBezTo>
                  <a:cubicBezTo>
                    <a:pt x="1" y="10"/>
                    <a:pt x="0" y="14"/>
                    <a:pt x="0" y="20"/>
                  </a:cubicBezTo>
                  <a:cubicBezTo>
                    <a:pt x="0" y="25"/>
                    <a:pt x="1" y="30"/>
                    <a:pt x="5" y="33"/>
                  </a:cubicBezTo>
                  <a:cubicBezTo>
                    <a:pt x="9" y="37"/>
                    <a:pt x="14" y="39"/>
                    <a:pt x="19" y="39"/>
                  </a:cubicBezTo>
                  <a:cubicBezTo>
                    <a:pt x="24" y="39"/>
                    <a:pt x="29" y="37"/>
                    <a:pt x="33" y="33"/>
                  </a:cubicBezTo>
                  <a:cubicBezTo>
                    <a:pt x="36" y="30"/>
                    <a:pt x="38" y="25"/>
                    <a:pt x="38" y="20"/>
                  </a:cubicBezTo>
                  <a:cubicBezTo>
                    <a:pt x="38" y="20"/>
                    <a:pt x="38" y="20"/>
                    <a:pt x="38" y="20"/>
                  </a:cubicBezTo>
                  <a:cubicBezTo>
                    <a:pt x="38" y="14"/>
                    <a:pt x="36" y="10"/>
                    <a:pt x="32" y="6"/>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53" name="Freeform 52"/>
            <p:cNvSpPr>
              <a:spLocks/>
            </p:cNvSpPr>
            <p:nvPr/>
          </p:nvSpPr>
          <p:spPr bwMode="auto">
            <a:xfrm>
              <a:off x="5227209" y="1844775"/>
              <a:ext cx="277813" cy="1176338"/>
            </a:xfrm>
            <a:custGeom>
              <a:avLst/>
              <a:gdLst>
                <a:gd name="T0" fmla="*/ 23 w 74"/>
                <a:gd name="T1" fmla="*/ 183 h 313"/>
                <a:gd name="T2" fmla="*/ 23 w 74"/>
                <a:gd name="T3" fmla="*/ 279 h 313"/>
                <a:gd name="T4" fmla="*/ 22 w 74"/>
                <a:gd name="T5" fmla="*/ 290 h 313"/>
                <a:gd name="T6" fmla="*/ 17 w 74"/>
                <a:gd name="T7" fmla="*/ 296 h 313"/>
                <a:gd name="T8" fmla="*/ 10 w 74"/>
                <a:gd name="T9" fmla="*/ 298 h 313"/>
                <a:gd name="T10" fmla="*/ 0 w 74"/>
                <a:gd name="T11" fmla="*/ 298 h 313"/>
                <a:gd name="T12" fmla="*/ 0 w 74"/>
                <a:gd name="T13" fmla="*/ 313 h 313"/>
                <a:gd name="T14" fmla="*/ 26 w 74"/>
                <a:gd name="T15" fmla="*/ 313 h 313"/>
                <a:gd name="T16" fmla="*/ 45 w 74"/>
                <a:gd name="T17" fmla="*/ 308 h 313"/>
                <a:gd name="T18" fmla="*/ 53 w 74"/>
                <a:gd name="T19" fmla="*/ 290 h 313"/>
                <a:gd name="T20" fmla="*/ 53 w 74"/>
                <a:gd name="T21" fmla="*/ 180 h 313"/>
                <a:gd name="T22" fmla="*/ 59 w 74"/>
                <a:gd name="T23" fmla="*/ 164 h 313"/>
                <a:gd name="T24" fmla="*/ 74 w 74"/>
                <a:gd name="T25" fmla="*/ 156 h 313"/>
                <a:gd name="T26" fmla="*/ 58 w 74"/>
                <a:gd name="T27" fmla="*/ 149 h 313"/>
                <a:gd name="T28" fmla="*/ 53 w 74"/>
                <a:gd name="T29" fmla="*/ 133 h 313"/>
                <a:gd name="T30" fmla="*/ 53 w 74"/>
                <a:gd name="T31" fmla="*/ 23 h 313"/>
                <a:gd name="T32" fmla="*/ 45 w 74"/>
                <a:gd name="T33" fmla="*/ 5 h 313"/>
                <a:gd name="T34" fmla="*/ 26 w 74"/>
                <a:gd name="T35" fmla="*/ 0 h 313"/>
                <a:gd name="T36" fmla="*/ 0 w 74"/>
                <a:gd name="T37" fmla="*/ 0 h 313"/>
                <a:gd name="T38" fmla="*/ 0 w 74"/>
                <a:gd name="T39" fmla="*/ 14 h 313"/>
                <a:gd name="T40" fmla="*/ 10 w 74"/>
                <a:gd name="T41" fmla="*/ 15 h 313"/>
                <a:gd name="T42" fmla="*/ 18 w 74"/>
                <a:gd name="T43" fmla="*/ 17 h 313"/>
                <a:gd name="T44" fmla="*/ 22 w 74"/>
                <a:gd name="T45" fmla="*/ 23 h 313"/>
                <a:gd name="T46" fmla="*/ 23 w 74"/>
                <a:gd name="T47" fmla="*/ 34 h 313"/>
                <a:gd name="T48" fmla="*/ 23 w 74"/>
                <a:gd name="T49" fmla="*/ 130 h 313"/>
                <a:gd name="T50" fmla="*/ 30 w 74"/>
                <a:gd name="T51" fmla="*/ 148 h 313"/>
                <a:gd name="T52" fmla="*/ 47 w 74"/>
                <a:gd name="T53" fmla="*/ 156 h 313"/>
                <a:gd name="T54" fmla="*/ 30 w 74"/>
                <a:gd name="T55" fmla="*/ 165 h 313"/>
                <a:gd name="T56" fmla="*/ 23 w 74"/>
                <a:gd name="T57" fmla="*/ 18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3">
                  <a:moveTo>
                    <a:pt x="23" y="183"/>
                  </a:moveTo>
                  <a:cubicBezTo>
                    <a:pt x="23" y="279"/>
                    <a:pt x="23" y="279"/>
                    <a:pt x="23" y="279"/>
                  </a:cubicBezTo>
                  <a:cubicBezTo>
                    <a:pt x="23" y="284"/>
                    <a:pt x="23" y="287"/>
                    <a:pt x="22" y="290"/>
                  </a:cubicBezTo>
                  <a:cubicBezTo>
                    <a:pt x="21" y="292"/>
                    <a:pt x="19" y="294"/>
                    <a:pt x="17" y="296"/>
                  </a:cubicBezTo>
                  <a:cubicBezTo>
                    <a:pt x="16" y="297"/>
                    <a:pt x="13" y="298"/>
                    <a:pt x="10" y="298"/>
                  </a:cubicBezTo>
                  <a:cubicBezTo>
                    <a:pt x="8" y="298"/>
                    <a:pt x="4" y="298"/>
                    <a:pt x="0" y="298"/>
                  </a:cubicBezTo>
                  <a:cubicBezTo>
                    <a:pt x="0" y="313"/>
                    <a:pt x="0" y="313"/>
                    <a:pt x="0" y="313"/>
                  </a:cubicBezTo>
                  <a:cubicBezTo>
                    <a:pt x="26" y="313"/>
                    <a:pt x="26" y="313"/>
                    <a:pt x="26" y="313"/>
                  </a:cubicBezTo>
                  <a:cubicBezTo>
                    <a:pt x="34" y="313"/>
                    <a:pt x="40" y="311"/>
                    <a:pt x="45" y="308"/>
                  </a:cubicBezTo>
                  <a:cubicBezTo>
                    <a:pt x="50" y="304"/>
                    <a:pt x="53" y="298"/>
                    <a:pt x="53" y="290"/>
                  </a:cubicBezTo>
                  <a:cubicBezTo>
                    <a:pt x="53" y="180"/>
                    <a:pt x="53" y="180"/>
                    <a:pt x="53" y="180"/>
                  </a:cubicBezTo>
                  <a:cubicBezTo>
                    <a:pt x="53" y="174"/>
                    <a:pt x="55" y="169"/>
                    <a:pt x="59" y="164"/>
                  </a:cubicBezTo>
                  <a:cubicBezTo>
                    <a:pt x="62" y="159"/>
                    <a:pt x="67" y="157"/>
                    <a:pt x="74" y="156"/>
                  </a:cubicBezTo>
                  <a:cubicBezTo>
                    <a:pt x="67" y="156"/>
                    <a:pt x="62" y="154"/>
                    <a:pt x="58" y="149"/>
                  </a:cubicBezTo>
                  <a:cubicBezTo>
                    <a:pt x="54" y="145"/>
                    <a:pt x="53" y="139"/>
                    <a:pt x="53" y="133"/>
                  </a:cubicBezTo>
                  <a:cubicBezTo>
                    <a:pt x="53" y="23"/>
                    <a:pt x="53" y="23"/>
                    <a:pt x="53" y="23"/>
                  </a:cubicBezTo>
                  <a:cubicBezTo>
                    <a:pt x="53" y="15"/>
                    <a:pt x="50" y="9"/>
                    <a:pt x="45" y="5"/>
                  </a:cubicBezTo>
                  <a:cubicBezTo>
                    <a:pt x="40" y="1"/>
                    <a:pt x="33" y="0"/>
                    <a:pt x="26" y="0"/>
                  </a:cubicBezTo>
                  <a:cubicBezTo>
                    <a:pt x="0" y="0"/>
                    <a:pt x="0" y="0"/>
                    <a:pt x="0" y="0"/>
                  </a:cubicBezTo>
                  <a:cubicBezTo>
                    <a:pt x="0" y="14"/>
                    <a:pt x="0" y="14"/>
                    <a:pt x="0" y="14"/>
                  </a:cubicBezTo>
                  <a:cubicBezTo>
                    <a:pt x="4" y="14"/>
                    <a:pt x="8" y="15"/>
                    <a:pt x="10" y="15"/>
                  </a:cubicBezTo>
                  <a:cubicBezTo>
                    <a:pt x="14" y="15"/>
                    <a:pt x="16" y="16"/>
                    <a:pt x="18" y="17"/>
                  </a:cubicBezTo>
                  <a:cubicBezTo>
                    <a:pt x="20" y="18"/>
                    <a:pt x="21" y="20"/>
                    <a:pt x="22" y="23"/>
                  </a:cubicBezTo>
                  <a:cubicBezTo>
                    <a:pt x="23" y="26"/>
                    <a:pt x="23" y="29"/>
                    <a:pt x="23" y="34"/>
                  </a:cubicBezTo>
                  <a:cubicBezTo>
                    <a:pt x="23" y="130"/>
                    <a:pt x="23" y="130"/>
                    <a:pt x="23" y="130"/>
                  </a:cubicBezTo>
                  <a:cubicBezTo>
                    <a:pt x="23" y="137"/>
                    <a:pt x="26" y="143"/>
                    <a:pt x="30" y="148"/>
                  </a:cubicBezTo>
                  <a:cubicBezTo>
                    <a:pt x="34" y="153"/>
                    <a:pt x="40" y="156"/>
                    <a:pt x="47" y="156"/>
                  </a:cubicBezTo>
                  <a:cubicBezTo>
                    <a:pt x="40" y="157"/>
                    <a:pt x="34" y="160"/>
                    <a:pt x="30" y="165"/>
                  </a:cubicBezTo>
                  <a:cubicBezTo>
                    <a:pt x="25" y="170"/>
                    <a:pt x="23" y="176"/>
                    <a:pt x="23" y="183"/>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54" name="Freeform 53"/>
            <p:cNvSpPr>
              <a:spLocks/>
            </p:cNvSpPr>
            <p:nvPr/>
          </p:nvSpPr>
          <p:spPr bwMode="auto">
            <a:xfrm>
              <a:off x="4130246" y="3240188"/>
              <a:ext cx="368300" cy="800100"/>
            </a:xfrm>
            <a:custGeom>
              <a:avLst/>
              <a:gdLst>
                <a:gd name="T0" fmla="*/ 98 w 98"/>
                <a:gd name="T1" fmla="*/ 187 h 213"/>
                <a:gd name="T2" fmla="*/ 93 w 98"/>
                <a:gd name="T3" fmla="*/ 183 h 213"/>
                <a:gd name="T4" fmla="*/ 83 w 98"/>
                <a:gd name="T5" fmla="*/ 191 h 213"/>
                <a:gd name="T6" fmla="*/ 71 w 98"/>
                <a:gd name="T7" fmla="*/ 195 h 213"/>
                <a:gd name="T8" fmla="*/ 58 w 98"/>
                <a:gd name="T9" fmla="*/ 189 h 213"/>
                <a:gd name="T10" fmla="*/ 55 w 98"/>
                <a:gd name="T11" fmla="*/ 175 h 213"/>
                <a:gd name="T12" fmla="*/ 55 w 98"/>
                <a:gd name="T13" fmla="*/ 62 h 213"/>
                <a:gd name="T14" fmla="*/ 91 w 98"/>
                <a:gd name="T15" fmla="*/ 62 h 213"/>
                <a:gd name="T16" fmla="*/ 91 w 98"/>
                <a:gd name="T17" fmla="*/ 50 h 213"/>
                <a:gd name="T18" fmla="*/ 55 w 98"/>
                <a:gd name="T19" fmla="*/ 50 h 213"/>
                <a:gd name="T20" fmla="*/ 55 w 98"/>
                <a:gd name="T21" fmla="*/ 1 h 213"/>
                <a:gd name="T22" fmla="*/ 37 w 98"/>
                <a:gd name="T23" fmla="*/ 0 h 213"/>
                <a:gd name="T24" fmla="*/ 37 w 98"/>
                <a:gd name="T25" fmla="*/ 5 h 213"/>
                <a:gd name="T26" fmla="*/ 34 w 98"/>
                <a:gd name="T27" fmla="*/ 18 h 213"/>
                <a:gd name="T28" fmla="*/ 30 w 98"/>
                <a:gd name="T29" fmla="*/ 33 h 213"/>
                <a:gd name="T30" fmla="*/ 24 w 98"/>
                <a:gd name="T31" fmla="*/ 45 h 213"/>
                <a:gd name="T32" fmla="*/ 15 w 98"/>
                <a:gd name="T33" fmla="*/ 51 h 213"/>
                <a:gd name="T34" fmla="*/ 0 w 98"/>
                <a:gd name="T35" fmla="*/ 50 h 213"/>
                <a:gd name="T36" fmla="*/ 0 w 98"/>
                <a:gd name="T37" fmla="*/ 62 h 213"/>
                <a:gd name="T38" fmla="*/ 25 w 98"/>
                <a:gd name="T39" fmla="*/ 62 h 213"/>
                <a:gd name="T40" fmla="*/ 25 w 98"/>
                <a:gd name="T41" fmla="*/ 168 h 213"/>
                <a:gd name="T42" fmla="*/ 26 w 98"/>
                <a:gd name="T43" fmla="*/ 186 h 213"/>
                <a:gd name="T44" fmla="*/ 30 w 98"/>
                <a:gd name="T45" fmla="*/ 200 h 213"/>
                <a:gd name="T46" fmla="*/ 40 w 98"/>
                <a:gd name="T47" fmla="*/ 209 h 213"/>
                <a:gd name="T48" fmla="*/ 57 w 98"/>
                <a:gd name="T49" fmla="*/ 213 h 213"/>
                <a:gd name="T50" fmla="*/ 69 w 98"/>
                <a:gd name="T51" fmla="*/ 211 h 213"/>
                <a:gd name="T52" fmla="*/ 80 w 98"/>
                <a:gd name="T53" fmla="*/ 205 h 213"/>
                <a:gd name="T54" fmla="*/ 90 w 98"/>
                <a:gd name="T55" fmla="*/ 196 h 213"/>
                <a:gd name="T56" fmla="*/ 98 w 98"/>
                <a:gd name="T57" fmla="*/ 18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213">
                  <a:moveTo>
                    <a:pt x="98" y="187"/>
                  </a:moveTo>
                  <a:cubicBezTo>
                    <a:pt x="93" y="183"/>
                    <a:pt x="93" y="183"/>
                    <a:pt x="93" y="183"/>
                  </a:cubicBezTo>
                  <a:cubicBezTo>
                    <a:pt x="90" y="186"/>
                    <a:pt x="86" y="189"/>
                    <a:pt x="83" y="191"/>
                  </a:cubicBezTo>
                  <a:cubicBezTo>
                    <a:pt x="79" y="194"/>
                    <a:pt x="75" y="195"/>
                    <a:pt x="71" y="195"/>
                  </a:cubicBezTo>
                  <a:cubicBezTo>
                    <a:pt x="65" y="195"/>
                    <a:pt x="60" y="193"/>
                    <a:pt x="58" y="189"/>
                  </a:cubicBezTo>
                  <a:cubicBezTo>
                    <a:pt x="56" y="185"/>
                    <a:pt x="55" y="181"/>
                    <a:pt x="55" y="175"/>
                  </a:cubicBezTo>
                  <a:cubicBezTo>
                    <a:pt x="55" y="62"/>
                    <a:pt x="55" y="62"/>
                    <a:pt x="55" y="62"/>
                  </a:cubicBezTo>
                  <a:cubicBezTo>
                    <a:pt x="91" y="62"/>
                    <a:pt x="91" y="62"/>
                    <a:pt x="91" y="62"/>
                  </a:cubicBezTo>
                  <a:cubicBezTo>
                    <a:pt x="91" y="50"/>
                    <a:pt x="91" y="50"/>
                    <a:pt x="91" y="50"/>
                  </a:cubicBezTo>
                  <a:cubicBezTo>
                    <a:pt x="55" y="50"/>
                    <a:pt x="55" y="50"/>
                    <a:pt x="55" y="50"/>
                  </a:cubicBezTo>
                  <a:cubicBezTo>
                    <a:pt x="55" y="1"/>
                    <a:pt x="55" y="1"/>
                    <a:pt x="55" y="1"/>
                  </a:cubicBezTo>
                  <a:cubicBezTo>
                    <a:pt x="37" y="0"/>
                    <a:pt x="37" y="0"/>
                    <a:pt x="37" y="0"/>
                  </a:cubicBezTo>
                  <a:cubicBezTo>
                    <a:pt x="37" y="0"/>
                    <a:pt x="37" y="2"/>
                    <a:pt x="37" y="5"/>
                  </a:cubicBezTo>
                  <a:cubicBezTo>
                    <a:pt x="36" y="8"/>
                    <a:pt x="36" y="13"/>
                    <a:pt x="34" y="18"/>
                  </a:cubicBezTo>
                  <a:cubicBezTo>
                    <a:pt x="33" y="23"/>
                    <a:pt x="32" y="28"/>
                    <a:pt x="30" y="33"/>
                  </a:cubicBezTo>
                  <a:cubicBezTo>
                    <a:pt x="29" y="38"/>
                    <a:pt x="27" y="42"/>
                    <a:pt x="24" y="45"/>
                  </a:cubicBezTo>
                  <a:cubicBezTo>
                    <a:pt x="21" y="49"/>
                    <a:pt x="18" y="51"/>
                    <a:pt x="15" y="51"/>
                  </a:cubicBezTo>
                  <a:cubicBezTo>
                    <a:pt x="0" y="50"/>
                    <a:pt x="0" y="50"/>
                    <a:pt x="0" y="50"/>
                  </a:cubicBezTo>
                  <a:cubicBezTo>
                    <a:pt x="0" y="62"/>
                    <a:pt x="0" y="62"/>
                    <a:pt x="0" y="62"/>
                  </a:cubicBezTo>
                  <a:cubicBezTo>
                    <a:pt x="25" y="62"/>
                    <a:pt x="25" y="62"/>
                    <a:pt x="25" y="62"/>
                  </a:cubicBezTo>
                  <a:cubicBezTo>
                    <a:pt x="25" y="168"/>
                    <a:pt x="25" y="168"/>
                    <a:pt x="25" y="168"/>
                  </a:cubicBezTo>
                  <a:cubicBezTo>
                    <a:pt x="25" y="174"/>
                    <a:pt x="25" y="180"/>
                    <a:pt x="26" y="186"/>
                  </a:cubicBezTo>
                  <a:cubicBezTo>
                    <a:pt x="26" y="191"/>
                    <a:pt x="28" y="196"/>
                    <a:pt x="30" y="200"/>
                  </a:cubicBezTo>
                  <a:cubicBezTo>
                    <a:pt x="33" y="204"/>
                    <a:pt x="36" y="207"/>
                    <a:pt x="40" y="209"/>
                  </a:cubicBezTo>
                  <a:cubicBezTo>
                    <a:pt x="44" y="212"/>
                    <a:pt x="50" y="213"/>
                    <a:pt x="57" y="213"/>
                  </a:cubicBezTo>
                  <a:cubicBezTo>
                    <a:pt x="61" y="213"/>
                    <a:pt x="65" y="212"/>
                    <a:pt x="69" y="211"/>
                  </a:cubicBezTo>
                  <a:cubicBezTo>
                    <a:pt x="73" y="209"/>
                    <a:pt x="77" y="207"/>
                    <a:pt x="80" y="205"/>
                  </a:cubicBezTo>
                  <a:cubicBezTo>
                    <a:pt x="84" y="202"/>
                    <a:pt x="87" y="199"/>
                    <a:pt x="90" y="196"/>
                  </a:cubicBezTo>
                  <a:cubicBezTo>
                    <a:pt x="93" y="193"/>
                    <a:pt x="96" y="190"/>
                    <a:pt x="98" y="187"/>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55" name="Freeform 54"/>
            <p:cNvSpPr>
              <a:spLocks/>
            </p:cNvSpPr>
            <p:nvPr/>
          </p:nvSpPr>
          <p:spPr bwMode="auto">
            <a:xfrm>
              <a:off x="6714698" y="3641826"/>
              <a:ext cx="146050" cy="146050"/>
            </a:xfrm>
            <a:custGeom>
              <a:avLst/>
              <a:gdLst>
                <a:gd name="T0" fmla="*/ 33 w 39"/>
                <a:gd name="T1" fmla="*/ 6 h 39"/>
                <a:gd name="T2" fmla="*/ 19 w 39"/>
                <a:gd name="T3" fmla="*/ 0 h 39"/>
                <a:gd name="T4" fmla="*/ 6 w 39"/>
                <a:gd name="T5" fmla="*/ 6 h 39"/>
                <a:gd name="T6" fmla="*/ 0 w 39"/>
                <a:gd name="T7" fmla="*/ 20 h 39"/>
                <a:gd name="T8" fmla="*/ 6 w 39"/>
                <a:gd name="T9" fmla="*/ 33 h 39"/>
                <a:gd name="T10" fmla="*/ 20 w 39"/>
                <a:gd name="T11" fmla="*/ 39 h 39"/>
                <a:gd name="T12" fmla="*/ 33 w 39"/>
                <a:gd name="T13" fmla="*/ 33 h 39"/>
                <a:gd name="T14" fmla="*/ 39 w 39"/>
                <a:gd name="T15" fmla="*/ 20 h 39"/>
                <a:gd name="T16" fmla="*/ 39 w 39"/>
                <a:gd name="T17" fmla="*/ 20 h 39"/>
                <a:gd name="T18" fmla="*/ 33 w 39"/>
                <a:gd name="T1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3" y="6"/>
                  </a:moveTo>
                  <a:cubicBezTo>
                    <a:pt x="29" y="2"/>
                    <a:pt x="25" y="0"/>
                    <a:pt x="19" y="0"/>
                  </a:cubicBezTo>
                  <a:cubicBezTo>
                    <a:pt x="14" y="0"/>
                    <a:pt x="10" y="2"/>
                    <a:pt x="6" y="6"/>
                  </a:cubicBezTo>
                  <a:cubicBezTo>
                    <a:pt x="2" y="10"/>
                    <a:pt x="0" y="14"/>
                    <a:pt x="0" y="20"/>
                  </a:cubicBezTo>
                  <a:cubicBezTo>
                    <a:pt x="0" y="25"/>
                    <a:pt x="2" y="30"/>
                    <a:pt x="6" y="33"/>
                  </a:cubicBezTo>
                  <a:cubicBezTo>
                    <a:pt x="10" y="37"/>
                    <a:pt x="14" y="39"/>
                    <a:pt x="20" y="39"/>
                  </a:cubicBezTo>
                  <a:cubicBezTo>
                    <a:pt x="25" y="39"/>
                    <a:pt x="30" y="37"/>
                    <a:pt x="33" y="33"/>
                  </a:cubicBezTo>
                  <a:cubicBezTo>
                    <a:pt x="37" y="30"/>
                    <a:pt x="39" y="25"/>
                    <a:pt x="39" y="20"/>
                  </a:cubicBezTo>
                  <a:cubicBezTo>
                    <a:pt x="39" y="20"/>
                    <a:pt x="39" y="20"/>
                    <a:pt x="39" y="20"/>
                  </a:cubicBezTo>
                  <a:cubicBezTo>
                    <a:pt x="39" y="14"/>
                    <a:pt x="37" y="10"/>
                    <a:pt x="33" y="6"/>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56" name="Freeform 55"/>
            <p:cNvSpPr>
              <a:spLocks noEditPoints="1"/>
            </p:cNvSpPr>
            <p:nvPr/>
          </p:nvSpPr>
          <p:spPr bwMode="auto">
            <a:xfrm>
              <a:off x="6481335" y="3419576"/>
              <a:ext cx="612775" cy="617538"/>
            </a:xfrm>
            <a:custGeom>
              <a:avLst/>
              <a:gdLst>
                <a:gd name="T0" fmla="*/ 157 w 163"/>
                <a:gd name="T1" fmla="*/ 115 h 164"/>
                <a:gd name="T2" fmla="*/ 163 w 163"/>
                <a:gd name="T3" fmla="*/ 82 h 164"/>
                <a:gd name="T4" fmla="*/ 157 w 163"/>
                <a:gd name="T5" fmla="*/ 50 h 164"/>
                <a:gd name="T6" fmla="*/ 140 w 163"/>
                <a:gd name="T7" fmla="*/ 24 h 164"/>
                <a:gd name="T8" fmla="*/ 114 w 163"/>
                <a:gd name="T9" fmla="*/ 7 h 164"/>
                <a:gd name="T10" fmla="*/ 81 w 163"/>
                <a:gd name="T11" fmla="*/ 0 h 164"/>
                <a:gd name="T12" fmla="*/ 49 w 163"/>
                <a:gd name="T13" fmla="*/ 7 h 164"/>
                <a:gd name="T14" fmla="*/ 23 w 163"/>
                <a:gd name="T15" fmla="*/ 24 h 164"/>
                <a:gd name="T16" fmla="*/ 6 w 163"/>
                <a:gd name="T17" fmla="*/ 50 h 164"/>
                <a:gd name="T18" fmla="*/ 0 w 163"/>
                <a:gd name="T19" fmla="*/ 82 h 164"/>
                <a:gd name="T20" fmla="*/ 6 w 163"/>
                <a:gd name="T21" fmla="*/ 115 h 164"/>
                <a:gd name="T22" fmla="*/ 23 w 163"/>
                <a:gd name="T23" fmla="*/ 140 h 164"/>
                <a:gd name="T24" fmla="*/ 49 w 163"/>
                <a:gd name="T25" fmla="*/ 158 h 164"/>
                <a:gd name="T26" fmla="*/ 82 w 163"/>
                <a:gd name="T27" fmla="*/ 164 h 164"/>
                <a:gd name="T28" fmla="*/ 114 w 163"/>
                <a:gd name="T29" fmla="*/ 158 h 164"/>
                <a:gd name="T30" fmla="*/ 140 w 163"/>
                <a:gd name="T31" fmla="*/ 140 h 164"/>
                <a:gd name="T32" fmla="*/ 157 w 163"/>
                <a:gd name="T33" fmla="*/ 115 h 164"/>
                <a:gd name="T34" fmla="*/ 125 w 163"/>
                <a:gd name="T35" fmla="*/ 82 h 164"/>
                <a:gd name="T36" fmla="*/ 123 w 163"/>
                <a:gd name="T37" fmla="*/ 108 h 164"/>
                <a:gd name="T38" fmla="*/ 117 w 163"/>
                <a:gd name="T39" fmla="*/ 132 h 164"/>
                <a:gd name="T40" fmla="*/ 104 w 163"/>
                <a:gd name="T41" fmla="*/ 150 h 164"/>
                <a:gd name="T42" fmla="*/ 81 w 163"/>
                <a:gd name="T43" fmla="*/ 157 h 164"/>
                <a:gd name="T44" fmla="*/ 59 w 163"/>
                <a:gd name="T45" fmla="*/ 150 h 164"/>
                <a:gd name="T46" fmla="*/ 46 w 163"/>
                <a:gd name="T47" fmla="*/ 132 h 164"/>
                <a:gd name="T48" fmla="*/ 40 w 163"/>
                <a:gd name="T49" fmla="*/ 108 h 164"/>
                <a:gd name="T50" fmla="*/ 38 w 163"/>
                <a:gd name="T51" fmla="*/ 82 h 164"/>
                <a:gd name="T52" fmla="*/ 40 w 163"/>
                <a:gd name="T53" fmla="*/ 56 h 164"/>
                <a:gd name="T54" fmla="*/ 46 w 163"/>
                <a:gd name="T55" fmla="*/ 32 h 164"/>
                <a:gd name="T56" fmla="*/ 59 w 163"/>
                <a:gd name="T57" fmla="*/ 14 h 164"/>
                <a:gd name="T58" fmla="*/ 82 w 163"/>
                <a:gd name="T59" fmla="*/ 7 h 164"/>
                <a:gd name="T60" fmla="*/ 104 w 163"/>
                <a:gd name="T61" fmla="*/ 14 h 164"/>
                <a:gd name="T62" fmla="*/ 117 w 163"/>
                <a:gd name="T63" fmla="*/ 32 h 164"/>
                <a:gd name="T64" fmla="*/ 123 w 163"/>
                <a:gd name="T65" fmla="*/ 56 h 164"/>
                <a:gd name="T66" fmla="*/ 125 w 163"/>
                <a:gd name="T67"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 h="164">
                  <a:moveTo>
                    <a:pt x="157" y="115"/>
                  </a:moveTo>
                  <a:cubicBezTo>
                    <a:pt x="161" y="105"/>
                    <a:pt x="163" y="94"/>
                    <a:pt x="163" y="82"/>
                  </a:cubicBezTo>
                  <a:cubicBezTo>
                    <a:pt x="163" y="71"/>
                    <a:pt x="161" y="60"/>
                    <a:pt x="157" y="50"/>
                  </a:cubicBezTo>
                  <a:cubicBezTo>
                    <a:pt x="153" y="40"/>
                    <a:pt x="147" y="31"/>
                    <a:pt x="140" y="24"/>
                  </a:cubicBezTo>
                  <a:cubicBezTo>
                    <a:pt x="132" y="17"/>
                    <a:pt x="124" y="11"/>
                    <a:pt x="114" y="7"/>
                  </a:cubicBezTo>
                  <a:cubicBezTo>
                    <a:pt x="104" y="2"/>
                    <a:pt x="93" y="0"/>
                    <a:pt x="81" y="0"/>
                  </a:cubicBezTo>
                  <a:cubicBezTo>
                    <a:pt x="70" y="0"/>
                    <a:pt x="59" y="2"/>
                    <a:pt x="49" y="7"/>
                  </a:cubicBezTo>
                  <a:cubicBezTo>
                    <a:pt x="39" y="11"/>
                    <a:pt x="30" y="17"/>
                    <a:pt x="23" y="24"/>
                  </a:cubicBezTo>
                  <a:cubicBezTo>
                    <a:pt x="16" y="31"/>
                    <a:pt x="10" y="40"/>
                    <a:pt x="6" y="50"/>
                  </a:cubicBezTo>
                  <a:cubicBezTo>
                    <a:pt x="2" y="60"/>
                    <a:pt x="0" y="71"/>
                    <a:pt x="0" y="82"/>
                  </a:cubicBezTo>
                  <a:cubicBezTo>
                    <a:pt x="0" y="94"/>
                    <a:pt x="2" y="105"/>
                    <a:pt x="6" y="115"/>
                  </a:cubicBezTo>
                  <a:cubicBezTo>
                    <a:pt x="10" y="124"/>
                    <a:pt x="16" y="133"/>
                    <a:pt x="23" y="140"/>
                  </a:cubicBezTo>
                  <a:cubicBezTo>
                    <a:pt x="31" y="148"/>
                    <a:pt x="39" y="153"/>
                    <a:pt x="49" y="158"/>
                  </a:cubicBezTo>
                  <a:cubicBezTo>
                    <a:pt x="59" y="162"/>
                    <a:pt x="70" y="164"/>
                    <a:pt x="82" y="164"/>
                  </a:cubicBezTo>
                  <a:cubicBezTo>
                    <a:pt x="93" y="164"/>
                    <a:pt x="104" y="162"/>
                    <a:pt x="114" y="158"/>
                  </a:cubicBezTo>
                  <a:cubicBezTo>
                    <a:pt x="124" y="153"/>
                    <a:pt x="132" y="148"/>
                    <a:pt x="140" y="140"/>
                  </a:cubicBezTo>
                  <a:cubicBezTo>
                    <a:pt x="147" y="133"/>
                    <a:pt x="153" y="124"/>
                    <a:pt x="157" y="115"/>
                  </a:cubicBezTo>
                  <a:moveTo>
                    <a:pt x="125" y="82"/>
                  </a:moveTo>
                  <a:cubicBezTo>
                    <a:pt x="125" y="90"/>
                    <a:pt x="124" y="99"/>
                    <a:pt x="123" y="108"/>
                  </a:cubicBezTo>
                  <a:cubicBezTo>
                    <a:pt x="122" y="117"/>
                    <a:pt x="120" y="125"/>
                    <a:pt x="117" y="132"/>
                  </a:cubicBezTo>
                  <a:cubicBezTo>
                    <a:pt x="114" y="139"/>
                    <a:pt x="109" y="145"/>
                    <a:pt x="104" y="150"/>
                  </a:cubicBezTo>
                  <a:cubicBezTo>
                    <a:pt x="98" y="155"/>
                    <a:pt x="91" y="157"/>
                    <a:pt x="81" y="157"/>
                  </a:cubicBezTo>
                  <a:cubicBezTo>
                    <a:pt x="72" y="157"/>
                    <a:pt x="65" y="155"/>
                    <a:pt x="59" y="150"/>
                  </a:cubicBezTo>
                  <a:cubicBezTo>
                    <a:pt x="53" y="145"/>
                    <a:pt x="49" y="139"/>
                    <a:pt x="46" y="132"/>
                  </a:cubicBezTo>
                  <a:cubicBezTo>
                    <a:pt x="43" y="125"/>
                    <a:pt x="41" y="117"/>
                    <a:pt x="40" y="108"/>
                  </a:cubicBezTo>
                  <a:cubicBezTo>
                    <a:pt x="39" y="99"/>
                    <a:pt x="38" y="90"/>
                    <a:pt x="38" y="82"/>
                  </a:cubicBezTo>
                  <a:cubicBezTo>
                    <a:pt x="38" y="74"/>
                    <a:pt x="39" y="65"/>
                    <a:pt x="40" y="56"/>
                  </a:cubicBezTo>
                  <a:cubicBezTo>
                    <a:pt x="41" y="48"/>
                    <a:pt x="43" y="40"/>
                    <a:pt x="46" y="32"/>
                  </a:cubicBezTo>
                  <a:cubicBezTo>
                    <a:pt x="49" y="25"/>
                    <a:pt x="54" y="19"/>
                    <a:pt x="59" y="14"/>
                  </a:cubicBezTo>
                  <a:cubicBezTo>
                    <a:pt x="65" y="9"/>
                    <a:pt x="72" y="7"/>
                    <a:pt x="82" y="7"/>
                  </a:cubicBezTo>
                  <a:cubicBezTo>
                    <a:pt x="91" y="7"/>
                    <a:pt x="98" y="9"/>
                    <a:pt x="104" y="14"/>
                  </a:cubicBezTo>
                  <a:cubicBezTo>
                    <a:pt x="110" y="19"/>
                    <a:pt x="114" y="25"/>
                    <a:pt x="117" y="32"/>
                  </a:cubicBezTo>
                  <a:cubicBezTo>
                    <a:pt x="120" y="40"/>
                    <a:pt x="122" y="48"/>
                    <a:pt x="123" y="56"/>
                  </a:cubicBezTo>
                  <a:cubicBezTo>
                    <a:pt x="124" y="65"/>
                    <a:pt x="125" y="74"/>
                    <a:pt x="125" y="82"/>
                  </a:cubicBez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57" name="Freeform 56"/>
            <p:cNvSpPr>
              <a:spLocks/>
            </p:cNvSpPr>
            <p:nvPr/>
          </p:nvSpPr>
          <p:spPr bwMode="auto">
            <a:xfrm>
              <a:off x="6403547" y="3067151"/>
              <a:ext cx="142875" cy="142875"/>
            </a:xfrm>
            <a:custGeom>
              <a:avLst/>
              <a:gdLst>
                <a:gd name="T0" fmla="*/ 38 w 38"/>
                <a:gd name="T1" fmla="*/ 19 h 38"/>
                <a:gd name="T2" fmla="*/ 32 w 38"/>
                <a:gd name="T3" fmla="*/ 5 h 38"/>
                <a:gd name="T4" fmla="*/ 19 w 38"/>
                <a:gd name="T5" fmla="*/ 0 h 38"/>
                <a:gd name="T6" fmla="*/ 5 w 38"/>
                <a:gd name="T7" fmla="*/ 6 h 38"/>
                <a:gd name="T8" fmla="*/ 0 w 38"/>
                <a:gd name="T9" fmla="*/ 19 h 38"/>
                <a:gd name="T10" fmla="*/ 6 w 38"/>
                <a:gd name="T11" fmla="*/ 32 h 38"/>
                <a:gd name="T12" fmla="*/ 19 w 38"/>
                <a:gd name="T13" fmla="*/ 38 h 38"/>
                <a:gd name="T14" fmla="*/ 32 w 38"/>
                <a:gd name="T15" fmla="*/ 32 h 38"/>
                <a:gd name="T16" fmla="*/ 38 w 38"/>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38" y="19"/>
                  </a:moveTo>
                  <a:cubicBezTo>
                    <a:pt x="38" y="13"/>
                    <a:pt x="36" y="9"/>
                    <a:pt x="32" y="5"/>
                  </a:cubicBezTo>
                  <a:cubicBezTo>
                    <a:pt x="28" y="2"/>
                    <a:pt x="24" y="0"/>
                    <a:pt x="19" y="0"/>
                  </a:cubicBezTo>
                  <a:cubicBezTo>
                    <a:pt x="13" y="0"/>
                    <a:pt x="9" y="2"/>
                    <a:pt x="5" y="6"/>
                  </a:cubicBezTo>
                  <a:cubicBezTo>
                    <a:pt x="2" y="9"/>
                    <a:pt x="0" y="14"/>
                    <a:pt x="0" y="19"/>
                  </a:cubicBezTo>
                  <a:cubicBezTo>
                    <a:pt x="0" y="24"/>
                    <a:pt x="2" y="28"/>
                    <a:pt x="6" y="32"/>
                  </a:cubicBezTo>
                  <a:cubicBezTo>
                    <a:pt x="10" y="36"/>
                    <a:pt x="14" y="38"/>
                    <a:pt x="19" y="38"/>
                  </a:cubicBezTo>
                  <a:cubicBezTo>
                    <a:pt x="24" y="38"/>
                    <a:pt x="28" y="36"/>
                    <a:pt x="32" y="32"/>
                  </a:cubicBezTo>
                  <a:cubicBezTo>
                    <a:pt x="36" y="28"/>
                    <a:pt x="38" y="24"/>
                    <a:pt x="38" y="19"/>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58" name="Freeform 57"/>
            <p:cNvSpPr>
              <a:spLocks/>
            </p:cNvSpPr>
            <p:nvPr/>
          </p:nvSpPr>
          <p:spPr bwMode="auto">
            <a:xfrm>
              <a:off x="6689298" y="4370489"/>
              <a:ext cx="146050" cy="147638"/>
            </a:xfrm>
            <a:custGeom>
              <a:avLst/>
              <a:gdLst>
                <a:gd name="T0" fmla="*/ 19 w 39"/>
                <a:gd name="T1" fmla="*/ 0 h 39"/>
                <a:gd name="T2" fmla="*/ 6 w 39"/>
                <a:gd name="T3" fmla="*/ 6 h 39"/>
                <a:gd name="T4" fmla="*/ 0 w 39"/>
                <a:gd name="T5" fmla="*/ 19 h 39"/>
                <a:gd name="T6" fmla="*/ 6 w 39"/>
                <a:gd name="T7" fmla="*/ 33 h 39"/>
                <a:gd name="T8" fmla="*/ 19 w 39"/>
                <a:gd name="T9" fmla="*/ 39 h 39"/>
                <a:gd name="T10" fmla="*/ 33 w 39"/>
                <a:gd name="T11" fmla="*/ 33 h 39"/>
                <a:gd name="T12" fmla="*/ 39 w 39"/>
                <a:gd name="T13" fmla="*/ 19 h 39"/>
                <a:gd name="T14" fmla="*/ 33 w 39"/>
                <a:gd name="T15" fmla="*/ 6 h 39"/>
                <a:gd name="T16" fmla="*/ 19 w 39"/>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19" y="0"/>
                  </a:moveTo>
                  <a:cubicBezTo>
                    <a:pt x="14" y="0"/>
                    <a:pt x="9" y="2"/>
                    <a:pt x="6" y="6"/>
                  </a:cubicBezTo>
                  <a:cubicBezTo>
                    <a:pt x="2" y="10"/>
                    <a:pt x="0" y="14"/>
                    <a:pt x="0" y="19"/>
                  </a:cubicBezTo>
                  <a:cubicBezTo>
                    <a:pt x="0" y="25"/>
                    <a:pt x="2" y="29"/>
                    <a:pt x="6" y="33"/>
                  </a:cubicBezTo>
                  <a:cubicBezTo>
                    <a:pt x="9" y="37"/>
                    <a:pt x="14" y="39"/>
                    <a:pt x="19" y="39"/>
                  </a:cubicBezTo>
                  <a:cubicBezTo>
                    <a:pt x="25" y="39"/>
                    <a:pt x="29" y="37"/>
                    <a:pt x="33" y="33"/>
                  </a:cubicBezTo>
                  <a:cubicBezTo>
                    <a:pt x="37" y="29"/>
                    <a:pt x="39" y="25"/>
                    <a:pt x="39" y="19"/>
                  </a:cubicBezTo>
                  <a:cubicBezTo>
                    <a:pt x="39" y="14"/>
                    <a:pt x="37" y="10"/>
                    <a:pt x="33" y="6"/>
                  </a:cubicBezTo>
                  <a:cubicBezTo>
                    <a:pt x="29" y="2"/>
                    <a:pt x="25" y="0"/>
                    <a:pt x="19" y="0"/>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59" name="Freeform 58"/>
            <p:cNvSpPr>
              <a:spLocks noEditPoints="1"/>
            </p:cNvSpPr>
            <p:nvPr/>
          </p:nvSpPr>
          <p:spPr bwMode="auto">
            <a:xfrm>
              <a:off x="7079823" y="3325913"/>
              <a:ext cx="757238" cy="950913"/>
            </a:xfrm>
            <a:custGeom>
              <a:avLst/>
              <a:gdLst>
                <a:gd name="T0" fmla="*/ 88 w 202"/>
                <a:gd name="T1" fmla="*/ 175 h 253"/>
                <a:gd name="T2" fmla="*/ 104 w 202"/>
                <a:gd name="T3" fmla="*/ 187 h 253"/>
                <a:gd name="T4" fmla="*/ 125 w 202"/>
                <a:gd name="T5" fmla="*/ 191 h 253"/>
                <a:gd name="T6" fmla="*/ 157 w 202"/>
                <a:gd name="T7" fmla="*/ 183 h 253"/>
                <a:gd name="T8" fmla="*/ 181 w 202"/>
                <a:gd name="T9" fmla="*/ 163 h 253"/>
                <a:gd name="T10" fmla="*/ 196 w 202"/>
                <a:gd name="T11" fmla="*/ 135 h 253"/>
                <a:gd name="T12" fmla="*/ 202 w 202"/>
                <a:gd name="T13" fmla="*/ 102 h 253"/>
                <a:gd name="T14" fmla="*/ 197 w 202"/>
                <a:gd name="T15" fmla="*/ 74 h 253"/>
                <a:gd name="T16" fmla="*/ 184 w 202"/>
                <a:gd name="T17" fmla="*/ 49 h 253"/>
                <a:gd name="T18" fmla="*/ 164 w 202"/>
                <a:gd name="T19" fmla="*/ 32 h 253"/>
                <a:gd name="T20" fmla="*/ 135 w 202"/>
                <a:gd name="T21" fmla="*/ 26 h 253"/>
                <a:gd name="T22" fmla="*/ 109 w 202"/>
                <a:gd name="T23" fmla="*/ 32 h 253"/>
                <a:gd name="T24" fmla="*/ 88 w 202"/>
                <a:gd name="T25" fmla="*/ 48 h 253"/>
                <a:gd name="T26" fmla="*/ 88 w 202"/>
                <a:gd name="T27" fmla="*/ 47 h 253"/>
                <a:gd name="T28" fmla="*/ 86 w 202"/>
                <a:gd name="T29" fmla="*/ 25 h 253"/>
                <a:gd name="T30" fmla="*/ 79 w 202"/>
                <a:gd name="T31" fmla="*/ 10 h 253"/>
                <a:gd name="T32" fmla="*/ 64 w 202"/>
                <a:gd name="T33" fmla="*/ 2 h 253"/>
                <a:gd name="T34" fmla="*/ 36 w 202"/>
                <a:gd name="T35" fmla="*/ 0 h 253"/>
                <a:gd name="T36" fmla="*/ 25 w 202"/>
                <a:gd name="T37" fmla="*/ 1 h 253"/>
                <a:gd name="T38" fmla="*/ 13 w 202"/>
                <a:gd name="T39" fmla="*/ 5 h 253"/>
                <a:gd name="T40" fmla="*/ 4 w 202"/>
                <a:gd name="T41" fmla="*/ 13 h 253"/>
                <a:gd name="T42" fmla="*/ 0 w 202"/>
                <a:gd name="T43" fmla="*/ 24 h 253"/>
                <a:gd name="T44" fmla="*/ 5 w 202"/>
                <a:gd name="T45" fmla="*/ 36 h 253"/>
                <a:gd name="T46" fmla="*/ 16 w 202"/>
                <a:gd name="T47" fmla="*/ 40 h 253"/>
                <a:gd name="T48" fmla="*/ 26 w 202"/>
                <a:gd name="T49" fmla="*/ 35 h 253"/>
                <a:gd name="T50" fmla="*/ 32 w 202"/>
                <a:gd name="T51" fmla="*/ 25 h 253"/>
                <a:gd name="T52" fmla="*/ 37 w 202"/>
                <a:gd name="T53" fmla="*/ 14 h 253"/>
                <a:gd name="T54" fmla="*/ 45 w 202"/>
                <a:gd name="T55" fmla="*/ 9 h 253"/>
                <a:gd name="T56" fmla="*/ 52 w 202"/>
                <a:gd name="T57" fmla="*/ 12 h 253"/>
                <a:gd name="T58" fmla="*/ 55 w 202"/>
                <a:gd name="T59" fmla="*/ 18 h 253"/>
                <a:gd name="T60" fmla="*/ 57 w 202"/>
                <a:gd name="T61" fmla="*/ 26 h 253"/>
                <a:gd name="T62" fmla="*/ 57 w 202"/>
                <a:gd name="T63" fmla="*/ 33 h 253"/>
                <a:gd name="T64" fmla="*/ 57 w 202"/>
                <a:gd name="T65" fmla="*/ 246 h 253"/>
                <a:gd name="T66" fmla="*/ 57 w 202"/>
                <a:gd name="T67" fmla="*/ 251 h 253"/>
                <a:gd name="T68" fmla="*/ 61 w 202"/>
                <a:gd name="T69" fmla="*/ 253 h 253"/>
                <a:gd name="T70" fmla="*/ 70 w 202"/>
                <a:gd name="T71" fmla="*/ 251 h 253"/>
                <a:gd name="T72" fmla="*/ 86 w 202"/>
                <a:gd name="T73" fmla="*/ 245 h 253"/>
                <a:gd name="T74" fmla="*/ 102 w 202"/>
                <a:gd name="T75" fmla="*/ 240 h 253"/>
                <a:gd name="T76" fmla="*/ 111 w 202"/>
                <a:gd name="T77" fmla="*/ 237 h 253"/>
                <a:gd name="T78" fmla="*/ 111 w 202"/>
                <a:gd name="T79" fmla="*/ 232 h 253"/>
                <a:gd name="T80" fmla="*/ 104 w 202"/>
                <a:gd name="T81" fmla="*/ 233 h 253"/>
                <a:gd name="T82" fmla="*/ 97 w 202"/>
                <a:gd name="T83" fmla="*/ 233 h 253"/>
                <a:gd name="T84" fmla="*/ 91 w 202"/>
                <a:gd name="T85" fmla="*/ 231 h 253"/>
                <a:gd name="T86" fmla="*/ 89 w 202"/>
                <a:gd name="T87" fmla="*/ 227 h 253"/>
                <a:gd name="T88" fmla="*/ 88 w 202"/>
                <a:gd name="T89" fmla="*/ 221 h 253"/>
                <a:gd name="T90" fmla="*/ 88 w 202"/>
                <a:gd name="T91" fmla="*/ 215 h 253"/>
                <a:gd name="T92" fmla="*/ 88 w 202"/>
                <a:gd name="T93" fmla="*/ 175 h 253"/>
                <a:gd name="T94" fmla="*/ 88 w 202"/>
                <a:gd name="T95" fmla="*/ 57 h 253"/>
                <a:gd name="T96" fmla="*/ 102 w 202"/>
                <a:gd name="T97" fmla="*/ 47 h 253"/>
                <a:gd name="T98" fmla="*/ 119 w 202"/>
                <a:gd name="T99" fmla="*/ 44 h 253"/>
                <a:gd name="T100" fmla="*/ 144 w 202"/>
                <a:gd name="T101" fmla="*/ 51 h 253"/>
                <a:gd name="T102" fmla="*/ 160 w 202"/>
                <a:gd name="T103" fmla="*/ 68 h 253"/>
                <a:gd name="T104" fmla="*/ 169 w 202"/>
                <a:gd name="T105" fmla="*/ 91 h 253"/>
                <a:gd name="T106" fmla="*/ 171 w 202"/>
                <a:gd name="T107" fmla="*/ 116 h 253"/>
                <a:gd name="T108" fmla="*/ 169 w 202"/>
                <a:gd name="T109" fmla="*/ 139 h 253"/>
                <a:gd name="T110" fmla="*/ 162 w 202"/>
                <a:gd name="T111" fmla="*/ 160 h 253"/>
                <a:gd name="T112" fmla="*/ 147 w 202"/>
                <a:gd name="T113" fmla="*/ 175 h 253"/>
                <a:gd name="T114" fmla="*/ 125 w 202"/>
                <a:gd name="T115" fmla="*/ 181 h 253"/>
                <a:gd name="T116" fmla="*/ 111 w 202"/>
                <a:gd name="T117" fmla="*/ 178 h 253"/>
                <a:gd name="T118" fmla="*/ 99 w 202"/>
                <a:gd name="T119" fmla="*/ 171 h 253"/>
                <a:gd name="T120" fmla="*/ 91 w 202"/>
                <a:gd name="T121" fmla="*/ 160 h 253"/>
                <a:gd name="T122" fmla="*/ 88 w 202"/>
                <a:gd name="T123" fmla="*/ 146 h 253"/>
                <a:gd name="T124" fmla="*/ 88 w 202"/>
                <a:gd name="T125" fmla="*/ 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253">
                  <a:moveTo>
                    <a:pt x="88" y="175"/>
                  </a:moveTo>
                  <a:cubicBezTo>
                    <a:pt x="93" y="180"/>
                    <a:pt x="98" y="184"/>
                    <a:pt x="104" y="187"/>
                  </a:cubicBezTo>
                  <a:cubicBezTo>
                    <a:pt x="111" y="189"/>
                    <a:pt x="118" y="191"/>
                    <a:pt x="125" y="191"/>
                  </a:cubicBezTo>
                  <a:cubicBezTo>
                    <a:pt x="137" y="191"/>
                    <a:pt x="148" y="188"/>
                    <a:pt x="157" y="183"/>
                  </a:cubicBezTo>
                  <a:cubicBezTo>
                    <a:pt x="167" y="178"/>
                    <a:pt x="175" y="172"/>
                    <a:pt x="181" y="163"/>
                  </a:cubicBezTo>
                  <a:cubicBezTo>
                    <a:pt x="188" y="155"/>
                    <a:pt x="193" y="145"/>
                    <a:pt x="196" y="135"/>
                  </a:cubicBezTo>
                  <a:cubicBezTo>
                    <a:pt x="200" y="124"/>
                    <a:pt x="202" y="113"/>
                    <a:pt x="202" y="102"/>
                  </a:cubicBezTo>
                  <a:cubicBezTo>
                    <a:pt x="202" y="92"/>
                    <a:pt x="200" y="83"/>
                    <a:pt x="197" y="74"/>
                  </a:cubicBezTo>
                  <a:cubicBezTo>
                    <a:pt x="195" y="64"/>
                    <a:pt x="190" y="56"/>
                    <a:pt x="184" y="49"/>
                  </a:cubicBezTo>
                  <a:cubicBezTo>
                    <a:pt x="179" y="42"/>
                    <a:pt x="172" y="37"/>
                    <a:pt x="164" y="32"/>
                  </a:cubicBezTo>
                  <a:cubicBezTo>
                    <a:pt x="155" y="28"/>
                    <a:pt x="146" y="26"/>
                    <a:pt x="135" y="26"/>
                  </a:cubicBezTo>
                  <a:cubicBezTo>
                    <a:pt x="126" y="26"/>
                    <a:pt x="117" y="28"/>
                    <a:pt x="109" y="32"/>
                  </a:cubicBezTo>
                  <a:cubicBezTo>
                    <a:pt x="101" y="35"/>
                    <a:pt x="94" y="41"/>
                    <a:pt x="88" y="48"/>
                  </a:cubicBezTo>
                  <a:cubicBezTo>
                    <a:pt x="88" y="47"/>
                    <a:pt x="88" y="47"/>
                    <a:pt x="88" y="47"/>
                  </a:cubicBezTo>
                  <a:cubicBezTo>
                    <a:pt x="88" y="38"/>
                    <a:pt x="87" y="31"/>
                    <a:pt x="86" y="25"/>
                  </a:cubicBezTo>
                  <a:cubicBezTo>
                    <a:pt x="85" y="19"/>
                    <a:pt x="83" y="14"/>
                    <a:pt x="79" y="10"/>
                  </a:cubicBezTo>
                  <a:cubicBezTo>
                    <a:pt x="76" y="6"/>
                    <a:pt x="71" y="4"/>
                    <a:pt x="64" y="2"/>
                  </a:cubicBezTo>
                  <a:cubicBezTo>
                    <a:pt x="57" y="0"/>
                    <a:pt x="48" y="0"/>
                    <a:pt x="36" y="0"/>
                  </a:cubicBezTo>
                  <a:cubicBezTo>
                    <a:pt x="33" y="0"/>
                    <a:pt x="29" y="0"/>
                    <a:pt x="25" y="1"/>
                  </a:cubicBezTo>
                  <a:cubicBezTo>
                    <a:pt x="20" y="2"/>
                    <a:pt x="16" y="3"/>
                    <a:pt x="13" y="5"/>
                  </a:cubicBezTo>
                  <a:cubicBezTo>
                    <a:pt x="9" y="7"/>
                    <a:pt x="6" y="10"/>
                    <a:pt x="4" y="13"/>
                  </a:cubicBezTo>
                  <a:cubicBezTo>
                    <a:pt x="2" y="16"/>
                    <a:pt x="0" y="20"/>
                    <a:pt x="0" y="24"/>
                  </a:cubicBezTo>
                  <a:cubicBezTo>
                    <a:pt x="0" y="29"/>
                    <a:pt x="2" y="33"/>
                    <a:pt x="5" y="36"/>
                  </a:cubicBezTo>
                  <a:cubicBezTo>
                    <a:pt x="8" y="39"/>
                    <a:pt x="12" y="40"/>
                    <a:pt x="16" y="40"/>
                  </a:cubicBezTo>
                  <a:cubicBezTo>
                    <a:pt x="20" y="40"/>
                    <a:pt x="24" y="38"/>
                    <a:pt x="26" y="35"/>
                  </a:cubicBezTo>
                  <a:cubicBezTo>
                    <a:pt x="28" y="32"/>
                    <a:pt x="30" y="28"/>
                    <a:pt x="32" y="25"/>
                  </a:cubicBezTo>
                  <a:cubicBezTo>
                    <a:pt x="34" y="21"/>
                    <a:pt x="35" y="18"/>
                    <a:pt x="37" y="14"/>
                  </a:cubicBezTo>
                  <a:cubicBezTo>
                    <a:pt x="39" y="11"/>
                    <a:pt x="41" y="9"/>
                    <a:pt x="45" y="9"/>
                  </a:cubicBezTo>
                  <a:cubicBezTo>
                    <a:pt x="48" y="9"/>
                    <a:pt x="50" y="10"/>
                    <a:pt x="52" y="12"/>
                  </a:cubicBezTo>
                  <a:cubicBezTo>
                    <a:pt x="54" y="14"/>
                    <a:pt x="55" y="16"/>
                    <a:pt x="55" y="18"/>
                  </a:cubicBezTo>
                  <a:cubicBezTo>
                    <a:pt x="56" y="21"/>
                    <a:pt x="57" y="23"/>
                    <a:pt x="57" y="26"/>
                  </a:cubicBezTo>
                  <a:cubicBezTo>
                    <a:pt x="57" y="29"/>
                    <a:pt x="57" y="31"/>
                    <a:pt x="57" y="33"/>
                  </a:cubicBezTo>
                  <a:cubicBezTo>
                    <a:pt x="57" y="246"/>
                    <a:pt x="57" y="246"/>
                    <a:pt x="57" y="246"/>
                  </a:cubicBezTo>
                  <a:cubicBezTo>
                    <a:pt x="57" y="248"/>
                    <a:pt x="57" y="249"/>
                    <a:pt x="57" y="251"/>
                  </a:cubicBezTo>
                  <a:cubicBezTo>
                    <a:pt x="58" y="252"/>
                    <a:pt x="59" y="253"/>
                    <a:pt x="61" y="253"/>
                  </a:cubicBezTo>
                  <a:cubicBezTo>
                    <a:pt x="62" y="253"/>
                    <a:pt x="65" y="252"/>
                    <a:pt x="70" y="251"/>
                  </a:cubicBezTo>
                  <a:cubicBezTo>
                    <a:pt x="75" y="249"/>
                    <a:pt x="80" y="247"/>
                    <a:pt x="86" y="245"/>
                  </a:cubicBezTo>
                  <a:cubicBezTo>
                    <a:pt x="92" y="244"/>
                    <a:pt x="97" y="242"/>
                    <a:pt x="102" y="240"/>
                  </a:cubicBezTo>
                  <a:cubicBezTo>
                    <a:pt x="107" y="238"/>
                    <a:pt x="110" y="237"/>
                    <a:pt x="111" y="237"/>
                  </a:cubicBezTo>
                  <a:cubicBezTo>
                    <a:pt x="111" y="232"/>
                    <a:pt x="111" y="232"/>
                    <a:pt x="111" y="232"/>
                  </a:cubicBezTo>
                  <a:cubicBezTo>
                    <a:pt x="109" y="232"/>
                    <a:pt x="107" y="233"/>
                    <a:pt x="104" y="233"/>
                  </a:cubicBezTo>
                  <a:cubicBezTo>
                    <a:pt x="102" y="233"/>
                    <a:pt x="99" y="233"/>
                    <a:pt x="97" y="233"/>
                  </a:cubicBezTo>
                  <a:cubicBezTo>
                    <a:pt x="94" y="233"/>
                    <a:pt x="93" y="232"/>
                    <a:pt x="91" y="231"/>
                  </a:cubicBezTo>
                  <a:cubicBezTo>
                    <a:pt x="90" y="230"/>
                    <a:pt x="89" y="229"/>
                    <a:pt x="89" y="227"/>
                  </a:cubicBezTo>
                  <a:cubicBezTo>
                    <a:pt x="88" y="225"/>
                    <a:pt x="88" y="223"/>
                    <a:pt x="88" y="221"/>
                  </a:cubicBezTo>
                  <a:cubicBezTo>
                    <a:pt x="88" y="215"/>
                    <a:pt x="88" y="215"/>
                    <a:pt x="88" y="215"/>
                  </a:cubicBezTo>
                  <a:lnTo>
                    <a:pt x="88" y="175"/>
                  </a:lnTo>
                  <a:close/>
                  <a:moveTo>
                    <a:pt x="88" y="57"/>
                  </a:moveTo>
                  <a:cubicBezTo>
                    <a:pt x="91" y="52"/>
                    <a:pt x="96" y="49"/>
                    <a:pt x="102" y="47"/>
                  </a:cubicBezTo>
                  <a:cubicBezTo>
                    <a:pt x="107" y="45"/>
                    <a:pt x="113" y="44"/>
                    <a:pt x="119" y="44"/>
                  </a:cubicBezTo>
                  <a:cubicBezTo>
                    <a:pt x="129" y="44"/>
                    <a:pt x="137" y="46"/>
                    <a:pt x="144" y="51"/>
                  </a:cubicBezTo>
                  <a:cubicBezTo>
                    <a:pt x="150" y="55"/>
                    <a:pt x="156" y="61"/>
                    <a:pt x="160" y="68"/>
                  </a:cubicBezTo>
                  <a:cubicBezTo>
                    <a:pt x="164" y="75"/>
                    <a:pt x="167" y="82"/>
                    <a:pt x="169" y="91"/>
                  </a:cubicBezTo>
                  <a:cubicBezTo>
                    <a:pt x="170" y="99"/>
                    <a:pt x="171" y="108"/>
                    <a:pt x="171" y="116"/>
                  </a:cubicBezTo>
                  <a:cubicBezTo>
                    <a:pt x="171" y="124"/>
                    <a:pt x="170" y="131"/>
                    <a:pt x="169" y="139"/>
                  </a:cubicBezTo>
                  <a:cubicBezTo>
                    <a:pt x="168" y="147"/>
                    <a:pt x="165" y="154"/>
                    <a:pt x="162" y="160"/>
                  </a:cubicBezTo>
                  <a:cubicBezTo>
                    <a:pt x="158" y="166"/>
                    <a:pt x="153" y="171"/>
                    <a:pt x="147" y="175"/>
                  </a:cubicBezTo>
                  <a:cubicBezTo>
                    <a:pt x="141" y="179"/>
                    <a:pt x="134" y="181"/>
                    <a:pt x="125" y="181"/>
                  </a:cubicBezTo>
                  <a:cubicBezTo>
                    <a:pt x="120" y="181"/>
                    <a:pt x="116" y="180"/>
                    <a:pt x="111" y="178"/>
                  </a:cubicBezTo>
                  <a:cubicBezTo>
                    <a:pt x="107" y="176"/>
                    <a:pt x="103" y="174"/>
                    <a:pt x="99" y="171"/>
                  </a:cubicBezTo>
                  <a:cubicBezTo>
                    <a:pt x="96" y="168"/>
                    <a:pt x="93" y="164"/>
                    <a:pt x="91" y="160"/>
                  </a:cubicBezTo>
                  <a:cubicBezTo>
                    <a:pt x="89" y="156"/>
                    <a:pt x="88" y="151"/>
                    <a:pt x="88" y="146"/>
                  </a:cubicBezTo>
                  <a:lnTo>
                    <a:pt x="88" y="57"/>
                  </a:ln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60" name="Freeform 59"/>
            <p:cNvSpPr>
              <a:spLocks/>
            </p:cNvSpPr>
            <p:nvPr/>
          </p:nvSpPr>
          <p:spPr bwMode="auto">
            <a:xfrm>
              <a:off x="5628847" y="2232125"/>
              <a:ext cx="571500" cy="615950"/>
            </a:xfrm>
            <a:custGeom>
              <a:avLst/>
              <a:gdLst>
                <a:gd name="T0" fmla="*/ 54 w 152"/>
                <a:gd name="T1" fmla="*/ 4 h 164"/>
                <a:gd name="T2" fmla="*/ 50 w 152"/>
                <a:gd name="T3" fmla="*/ 2 h 164"/>
                <a:gd name="T4" fmla="*/ 0 w 152"/>
                <a:gd name="T5" fmla="*/ 2 h 164"/>
                <a:gd name="T6" fmla="*/ 0 w 152"/>
                <a:gd name="T7" fmla="*/ 8 h 164"/>
                <a:gd name="T8" fmla="*/ 15 w 152"/>
                <a:gd name="T9" fmla="*/ 8 h 164"/>
                <a:gd name="T10" fmla="*/ 20 w 152"/>
                <a:gd name="T11" fmla="*/ 12 h 164"/>
                <a:gd name="T12" fmla="*/ 23 w 152"/>
                <a:gd name="T13" fmla="*/ 21 h 164"/>
                <a:gd name="T14" fmla="*/ 24 w 152"/>
                <a:gd name="T15" fmla="*/ 31 h 164"/>
                <a:gd name="T16" fmla="*/ 24 w 152"/>
                <a:gd name="T17" fmla="*/ 38 h 164"/>
                <a:gd name="T18" fmla="*/ 24 w 152"/>
                <a:gd name="T19" fmla="*/ 110 h 164"/>
                <a:gd name="T20" fmla="*/ 37 w 152"/>
                <a:gd name="T21" fmla="*/ 150 h 164"/>
                <a:gd name="T22" fmla="*/ 76 w 152"/>
                <a:gd name="T23" fmla="*/ 164 h 164"/>
                <a:gd name="T24" fmla="*/ 111 w 152"/>
                <a:gd name="T25" fmla="*/ 154 h 164"/>
                <a:gd name="T26" fmla="*/ 135 w 152"/>
                <a:gd name="T27" fmla="*/ 129 h 164"/>
                <a:gd name="T28" fmla="*/ 148 w 152"/>
                <a:gd name="T29" fmla="*/ 94 h 164"/>
                <a:gd name="T30" fmla="*/ 152 w 152"/>
                <a:gd name="T31" fmla="*/ 58 h 164"/>
                <a:gd name="T32" fmla="*/ 151 w 152"/>
                <a:gd name="T33" fmla="*/ 41 h 164"/>
                <a:gd name="T34" fmla="*/ 147 w 152"/>
                <a:gd name="T35" fmla="*/ 22 h 164"/>
                <a:gd name="T36" fmla="*/ 137 w 152"/>
                <a:gd name="T37" fmla="*/ 6 h 164"/>
                <a:gd name="T38" fmla="*/ 122 w 152"/>
                <a:gd name="T39" fmla="*/ 0 h 164"/>
                <a:gd name="T40" fmla="*/ 110 w 152"/>
                <a:gd name="T41" fmla="*/ 4 h 164"/>
                <a:gd name="T42" fmla="*/ 106 w 152"/>
                <a:gd name="T43" fmla="*/ 16 h 164"/>
                <a:gd name="T44" fmla="*/ 110 w 152"/>
                <a:gd name="T45" fmla="*/ 28 h 164"/>
                <a:gd name="T46" fmla="*/ 122 w 152"/>
                <a:gd name="T47" fmla="*/ 37 h 164"/>
                <a:gd name="T48" fmla="*/ 133 w 152"/>
                <a:gd name="T49" fmla="*/ 49 h 164"/>
                <a:gd name="T50" fmla="*/ 138 w 152"/>
                <a:gd name="T51" fmla="*/ 69 h 164"/>
                <a:gd name="T52" fmla="*/ 135 w 152"/>
                <a:gd name="T53" fmla="*/ 94 h 164"/>
                <a:gd name="T54" fmla="*/ 124 w 152"/>
                <a:gd name="T55" fmla="*/ 121 h 164"/>
                <a:gd name="T56" fmla="*/ 107 w 152"/>
                <a:gd name="T57" fmla="*/ 142 h 164"/>
                <a:gd name="T58" fmla="*/ 83 w 152"/>
                <a:gd name="T59" fmla="*/ 150 h 164"/>
                <a:gd name="T60" fmla="*/ 69 w 152"/>
                <a:gd name="T61" fmla="*/ 147 h 164"/>
                <a:gd name="T62" fmla="*/ 60 w 152"/>
                <a:gd name="T63" fmla="*/ 139 h 164"/>
                <a:gd name="T64" fmla="*/ 56 w 152"/>
                <a:gd name="T65" fmla="*/ 127 h 164"/>
                <a:gd name="T66" fmla="*/ 54 w 152"/>
                <a:gd name="T67" fmla="*/ 113 h 164"/>
                <a:gd name="T68" fmla="*/ 54 w 152"/>
                <a:gd name="T69" fmla="*/ 8 h 164"/>
                <a:gd name="T70" fmla="*/ 54 w 152"/>
                <a:gd name="T71"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64">
                  <a:moveTo>
                    <a:pt x="54" y="4"/>
                  </a:moveTo>
                  <a:cubicBezTo>
                    <a:pt x="54" y="3"/>
                    <a:pt x="52" y="2"/>
                    <a:pt x="50" y="2"/>
                  </a:cubicBezTo>
                  <a:cubicBezTo>
                    <a:pt x="0" y="2"/>
                    <a:pt x="0" y="2"/>
                    <a:pt x="0" y="2"/>
                  </a:cubicBezTo>
                  <a:cubicBezTo>
                    <a:pt x="0" y="8"/>
                    <a:pt x="0" y="8"/>
                    <a:pt x="0" y="8"/>
                  </a:cubicBezTo>
                  <a:cubicBezTo>
                    <a:pt x="15" y="8"/>
                    <a:pt x="15" y="8"/>
                    <a:pt x="15" y="8"/>
                  </a:cubicBezTo>
                  <a:cubicBezTo>
                    <a:pt x="17" y="8"/>
                    <a:pt x="18" y="9"/>
                    <a:pt x="20" y="12"/>
                  </a:cubicBezTo>
                  <a:cubicBezTo>
                    <a:pt x="21" y="14"/>
                    <a:pt x="22" y="17"/>
                    <a:pt x="23" y="21"/>
                  </a:cubicBezTo>
                  <a:cubicBezTo>
                    <a:pt x="23" y="24"/>
                    <a:pt x="24" y="27"/>
                    <a:pt x="24" y="31"/>
                  </a:cubicBezTo>
                  <a:cubicBezTo>
                    <a:pt x="24" y="34"/>
                    <a:pt x="24" y="36"/>
                    <a:pt x="24" y="38"/>
                  </a:cubicBezTo>
                  <a:cubicBezTo>
                    <a:pt x="24" y="110"/>
                    <a:pt x="24" y="110"/>
                    <a:pt x="24" y="110"/>
                  </a:cubicBezTo>
                  <a:cubicBezTo>
                    <a:pt x="24" y="127"/>
                    <a:pt x="28" y="141"/>
                    <a:pt x="37" y="150"/>
                  </a:cubicBezTo>
                  <a:cubicBezTo>
                    <a:pt x="45" y="160"/>
                    <a:pt x="58" y="164"/>
                    <a:pt x="76" y="164"/>
                  </a:cubicBezTo>
                  <a:cubicBezTo>
                    <a:pt x="90" y="164"/>
                    <a:pt x="101" y="161"/>
                    <a:pt x="111" y="154"/>
                  </a:cubicBezTo>
                  <a:cubicBezTo>
                    <a:pt x="121" y="148"/>
                    <a:pt x="129" y="139"/>
                    <a:pt x="135" y="129"/>
                  </a:cubicBezTo>
                  <a:cubicBezTo>
                    <a:pt x="141" y="118"/>
                    <a:pt x="145" y="107"/>
                    <a:pt x="148" y="94"/>
                  </a:cubicBezTo>
                  <a:cubicBezTo>
                    <a:pt x="151" y="82"/>
                    <a:pt x="152" y="70"/>
                    <a:pt x="152" y="58"/>
                  </a:cubicBezTo>
                  <a:cubicBezTo>
                    <a:pt x="152" y="53"/>
                    <a:pt x="152" y="48"/>
                    <a:pt x="151" y="41"/>
                  </a:cubicBezTo>
                  <a:cubicBezTo>
                    <a:pt x="150" y="34"/>
                    <a:pt x="149" y="28"/>
                    <a:pt x="147" y="22"/>
                  </a:cubicBezTo>
                  <a:cubicBezTo>
                    <a:pt x="144" y="16"/>
                    <a:pt x="141" y="11"/>
                    <a:pt x="137" y="6"/>
                  </a:cubicBezTo>
                  <a:cubicBezTo>
                    <a:pt x="133" y="2"/>
                    <a:pt x="128" y="0"/>
                    <a:pt x="122" y="0"/>
                  </a:cubicBezTo>
                  <a:cubicBezTo>
                    <a:pt x="117" y="0"/>
                    <a:pt x="113" y="1"/>
                    <a:pt x="110" y="4"/>
                  </a:cubicBezTo>
                  <a:cubicBezTo>
                    <a:pt x="107" y="7"/>
                    <a:pt x="106" y="11"/>
                    <a:pt x="106" y="16"/>
                  </a:cubicBezTo>
                  <a:cubicBezTo>
                    <a:pt x="106" y="21"/>
                    <a:pt x="107" y="25"/>
                    <a:pt x="110" y="28"/>
                  </a:cubicBezTo>
                  <a:cubicBezTo>
                    <a:pt x="114" y="31"/>
                    <a:pt x="118" y="34"/>
                    <a:pt x="122" y="37"/>
                  </a:cubicBezTo>
                  <a:cubicBezTo>
                    <a:pt x="126" y="40"/>
                    <a:pt x="130" y="44"/>
                    <a:pt x="133" y="49"/>
                  </a:cubicBezTo>
                  <a:cubicBezTo>
                    <a:pt x="137" y="54"/>
                    <a:pt x="138" y="60"/>
                    <a:pt x="138" y="69"/>
                  </a:cubicBezTo>
                  <a:cubicBezTo>
                    <a:pt x="138" y="76"/>
                    <a:pt x="137" y="85"/>
                    <a:pt x="135" y="94"/>
                  </a:cubicBezTo>
                  <a:cubicBezTo>
                    <a:pt x="132" y="104"/>
                    <a:pt x="129" y="112"/>
                    <a:pt x="124" y="121"/>
                  </a:cubicBezTo>
                  <a:cubicBezTo>
                    <a:pt x="119" y="129"/>
                    <a:pt x="114" y="136"/>
                    <a:pt x="107" y="142"/>
                  </a:cubicBezTo>
                  <a:cubicBezTo>
                    <a:pt x="100" y="148"/>
                    <a:pt x="92" y="150"/>
                    <a:pt x="83" y="150"/>
                  </a:cubicBezTo>
                  <a:cubicBezTo>
                    <a:pt x="77" y="150"/>
                    <a:pt x="72" y="149"/>
                    <a:pt x="69" y="147"/>
                  </a:cubicBezTo>
                  <a:cubicBezTo>
                    <a:pt x="65" y="145"/>
                    <a:pt x="62" y="142"/>
                    <a:pt x="60" y="139"/>
                  </a:cubicBezTo>
                  <a:cubicBezTo>
                    <a:pt x="58" y="135"/>
                    <a:pt x="57" y="131"/>
                    <a:pt x="56" y="127"/>
                  </a:cubicBezTo>
                  <a:cubicBezTo>
                    <a:pt x="55" y="122"/>
                    <a:pt x="54" y="117"/>
                    <a:pt x="54" y="113"/>
                  </a:cubicBezTo>
                  <a:cubicBezTo>
                    <a:pt x="54" y="8"/>
                    <a:pt x="54" y="8"/>
                    <a:pt x="54" y="8"/>
                  </a:cubicBezTo>
                  <a:cubicBezTo>
                    <a:pt x="54" y="7"/>
                    <a:pt x="54" y="5"/>
                    <a:pt x="54" y="4"/>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61" name="Freeform 60"/>
            <p:cNvSpPr>
              <a:spLocks/>
            </p:cNvSpPr>
            <p:nvPr/>
          </p:nvSpPr>
          <p:spPr bwMode="auto">
            <a:xfrm>
              <a:off x="6114622" y="3427513"/>
              <a:ext cx="303213" cy="601663"/>
            </a:xfrm>
            <a:custGeom>
              <a:avLst/>
              <a:gdLst>
                <a:gd name="T0" fmla="*/ 53 w 81"/>
                <a:gd name="T1" fmla="*/ 3 h 160"/>
                <a:gd name="T2" fmla="*/ 50 w 81"/>
                <a:gd name="T3" fmla="*/ 0 h 160"/>
                <a:gd name="T4" fmla="*/ 0 w 81"/>
                <a:gd name="T5" fmla="*/ 0 h 160"/>
                <a:gd name="T6" fmla="*/ 0 w 81"/>
                <a:gd name="T7" fmla="*/ 6 h 160"/>
                <a:gd name="T8" fmla="*/ 11 w 81"/>
                <a:gd name="T9" fmla="*/ 6 h 160"/>
                <a:gd name="T10" fmla="*/ 19 w 81"/>
                <a:gd name="T11" fmla="*/ 7 h 160"/>
                <a:gd name="T12" fmla="*/ 23 w 81"/>
                <a:gd name="T13" fmla="*/ 12 h 160"/>
                <a:gd name="T14" fmla="*/ 24 w 81"/>
                <a:gd name="T15" fmla="*/ 22 h 160"/>
                <a:gd name="T16" fmla="*/ 24 w 81"/>
                <a:gd name="T17" fmla="*/ 154 h 160"/>
                <a:gd name="T18" fmla="*/ 0 w 81"/>
                <a:gd name="T19" fmla="*/ 154 h 160"/>
                <a:gd name="T20" fmla="*/ 0 w 81"/>
                <a:gd name="T21" fmla="*/ 160 h 160"/>
                <a:gd name="T22" fmla="*/ 81 w 81"/>
                <a:gd name="T23" fmla="*/ 160 h 160"/>
                <a:gd name="T24" fmla="*/ 81 w 81"/>
                <a:gd name="T25" fmla="*/ 154 h 160"/>
                <a:gd name="T26" fmla="*/ 54 w 81"/>
                <a:gd name="T27" fmla="*/ 154 h 160"/>
                <a:gd name="T28" fmla="*/ 54 w 81"/>
                <a:gd name="T29" fmla="*/ 7 h 160"/>
                <a:gd name="T30" fmla="*/ 53 w 81"/>
                <a:gd name="T31" fmla="*/ 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60">
                  <a:moveTo>
                    <a:pt x="53" y="3"/>
                  </a:moveTo>
                  <a:cubicBezTo>
                    <a:pt x="53" y="1"/>
                    <a:pt x="52" y="0"/>
                    <a:pt x="50" y="0"/>
                  </a:cubicBezTo>
                  <a:cubicBezTo>
                    <a:pt x="0" y="0"/>
                    <a:pt x="0" y="0"/>
                    <a:pt x="0" y="0"/>
                  </a:cubicBezTo>
                  <a:cubicBezTo>
                    <a:pt x="0" y="6"/>
                    <a:pt x="0" y="6"/>
                    <a:pt x="0" y="6"/>
                  </a:cubicBezTo>
                  <a:cubicBezTo>
                    <a:pt x="4" y="6"/>
                    <a:pt x="8" y="6"/>
                    <a:pt x="11" y="6"/>
                  </a:cubicBezTo>
                  <a:cubicBezTo>
                    <a:pt x="14" y="6"/>
                    <a:pt x="17" y="6"/>
                    <a:pt x="19" y="7"/>
                  </a:cubicBezTo>
                  <a:cubicBezTo>
                    <a:pt x="21" y="8"/>
                    <a:pt x="22" y="9"/>
                    <a:pt x="23" y="12"/>
                  </a:cubicBezTo>
                  <a:cubicBezTo>
                    <a:pt x="24" y="14"/>
                    <a:pt x="24" y="17"/>
                    <a:pt x="24" y="22"/>
                  </a:cubicBezTo>
                  <a:cubicBezTo>
                    <a:pt x="24" y="154"/>
                    <a:pt x="24" y="154"/>
                    <a:pt x="24" y="154"/>
                  </a:cubicBezTo>
                  <a:cubicBezTo>
                    <a:pt x="0" y="154"/>
                    <a:pt x="0" y="154"/>
                    <a:pt x="0" y="154"/>
                  </a:cubicBezTo>
                  <a:cubicBezTo>
                    <a:pt x="0" y="160"/>
                    <a:pt x="0" y="160"/>
                    <a:pt x="0" y="160"/>
                  </a:cubicBezTo>
                  <a:cubicBezTo>
                    <a:pt x="81" y="160"/>
                    <a:pt x="81" y="160"/>
                    <a:pt x="81" y="160"/>
                  </a:cubicBezTo>
                  <a:cubicBezTo>
                    <a:pt x="81" y="154"/>
                    <a:pt x="81" y="154"/>
                    <a:pt x="81" y="154"/>
                  </a:cubicBezTo>
                  <a:cubicBezTo>
                    <a:pt x="54" y="154"/>
                    <a:pt x="54" y="154"/>
                    <a:pt x="54" y="154"/>
                  </a:cubicBezTo>
                  <a:cubicBezTo>
                    <a:pt x="54" y="7"/>
                    <a:pt x="54" y="7"/>
                    <a:pt x="54" y="7"/>
                  </a:cubicBezTo>
                  <a:cubicBezTo>
                    <a:pt x="54" y="5"/>
                    <a:pt x="54" y="4"/>
                    <a:pt x="53" y="3"/>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62" name="Freeform 61"/>
            <p:cNvSpPr>
              <a:spLocks noEditPoints="1"/>
            </p:cNvSpPr>
            <p:nvPr/>
          </p:nvSpPr>
          <p:spPr bwMode="auto">
            <a:xfrm>
              <a:off x="5331984" y="3427513"/>
              <a:ext cx="646113" cy="609600"/>
            </a:xfrm>
            <a:custGeom>
              <a:avLst/>
              <a:gdLst>
                <a:gd name="T0" fmla="*/ 0 w 172"/>
                <a:gd name="T1" fmla="*/ 0 h 162"/>
                <a:gd name="T2" fmla="*/ 0 w 172"/>
                <a:gd name="T3" fmla="*/ 6 h 162"/>
                <a:gd name="T4" fmla="*/ 12 w 172"/>
                <a:gd name="T5" fmla="*/ 8 h 162"/>
                <a:gd name="T6" fmla="*/ 19 w 172"/>
                <a:gd name="T7" fmla="*/ 12 h 162"/>
                <a:gd name="T8" fmla="*/ 22 w 172"/>
                <a:gd name="T9" fmla="*/ 19 h 162"/>
                <a:gd name="T10" fmla="*/ 23 w 172"/>
                <a:gd name="T11" fmla="*/ 31 h 162"/>
                <a:gd name="T12" fmla="*/ 23 w 172"/>
                <a:gd name="T13" fmla="*/ 81 h 162"/>
                <a:gd name="T14" fmla="*/ 23 w 172"/>
                <a:gd name="T15" fmla="*/ 87 h 162"/>
                <a:gd name="T16" fmla="*/ 23 w 172"/>
                <a:gd name="T17" fmla="*/ 104 h 162"/>
                <a:gd name="T18" fmla="*/ 24 w 172"/>
                <a:gd name="T19" fmla="*/ 121 h 162"/>
                <a:gd name="T20" fmla="*/ 27 w 172"/>
                <a:gd name="T21" fmla="*/ 137 h 162"/>
                <a:gd name="T22" fmla="*/ 34 w 172"/>
                <a:gd name="T23" fmla="*/ 150 h 162"/>
                <a:gd name="T24" fmla="*/ 47 w 172"/>
                <a:gd name="T25" fmla="*/ 158 h 162"/>
                <a:gd name="T26" fmla="*/ 67 w 172"/>
                <a:gd name="T27" fmla="*/ 162 h 162"/>
                <a:gd name="T28" fmla="*/ 94 w 172"/>
                <a:gd name="T29" fmla="*/ 155 h 162"/>
                <a:gd name="T30" fmla="*/ 117 w 172"/>
                <a:gd name="T31" fmla="*/ 140 h 162"/>
                <a:gd name="T32" fmla="*/ 117 w 172"/>
                <a:gd name="T33" fmla="*/ 145 h 162"/>
                <a:gd name="T34" fmla="*/ 117 w 172"/>
                <a:gd name="T35" fmla="*/ 152 h 162"/>
                <a:gd name="T36" fmla="*/ 118 w 172"/>
                <a:gd name="T37" fmla="*/ 159 h 162"/>
                <a:gd name="T38" fmla="*/ 121 w 172"/>
                <a:gd name="T39" fmla="*/ 162 h 162"/>
                <a:gd name="T40" fmla="*/ 130 w 172"/>
                <a:gd name="T41" fmla="*/ 159 h 162"/>
                <a:gd name="T42" fmla="*/ 146 w 172"/>
                <a:gd name="T43" fmla="*/ 154 h 162"/>
                <a:gd name="T44" fmla="*/ 163 w 172"/>
                <a:gd name="T45" fmla="*/ 149 h 162"/>
                <a:gd name="T46" fmla="*/ 172 w 172"/>
                <a:gd name="T47" fmla="*/ 146 h 162"/>
                <a:gd name="T48" fmla="*/ 172 w 172"/>
                <a:gd name="T49" fmla="*/ 140 h 162"/>
                <a:gd name="T50" fmla="*/ 164 w 172"/>
                <a:gd name="T51" fmla="*/ 141 h 162"/>
                <a:gd name="T52" fmla="*/ 157 w 172"/>
                <a:gd name="T53" fmla="*/ 142 h 162"/>
                <a:gd name="T54" fmla="*/ 151 w 172"/>
                <a:gd name="T55" fmla="*/ 140 h 162"/>
                <a:gd name="T56" fmla="*/ 149 w 172"/>
                <a:gd name="T57" fmla="*/ 135 h 162"/>
                <a:gd name="T58" fmla="*/ 148 w 172"/>
                <a:gd name="T59" fmla="*/ 130 h 162"/>
                <a:gd name="T60" fmla="*/ 148 w 172"/>
                <a:gd name="T61" fmla="*/ 124 h 162"/>
                <a:gd name="T62" fmla="*/ 148 w 172"/>
                <a:gd name="T63" fmla="*/ 87 h 162"/>
                <a:gd name="T64" fmla="*/ 148 w 172"/>
                <a:gd name="T65" fmla="*/ 81 h 162"/>
                <a:gd name="T66" fmla="*/ 148 w 172"/>
                <a:gd name="T67" fmla="*/ 0 h 162"/>
                <a:gd name="T68" fmla="*/ 95 w 172"/>
                <a:gd name="T69" fmla="*/ 0 h 162"/>
                <a:gd name="T70" fmla="*/ 95 w 172"/>
                <a:gd name="T71" fmla="*/ 6 h 162"/>
                <a:gd name="T72" fmla="*/ 106 w 172"/>
                <a:gd name="T73" fmla="*/ 8 h 162"/>
                <a:gd name="T74" fmla="*/ 113 w 172"/>
                <a:gd name="T75" fmla="*/ 12 h 162"/>
                <a:gd name="T76" fmla="*/ 116 w 172"/>
                <a:gd name="T77" fmla="*/ 19 h 162"/>
                <a:gd name="T78" fmla="*/ 117 w 172"/>
                <a:gd name="T79" fmla="*/ 31 h 162"/>
                <a:gd name="T80" fmla="*/ 117 w 172"/>
                <a:gd name="T81" fmla="*/ 81 h 162"/>
                <a:gd name="T82" fmla="*/ 53 w 172"/>
                <a:gd name="T83" fmla="*/ 81 h 162"/>
                <a:gd name="T84" fmla="*/ 53 w 172"/>
                <a:gd name="T85" fmla="*/ 0 h 162"/>
                <a:gd name="T86" fmla="*/ 0 w 172"/>
                <a:gd name="T87" fmla="*/ 0 h 162"/>
                <a:gd name="T88" fmla="*/ 117 w 172"/>
                <a:gd name="T89" fmla="*/ 87 h 162"/>
                <a:gd name="T90" fmla="*/ 117 w 172"/>
                <a:gd name="T91" fmla="*/ 127 h 162"/>
                <a:gd name="T92" fmla="*/ 110 w 172"/>
                <a:gd name="T93" fmla="*/ 133 h 162"/>
                <a:gd name="T94" fmla="*/ 101 w 172"/>
                <a:gd name="T95" fmla="*/ 138 h 162"/>
                <a:gd name="T96" fmla="*/ 91 w 172"/>
                <a:gd name="T97" fmla="*/ 141 h 162"/>
                <a:gd name="T98" fmla="*/ 81 w 172"/>
                <a:gd name="T99" fmla="*/ 142 h 162"/>
                <a:gd name="T100" fmla="*/ 68 w 172"/>
                <a:gd name="T101" fmla="*/ 139 h 162"/>
                <a:gd name="T102" fmla="*/ 59 w 172"/>
                <a:gd name="T103" fmla="*/ 132 h 162"/>
                <a:gd name="T104" fmla="*/ 55 w 172"/>
                <a:gd name="T105" fmla="*/ 121 h 162"/>
                <a:gd name="T106" fmla="*/ 53 w 172"/>
                <a:gd name="T107" fmla="*/ 108 h 162"/>
                <a:gd name="T108" fmla="*/ 53 w 172"/>
                <a:gd name="T109" fmla="*/ 87 h 162"/>
                <a:gd name="T110" fmla="*/ 117 w 172"/>
                <a:gd name="T111" fmla="*/ 8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 h="162">
                  <a:moveTo>
                    <a:pt x="0" y="0"/>
                  </a:moveTo>
                  <a:cubicBezTo>
                    <a:pt x="0" y="6"/>
                    <a:pt x="0" y="6"/>
                    <a:pt x="0" y="6"/>
                  </a:cubicBezTo>
                  <a:cubicBezTo>
                    <a:pt x="5" y="6"/>
                    <a:pt x="9" y="7"/>
                    <a:pt x="12" y="8"/>
                  </a:cubicBezTo>
                  <a:cubicBezTo>
                    <a:pt x="15" y="8"/>
                    <a:pt x="17" y="10"/>
                    <a:pt x="19" y="12"/>
                  </a:cubicBezTo>
                  <a:cubicBezTo>
                    <a:pt x="21" y="14"/>
                    <a:pt x="22" y="16"/>
                    <a:pt x="22" y="19"/>
                  </a:cubicBezTo>
                  <a:cubicBezTo>
                    <a:pt x="23" y="22"/>
                    <a:pt x="23" y="26"/>
                    <a:pt x="23" y="31"/>
                  </a:cubicBezTo>
                  <a:cubicBezTo>
                    <a:pt x="23" y="81"/>
                    <a:pt x="23" y="81"/>
                    <a:pt x="23" y="81"/>
                  </a:cubicBezTo>
                  <a:cubicBezTo>
                    <a:pt x="23" y="87"/>
                    <a:pt x="23" y="87"/>
                    <a:pt x="23" y="87"/>
                  </a:cubicBezTo>
                  <a:cubicBezTo>
                    <a:pt x="23" y="92"/>
                    <a:pt x="23" y="98"/>
                    <a:pt x="23" y="104"/>
                  </a:cubicBezTo>
                  <a:cubicBezTo>
                    <a:pt x="23" y="110"/>
                    <a:pt x="23" y="115"/>
                    <a:pt x="24" y="121"/>
                  </a:cubicBezTo>
                  <a:cubicBezTo>
                    <a:pt x="24" y="126"/>
                    <a:pt x="25" y="132"/>
                    <a:pt x="27" y="137"/>
                  </a:cubicBezTo>
                  <a:cubicBezTo>
                    <a:pt x="28" y="142"/>
                    <a:pt x="31" y="146"/>
                    <a:pt x="34" y="150"/>
                  </a:cubicBezTo>
                  <a:cubicBezTo>
                    <a:pt x="37" y="153"/>
                    <a:pt x="42" y="156"/>
                    <a:pt x="47" y="158"/>
                  </a:cubicBezTo>
                  <a:cubicBezTo>
                    <a:pt x="52" y="161"/>
                    <a:pt x="59" y="162"/>
                    <a:pt x="67" y="162"/>
                  </a:cubicBezTo>
                  <a:cubicBezTo>
                    <a:pt x="76" y="162"/>
                    <a:pt x="85" y="160"/>
                    <a:pt x="94" y="155"/>
                  </a:cubicBezTo>
                  <a:cubicBezTo>
                    <a:pt x="103" y="151"/>
                    <a:pt x="111" y="146"/>
                    <a:pt x="117" y="140"/>
                  </a:cubicBezTo>
                  <a:cubicBezTo>
                    <a:pt x="117" y="141"/>
                    <a:pt x="117" y="143"/>
                    <a:pt x="117" y="145"/>
                  </a:cubicBezTo>
                  <a:cubicBezTo>
                    <a:pt x="117" y="147"/>
                    <a:pt x="117" y="150"/>
                    <a:pt x="117" y="152"/>
                  </a:cubicBezTo>
                  <a:cubicBezTo>
                    <a:pt x="117" y="155"/>
                    <a:pt x="117" y="157"/>
                    <a:pt x="118" y="159"/>
                  </a:cubicBezTo>
                  <a:cubicBezTo>
                    <a:pt x="118" y="161"/>
                    <a:pt x="120" y="162"/>
                    <a:pt x="121" y="162"/>
                  </a:cubicBezTo>
                  <a:cubicBezTo>
                    <a:pt x="122" y="162"/>
                    <a:pt x="125" y="161"/>
                    <a:pt x="130" y="159"/>
                  </a:cubicBezTo>
                  <a:cubicBezTo>
                    <a:pt x="146" y="154"/>
                    <a:pt x="146" y="154"/>
                    <a:pt x="146" y="154"/>
                  </a:cubicBezTo>
                  <a:cubicBezTo>
                    <a:pt x="152" y="152"/>
                    <a:pt x="158" y="151"/>
                    <a:pt x="163" y="149"/>
                  </a:cubicBezTo>
                  <a:cubicBezTo>
                    <a:pt x="168" y="147"/>
                    <a:pt x="171" y="146"/>
                    <a:pt x="172" y="146"/>
                  </a:cubicBezTo>
                  <a:cubicBezTo>
                    <a:pt x="172" y="140"/>
                    <a:pt x="172" y="140"/>
                    <a:pt x="172" y="140"/>
                  </a:cubicBezTo>
                  <a:cubicBezTo>
                    <a:pt x="169" y="141"/>
                    <a:pt x="167" y="141"/>
                    <a:pt x="164" y="141"/>
                  </a:cubicBezTo>
                  <a:cubicBezTo>
                    <a:pt x="162" y="142"/>
                    <a:pt x="159" y="142"/>
                    <a:pt x="157" y="142"/>
                  </a:cubicBezTo>
                  <a:cubicBezTo>
                    <a:pt x="155" y="142"/>
                    <a:pt x="153" y="141"/>
                    <a:pt x="151" y="140"/>
                  </a:cubicBezTo>
                  <a:cubicBezTo>
                    <a:pt x="150" y="139"/>
                    <a:pt x="149" y="137"/>
                    <a:pt x="149" y="135"/>
                  </a:cubicBezTo>
                  <a:cubicBezTo>
                    <a:pt x="148" y="134"/>
                    <a:pt x="148" y="132"/>
                    <a:pt x="148" y="130"/>
                  </a:cubicBezTo>
                  <a:cubicBezTo>
                    <a:pt x="148" y="124"/>
                    <a:pt x="148" y="124"/>
                    <a:pt x="148" y="124"/>
                  </a:cubicBezTo>
                  <a:cubicBezTo>
                    <a:pt x="148" y="87"/>
                    <a:pt x="148" y="87"/>
                    <a:pt x="148" y="87"/>
                  </a:cubicBezTo>
                  <a:cubicBezTo>
                    <a:pt x="148" y="81"/>
                    <a:pt x="148" y="81"/>
                    <a:pt x="148" y="81"/>
                  </a:cubicBezTo>
                  <a:cubicBezTo>
                    <a:pt x="148" y="0"/>
                    <a:pt x="148" y="0"/>
                    <a:pt x="148" y="0"/>
                  </a:cubicBezTo>
                  <a:cubicBezTo>
                    <a:pt x="95" y="0"/>
                    <a:pt x="95" y="0"/>
                    <a:pt x="95" y="0"/>
                  </a:cubicBezTo>
                  <a:cubicBezTo>
                    <a:pt x="95" y="6"/>
                    <a:pt x="95" y="6"/>
                    <a:pt x="95" y="6"/>
                  </a:cubicBezTo>
                  <a:cubicBezTo>
                    <a:pt x="99" y="6"/>
                    <a:pt x="103" y="7"/>
                    <a:pt x="106" y="8"/>
                  </a:cubicBezTo>
                  <a:cubicBezTo>
                    <a:pt x="109" y="8"/>
                    <a:pt x="111" y="10"/>
                    <a:pt x="113" y="12"/>
                  </a:cubicBezTo>
                  <a:cubicBezTo>
                    <a:pt x="115" y="14"/>
                    <a:pt x="116" y="16"/>
                    <a:pt x="116" y="19"/>
                  </a:cubicBezTo>
                  <a:cubicBezTo>
                    <a:pt x="117" y="22"/>
                    <a:pt x="117" y="26"/>
                    <a:pt x="117" y="31"/>
                  </a:cubicBezTo>
                  <a:cubicBezTo>
                    <a:pt x="117" y="81"/>
                    <a:pt x="117" y="81"/>
                    <a:pt x="117" y="81"/>
                  </a:cubicBezTo>
                  <a:cubicBezTo>
                    <a:pt x="53" y="81"/>
                    <a:pt x="53" y="81"/>
                    <a:pt x="53" y="81"/>
                  </a:cubicBezTo>
                  <a:cubicBezTo>
                    <a:pt x="53" y="0"/>
                    <a:pt x="53" y="0"/>
                    <a:pt x="53" y="0"/>
                  </a:cubicBezTo>
                  <a:lnTo>
                    <a:pt x="0" y="0"/>
                  </a:lnTo>
                  <a:close/>
                  <a:moveTo>
                    <a:pt x="117" y="87"/>
                  </a:moveTo>
                  <a:cubicBezTo>
                    <a:pt x="117" y="127"/>
                    <a:pt x="117" y="127"/>
                    <a:pt x="117" y="127"/>
                  </a:cubicBezTo>
                  <a:cubicBezTo>
                    <a:pt x="115" y="129"/>
                    <a:pt x="113" y="131"/>
                    <a:pt x="110" y="133"/>
                  </a:cubicBezTo>
                  <a:cubicBezTo>
                    <a:pt x="107" y="135"/>
                    <a:pt x="104" y="136"/>
                    <a:pt x="101" y="138"/>
                  </a:cubicBezTo>
                  <a:cubicBezTo>
                    <a:pt x="97" y="139"/>
                    <a:pt x="94" y="140"/>
                    <a:pt x="91" y="141"/>
                  </a:cubicBezTo>
                  <a:cubicBezTo>
                    <a:pt x="87" y="141"/>
                    <a:pt x="84" y="142"/>
                    <a:pt x="81" y="142"/>
                  </a:cubicBezTo>
                  <a:cubicBezTo>
                    <a:pt x="76" y="142"/>
                    <a:pt x="71" y="141"/>
                    <a:pt x="68" y="139"/>
                  </a:cubicBezTo>
                  <a:cubicBezTo>
                    <a:pt x="64" y="138"/>
                    <a:pt x="61" y="135"/>
                    <a:pt x="59" y="132"/>
                  </a:cubicBezTo>
                  <a:cubicBezTo>
                    <a:pt x="57" y="129"/>
                    <a:pt x="56" y="125"/>
                    <a:pt x="55" y="121"/>
                  </a:cubicBezTo>
                  <a:cubicBezTo>
                    <a:pt x="54" y="117"/>
                    <a:pt x="53" y="113"/>
                    <a:pt x="53" y="108"/>
                  </a:cubicBezTo>
                  <a:cubicBezTo>
                    <a:pt x="53" y="87"/>
                    <a:pt x="53" y="87"/>
                    <a:pt x="53" y="87"/>
                  </a:cubicBezTo>
                  <a:lnTo>
                    <a:pt x="117" y="87"/>
                  </a:ln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63" name="Freeform 62"/>
            <p:cNvSpPr>
              <a:spLocks noEditPoints="1"/>
            </p:cNvSpPr>
            <p:nvPr/>
          </p:nvSpPr>
          <p:spPr bwMode="auto">
            <a:xfrm>
              <a:off x="6324172" y="2240063"/>
              <a:ext cx="585788" cy="596900"/>
            </a:xfrm>
            <a:custGeom>
              <a:avLst/>
              <a:gdLst>
                <a:gd name="T0" fmla="*/ 0 w 156"/>
                <a:gd name="T1" fmla="*/ 153 h 159"/>
                <a:gd name="T2" fmla="*/ 0 w 156"/>
                <a:gd name="T3" fmla="*/ 159 h 159"/>
                <a:gd name="T4" fmla="*/ 91 w 156"/>
                <a:gd name="T5" fmla="*/ 159 h 159"/>
                <a:gd name="T6" fmla="*/ 112 w 156"/>
                <a:gd name="T7" fmla="*/ 157 h 159"/>
                <a:gd name="T8" fmla="*/ 133 w 156"/>
                <a:gd name="T9" fmla="*/ 151 h 159"/>
                <a:gd name="T10" fmla="*/ 149 w 156"/>
                <a:gd name="T11" fmla="*/ 138 h 159"/>
                <a:gd name="T12" fmla="*/ 156 w 156"/>
                <a:gd name="T13" fmla="*/ 118 h 159"/>
                <a:gd name="T14" fmla="*/ 152 w 156"/>
                <a:gd name="T15" fmla="*/ 102 h 159"/>
                <a:gd name="T16" fmla="*/ 143 w 156"/>
                <a:gd name="T17" fmla="*/ 90 h 159"/>
                <a:gd name="T18" fmla="*/ 130 w 156"/>
                <a:gd name="T19" fmla="*/ 82 h 159"/>
                <a:gd name="T20" fmla="*/ 114 w 156"/>
                <a:gd name="T21" fmla="*/ 76 h 159"/>
                <a:gd name="T22" fmla="*/ 114 w 156"/>
                <a:gd name="T23" fmla="*/ 76 h 159"/>
                <a:gd name="T24" fmla="*/ 127 w 156"/>
                <a:gd name="T25" fmla="*/ 71 h 159"/>
                <a:gd name="T26" fmla="*/ 139 w 156"/>
                <a:gd name="T27" fmla="*/ 64 h 159"/>
                <a:gd name="T28" fmla="*/ 146 w 156"/>
                <a:gd name="T29" fmla="*/ 54 h 159"/>
                <a:gd name="T30" fmla="*/ 149 w 156"/>
                <a:gd name="T31" fmla="*/ 40 h 159"/>
                <a:gd name="T32" fmla="*/ 140 w 156"/>
                <a:gd name="T33" fmla="*/ 18 h 159"/>
                <a:gd name="T34" fmla="*/ 119 w 156"/>
                <a:gd name="T35" fmla="*/ 6 h 159"/>
                <a:gd name="T36" fmla="*/ 91 w 156"/>
                <a:gd name="T37" fmla="*/ 1 h 159"/>
                <a:gd name="T38" fmla="*/ 67 w 156"/>
                <a:gd name="T39" fmla="*/ 0 h 159"/>
                <a:gd name="T40" fmla="*/ 0 w 156"/>
                <a:gd name="T41" fmla="*/ 0 h 159"/>
                <a:gd name="T42" fmla="*/ 0 w 156"/>
                <a:gd name="T43" fmla="*/ 6 h 159"/>
                <a:gd name="T44" fmla="*/ 27 w 156"/>
                <a:gd name="T45" fmla="*/ 6 h 159"/>
                <a:gd name="T46" fmla="*/ 27 w 156"/>
                <a:gd name="T47" fmla="*/ 153 h 159"/>
                <a:gd name="T48" fmla="*/ 0 w 156"/>
                <a:gd name="T49" fmla="*/ 153 h 159"/>
                <a:gd name="T50" fmla="*/ 59 w 156"/>
                <a:gd name="T51" fmla="*/ 17 h 159"/>
                <a:gd name="T52" fmla="*/ 63 w 156"/>
                <a:gd name="T53" fmla="*/ 11 h 159"/>
                <a:gd name="T54" fmla="*/ 71 w 156"/>
                <a:gd name="T55" fmla="*/ 10 h 159"/>
                <a:gd name="T56" fmla="*/ 87 w 156"/>
                <a:gd name="T57" fmla="*/ 11 h 159"/>
                <a:gd name="T58" fmla="*/ 101 w 156"/>
                <a:gd name="T59" fmla="*/ 16 h 159"/>
                <a:gd name="T60" fmla="*/ 111 w 156"/>
                <a:gd name="T61" fmla="*/ 26 h 159"/>
                <a:gd name="T62" fmla="*/ 115 w 156"/>
                <a:gd name="T63" fmla="*/ 42 h 159"/>
                <a:gd name="T64" fmla="*/ 115 w 156"/>
                <a:gd name="T65" fmla="*/ 42 h 159"/>
                <a:gd name="T66" fmla="*/ 111 w 156"/>
                <a:gd name="T67" fmla="*/ 58 h 159"/>
                <a:gd name="T68" fmla="*/ 100 w 156"/>
                <a:gd name="T69" fmla="*/ 67 h 159"/>
                <a:gd name="T70" fmla="*/ 86 w 156"/>
                <a:gd name="T71" fmla="*/ 71 h 159"/>
                <a:gd name="T72" fmla="*/ 71 w 156"/>
                <a:gd name="T73" fmla="*/ 73 h 159"/>
                <a:gd name="T74" fmla="*/ 63 w 156"/>
                <a:gd name="T75" fmla="*/ 72 h 159"/>
                <a:gd name="T76" fmla="*/ 59 w 156"/>
                <a:gd name="T77" fmla="*/ 66 h 159"/>
                <a:gd name="T78" fmla="*/ 59 w 156"/>
                <a:gd name="T79" fmla="*/ 17 h 159"/>
                <a:gd name="T80" fmla="*/ 59 w 156"/>
                <a:gd name="T81" fmla="*/ 92 h 159"/>
                <a:gd name="T82" fmla="*/ 63 w 156"/>
                <a:gd name="T83" fmla="*/ 84 h 159"/>
                <a:gd name="T84" fmla="*/ 73 w 156"/>
                <a:gd name="T85" fmla="*/ 83 h 159"/>
                <a:gd name="T86" fmla="*/ 90 w 156"/>
                <a:gd name="T87" fmla="*/ 84 h 159"/>
                <a:gd name="T88" fmla="*/ 105 w 156"/>
                <a:gd name="T89" fmla="*/ 90 h 159"/>
                <a:gd name="T90" fmla="*/ 116 w 156"/>
                <a:gd name="T91" fmla="*/ 101 h 159"/>
                <a:gd name="T92" fmla="*/ 120 w 156"/>
                <a:gd name="T93" fmla="*/ 118 h 159"/>
                <a:gd name="T94" fmla="*/ 115 w 156"/>
                <a:gd name="T95" fmla="*/ 135 h 159"/>
                <a:gd name="T96" fmla="*/ 105 w 156"/>
                <a:gd name="T97" fmla="*/ 144 h 159"/>
                <a:gd name="T98" fmla="*/ 89 w 156"/>
                <a:gd name="T99" fmla="*/ 148 h 159"/>
                <a:gd name="T100" fmla="*/ 72 w 156"/>
                <a:gd name="T101" fmla="*/ 149 h 159"/>
                <a:gd name="T102" fmla="*/ 62 w 156"/>
                <a:gd name="T103" fmla="*/ 147 h 159"/>
                <a:gd name="T104" fmla="*/ 59 w 156"/>
                <a:gd name="T105" fmla="*/ 138 h 159"/>
                <a:gd name="T106" fmla="*/ 59 w 156"/>
                <a:gd name="T107" fmla="*/ 9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9">
                  <a:moveTo>
                    <a:pt x="0" y="153"/>
                  </a:moveTo>
                  <a:cubicBezTo>
                    <a:pt x="0" y="159"/>
                    <a:pt x="0" y="159"/>
                    <a:pt x="0" y="159"/>
                  </a:cubicBezTo>
                  <a:cubicBezTo>
                    <a:pt x="91" y="159"/>
                    <a:pt x="91" y="159"/>
                    <a:pt x="91" y="159"/>
                  </a:cubicBezTo>
                  <a:cubicBezTo>
                    <a:pt x="97" y="159"/>
                    <a:pt x="104" y="158"/>
                    <a:pt x="112" y="157"/>
                  </a:cubicBezTo>
                  <a:cubicBezTo>
                    <a:pt x="119" y="156"/>
                    <a:pt x="126" y="154"/>
                    <a:pt x="133" y="151"/>
                  </a:cubicBezTo>
                  <a:cubicBezTo>
                    <a:pt x="139" y="148"/>
                    <a:pt x="145" y="143"/>
                    <a:pt x="149" y="138"/>
                  </a:cubicBezTo>
                  <a:cubicBezTo>
                    <a:pt x="154" y="133"/>
                    <a:pt x="156" y="126"/>
                    <a:pt x="156" y="118"/>
                  </a:cubicBezTo>
                  <a:cubicBezTo>
                    <a:pt x="156" y="111"/>
                    <a:pt x="155" y="106"/>
                    <a:pt x="152" y="102"/>
                  </a:cubicBezTo>
                  <a:cubicBezTo>
                    <a:pt x="150" y="97"/>
                    <a:pt x="147" y="93"/>
                    <a:pt x="143" y="90"/>
                  </a:cubicBezTo>
                  <a:cubicBezTo>
                    <a:pt x="139" y="86"/>
                    <a:pt x="135" y="84"/>
                    <a:pt x="130" y="82"/>
                  </a:cubicBezTo>
                  <a:cubicBezTo>
                    <a:pt x="124" y="80"/>
                    <a:pt x="119" y="78"/>
                    <a:pt x="114" y="76"/>
                  </a:cubicBezTo>
                  <a:cubicBezTo>
                    <a:pt x="114" y="76"/>
                    <a:pt x="114" y="76"/>
                    <a:pt x="114" y="76"/>
                  </a:cubicBezTo>
                  <a:cubicBezTo>
                    <a:pt x="119" y="74"/>
                    <a:pt x="123" y="73"/>
                    <a:pt x="127" y="71"/>
                  </a:cubicBezTo>
                  <a:cubicBezTo>
                    <a:pt x="132" y="69"/>
                    <a:pt x="135" y="67"/>
                    <a:pt x="139" y="64"/>
                  </a:cubicBezTo>
                  <a:cubicBezTo>
                    <a:pt x="142" y="61"/>
                    <a:pt x="145" y="58"/>
                    <a:pt x="146" y="54"/>
                  </a:cubicBezTo>
                  <a:cubicBezTo>
                    <a:pt x="148" y="50"/>
                    <a:pt x="149" y="46"/>
                    <a:pt x="149" y="40"/>
                  </a:cubicBezTo>
                  <a:cubicBezTo>
                    <a:pt x="149" y="31"/>
                    <a:pt x="146" y="23"/>
                    <a:pt x="140" y="18"/>
                  </a:cubicBezTo>
                  <a:cubicBezTo>
                    <a:pt x="134" y="13"/>
                    <a:pt x="127" y="8"/>
                    <a:pt x="119" y="6"/>
                  </a:cubicBezTo>
                  <a:cubicBezTo>
                    <a:pt x="110" y="3"/>
                    <a:pt x="101" y="1"/>
                    <a:pt x="91" y="1"/>
                  </a:cubicBezTo>
                  <a:cubicBezTo>
                    <a:pt x="82" y="0"/>
                    <a:pt x="74" y="0"/>
                    <a:pt x="67" y="0"/>
                  </a:cubicBezTo>
                  <a:cubicBezTo>
                    <a:pt x="0" y="0"/>
                    <a:pt x="0" y="0"/>
                    <a:pt x="0" y="0"/>
                  </a:cubicBezTo>
                  <a:cubicBezTo>
                    <a:pt x="0" y="6"/>
                    <a:pt x="0" y="6"/>
                    <a:pt x="0" y="6"/>
                  </a:cubicBezTo>
                  <a:cubicBezTo>
                    <a:pt x="27" y="6"/>
                    <a:pt x="27" y="6"/>
                    <a:pt x="27" y="6"/>
                  </a:cubicBezTo>
                  <a:cubicBezTo>
                    <a:pt x="27" y="153"/>
                    <a:pt x="27" y="153"/>
                    <a:pt x="27" y="153"/>
                  </a:cubicBezTo>
                  <a:lnTo>
                    <a:pt x="0" y="153"/>
                  </a:lnTo>
                  <a:close/>
                  <a:moveTo>
                    <a:pt x="59" y="17"/>
                  </a:moveTo>
                  <a:cubicBezTo>
                    <a:pt x="59" y="13"/>
                    <a:pt x="60" y="11"/>
                    <a:pt x="63" y="11"/>
                  </a:cubicBezTo>
                  <a:cubicBezTo>
                    <a:pt x="65" y="10"/>
                    <a:pt x="68" y="10"/>
                    <a:pt x="71" y="10"/>
                  </a:cubicBezTo>
                  <a:cubicBezTo>
                    <a:pt x="76" y="10"/>
                    <a:pt x="82" y="10"/>
                    <a:pt x="87" y="11"/>
                  </a:cubicBezTo>
                  <a:cubicBezTo>
                    <a:pt x="92" y="12"/>
                    <a:pt x="97" y="14"/>
                    <a:pt x="101" y="16"/>
                  </a:cubicBezTo>
                  <a:cubicBezTo>
                    <a:pt x="105" y="19"/>
                    <a:pt x="108" y="22"/>
                    <a:pt x="111" y="26"/>
                  </a:cubicBezTo>
                  <a:cubicBezTo>
                    <a:pt x="114" y="31"/>
                    <a:pt x="115" y="36"/>
                    <a:pt x="115" y="42"/>
                  </a:cubicBezTo>
                  <a:cubicBezTo>
                    <a:pt x="115" y="42"/>
                    <a:pt x="115" y="42"/>
                    <a:pt x="115" y="42"/>
                  </a:cubicBezTo>
                  <a:cubicBezTo>
                    <a:pt x="115" y="48"/>
                    <a:pt x="113" y="54"/>
                    <a:pt x="111" y="58"/>
                  </a:cubicBezTo>
                  <a:cubicBezTo>
                    <a:pt x="108" y="61"/>
                    <a:pt x="105" y="64"/>
                    <a:pt x="100" y="67"/>
                  </a:cubicBezTo>
                  <a:cubicBezTo>
                    <a:pt x="96" y="69"/>
                    <a:pt x="91" y="71"/>
                    <a:pt x="86" y="71"/>
                  </a:cubicBezTo>
                  <a:cubicBezTo>
                    <a:pt x="81" y="72"/>
                    <a:pt x="76" y="73"/>
                    <a:pt x="71" y="73"/>
                  </a:cubicBezTo>
                  <a:cubicBezTo>
                    <a:pt x="68" y="73"/>
                    <a:pt x="65" y="73"/>
                    <a:pt x="63" y="72"/>
                  </a:cubicBezTo>
                  <a:cubicBezTo>
                    <a:pt x="60" y="71"/>
                    <a:pt x="59" y="69"/>
                    <a:pt x="59" y="66"/>
                  </a:cubicBezTo>
                  <a:lnTo>
                    <a:pt x="59" y="17"/>
                  </a:lnTo>
                  <a:close/>
                  <a:moveTo>
                    <a:pt x="59" y="92"/>
                  </a:moveTo>
                  <a:cubicBezTo>
                    <a:pt x="59" y="88"/>
                    <a:pt x="60" y="85"/>
                    <a:pt x="63" y="84"/>
                  </a:cubicBezTo>
                  <a:cubicBezTo>
                    <a:pt x="65" y="83"/>
                    <a:pt x="69" y="83"/>
                    <a:pt x="73" y="83"/>
                  </a:cubicBezTo>
                  <a:cubicBezTo>
                    <a:pt x="79" y="83"/>
                    <a:pt x="85" y="83"/>
                    <a:pt x="90" y="84"/>
                  </a:cubicBezTo>
                  <a:cubicBezTo>
                    <a:pt x="96" y="85"/>
                    <a:pt x="101" y="87"/>
                    <a:pt x="105" y="90"/>
                  </a:cubicBezTo>
                  <a:cubicBezTo>
                    <a:pt x="110" y="92"/>
                    <a:pt x="113" y="96"/>
                    <a:pt x="116" y="101"/>
                  </a:cubicBezTo>
                  <a:cubicBezTo>
                    <a:pt x="118" y="105"/>
                    <a:pt x="120" y="111"/>
                    <a:pt x="120" y="118"/>
                  </a:cubicBezTo>
                  <a:cubicBezTo>
                    <a:pt x="120" y="125"/>
                    <a:pt x="118" y="131"/>
                    <a:pt x="115" y="135"/>
                  </a:cubicBezTo>
                  <a:cubicBezTo>
                    <a:pt x="113" y="139"/>
                    <a:pt x="109" y="142"/>
                    <a:pt x="105" y="144"/>
                  </a:cubicBezTo>
                  <a:cubicBezTo>
                    <a:pt x="100" y="146"/>
                    <a:pt x="95" y="148"/>
                    <a:pt x="89" y="148"/>
                  </a:cubicBezTo>
                  <a:cubicBezTo>
                    <a:pt x="84" y="149"/>
                    <a:pt x="78" y="149"/>
                    <a:pt x="72" y="149"/>
                  </a:cubicBezTo>
                  <a:cubicBezTo>
                    <a:pt x="68" y="149"/>
                    <a:pt x="65" y="149"/>
                    <a:pt x="62" y="147"/>
                  </a:cubicBezTo>
                  <a:cubicBezTo>
                    <a:pt x="60" y="146"/>
                    <a:pt x="59" y="143"/>
                    <a:pt x="59" y="138"/>
                  </a:cubicBezTo>
                  <a:lnTo>
                    <a:pt x="59" y="92"/>
                  </a:lnTo>
                  <a:close/>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sp>
          <p:nvSpPr>
            <p:cNvPr id="64" name="Freeform 63"/>
            <p:cNvSpPr>
              <a:spLocks/>
            </p:cNvSpPr>
            <p:nvPr/>
          </p:nvSpPr>
          <p:spPr bwMode="auto">
            <a:xfrm>
              <a:off x="7033785" y="2232125"/>
              <a:ext cx="560388" cy="793750"/>
            </a:xfrm>
            <a:custGeom>
              <a:avLst/>
              <a:gdLst>
                <a:gd name="T0" fmla="*/ 55 w 149"/>
                <a:gd name="T1" fmla="*/ 9 h 211"/>
                <a:gd name="T2" fmla="*/ 54 w 149"/>
                <a:gd name="T3" fmla="*/ 3 h 211"/>
                <a:gd name="T4" fmla="*/ 51 w 149"/>
                <a:gd name="T5" fmla="*/ 0 h 211"/>
                <a:gd name="T6" fmla="*/ 42 w 149"/>
                <a:gd name="T7" fmla="*/ 2 h 211"/>
                <a:gd name="T8" fmla="*/ 26 w 149"/>
                <a:gd name="T9" fmla="*/ 7 h 211"/>
                <a:gd name="T10" fmla="*/ 10 w 149"/>
                <a:gd name="T11" fmla="*/ 13 h 211"/>
                <a:gd name="T12" fmla="*/ 0 w 149"/>
                <a:gd name="T13" fmla="*/ 16 h 211"/>
                <a:gd name="T14" fmla="*/ 0 w 149"/>
                <a:gd name="T15" fmla="*/ 21 h 211"/>
                <a:gd name="T16" fmla="*/ 8 w 149"/>
                <a:gd name="T17" fmla="*/ 20 h 211"/>
                <a:gd name="T18" fmla="*/ 15 w 149"/>
                <a:gd name="T19" fmla="*/ 20 h 211"/>
                <a:gd name="T20" fmla="*/ 20 w 149"/>
                <a:gd name="T21" fmla="*/ 22 h 211"/>
                <a:gd name="T22" fmla="*/ 23 w 149"/>
                <a:gd name="T23" fmla="*/ 26 h 211"/>
                <a:gd name="T24" fmla="*/ 24 w 149"/>
                <a:gd name="T25" fmla="*/ 32 h 211"/>
                <a:gd name="T26" fmla="*/ 24 w 149"/>
                <a:gd name="T27" fmla="*/ 38 h 211"/>
                <a:gd name="T28" fmla="*/ 24 w 149"/>
                <a:gd name="T29" fmla="*/ 131 h 211"/>
                <a:gd name="T30" fmla="*/ 23 w 149"/>
                <a:gd name="T31" fmla="*/ 142 h 211"/>
                <a:gd name="T32" fmla="*/ 20 w 149"/>
                <a:gd name="T33" fmla="*/ 150 h 211"/>
                <a:gd name="T34" fmla="*/ 14 w 149"/>
                <a:gd name="T35" fmla="*/ 154 h 211"/>
                <a:gd name="T36" fmla="*/ 2 w 149"/>
                <a:gd name="T37" fmla="*/ 155 h 211"/>
                <a:gd name="T38" fmla="*/ 2 w 149"/>
                <a:gd name="T39" fmla="*/ 161 h 211"/>
                <a:gd name="T40" fmla="*/ 77 w 149"/>
                <a:gd name="T41" fmla="*/ 161 h 211"/>
                <a:gd name="T42" fmla="*/ 77 w 149"/>
                <a:gd name="T43" fmla="*/ 155 h 211"/>
                <a:gd name="T44" fmla="*/ 66 w 149"/>
                <a:gd name="T45" fmla="*/ 154 h 211"/>
                <a:gd name="T46" fmla="*/ 59 w 149"/>
                <a:gd name="T47" fmla="*/ 150 h 211"/>
                <a:gd name="T48" fmla="*/ 55 w 149"/>
                <a:gd name="T49" fmla="*/ 142 h 211"/>
                <a:gd name="T50" fmla="*/ 55 w 149"/>
                <a:gd name="T51" fmla="*/ 131 h 211"/>
                <a:gd name="T52" fmla="*/ 55 w 149"/>
                <a:gd name="T53" fmla="*/ 34 h 211"/>
                <a:gd name="T54" fmla="*/ 62 w 149"/>
                <a:gd name="T55" fmla="*/ 28 h 211"/>
                <a:gd name="T56" fmla="*/ 71 w 149"/>
                <a:gd name="T57" fmla="*/ 24 h 211"/>
                <a:gd name="T58" fmla="*/ 81 w 149"/>
                <a:gd name="T59" fmla="*/ 21 h 211"/>
                <a:gd name="T60" fmla="*/ 90 w 149"/>
                <a:gd name="T61" fmla="*/ 20 h 211"/>
                <a:gd name="T62" fmla="*/ 112 w 149"/>
                <a:gd name="T63" fmla="*/ 29 h 211"/>
                <a:gd name="T64" fmla="*/ 118 w 149"/>
                <a:gd name="T65" fmla="*/ 54 h 211"/>
                <a:gd name="T66" fmla="*/ 118 w 149"/>
                <a:gd name="T67" fmla="*/ 168 h 211"/>
                <a:gd name="T68" fmla="*/ 118 w 149"/>
                <a:gd name="T69" fmla="*/ 178 h 211"/>
                <a:gd name="T70" fmla="*/ 115 w 149"/>
                <a:gd name="T71" fmla="*/ 188 h 211"/>
                <a:gd name="T72" fmla="*/ 110 w 149"/>
                <a:gd name="T73" fmla="*/ 197 h 211"/>
                <a:gd name="T74" fmla="*/ 101 w 149"/>
                <a:gd name="T75" fmla="*/ 201 h 211"/>
                <a:gd name="T76" fmla="*/ 92 w 149"/>
                <a:gd name="T77" fmla="*/ 197 h 211"/>
                <a:gd name="T78" fmla="*/ 84 w 149"/>
                <a:gd name="T79" fmla="*/ 188 h 211"/>
                <a:gd name="T80" fmla="*/ 76 w 149"/>
                <a:gd name="T81" fmla="*/ 178 h 211"/>
                <a:gd name="T82" fmla="*/ 65 w 149"/>
                <a:gd name="T83" fmla="*/ 174 h 211"/>
                <a:gd name="T84" fmla="*/ 55 w 149"/>
                <a:gd name="T85" fmla="*/ 178 h 211"/>
                <a:gd name="T86" fmla="*/ 51 w 149"/>
                <a:gd name="T87" fmla="*/ 189 h 211"/>
                <a:gd name="T88" fmla="*/ 55 w 149"/>
                <a:gd name="T89" fmla="*/ 200 h 211"/>
                <a:gd name="T90" fmla="*/ 65 w 149"/>
                <a:gd name="T91" fmla="*/ 206 h 211"/>
                <a:gd name="T92" fmla="*/ 77 w 149"/>
                <a:gd name="T93" fmla="*/ 210 h 211"/>
                <a:gd name="T94" fmla="*/ 88 w 149"/>
                <a:gd name="T95" fmla="*/ 211 h 211"/>
                <a:gd name="T96" fmla="*/ 112 w 149"/>
                <a:gd name="T97" fmla="*/ 205 h 211"/>
                <a:gd name="T98" fmla="*/ 131 w 149"/>
                <a:gd name="T99" fmla="*/ 192 h 211"/>
                <a:gd name="T100" fmla="*/ 144 w 149"/>
                <a:gd name="T101" fmla="*/ 172 h 211"/>
                <a:gd name="T102" fmla="*/ 149 w 149"/>
                <a:gd name="T103" fmla="*/ 148 h 211"/>
                <a:gd name="T104" fmla="*/ 149 w 149"/>
                <a:gd name="T105" fmla="*/ 52 h 211"/>
                <a:gd name="T106" fmla="*/ 146 w 149"/>
                <a:gd name="T107" fmla="*/ 32 h 211"/>
                <a:gd name="T108" fmla="*/ 138 w 149"/>
                <a:gd name="T109" fmla="*/ 15 h 211"/>
                <a:gd name="T110" fmla="*/ 125 w 149"/>
                <a:gd name="T111" fmla="*/ 4 h 211"/>
                <a:gd name="T112" fmla="*/ 105 w 149"/>
                <a:gd name="T113" fmla="*/ 0 h 211"/>
                <a:gd name="T114" fmla="*/ 78 w 149"/>
                <a:gd name="T115" fmla="*/ 6 h 211"/>
                <a:gd name="T116" fmla="*/ 55 w 149"/>
                <a:gd name="T117" fmla="*/ 22 h 211"/>
                <a:gd name="T118" fmla="*/ 55 w 149"/>
                <a:gd name="T119" fmla="*/ 16 h 211"/>
                <a:gd name="T120" fmla="*/ 55 w 149"/>
                <a:gd name="T121" fmla="*/ 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211">
                  <a:moveTo>
                    <a:pt x="55" y="9"/>
                  </a:moveTo>
                  <a:cubicBezTo>
                    <a:pt x="55" y="7"/>
                    <a:pt x="55" y="5"/>
                    <a:pt x="54" y="3"/>
                  </a:cubicBezTo>
                  <a:cubicBezTo>
                    <a:pt x="53" y="1"/>
                    <a:pt x="52" y="0"/>
                    <a:pt x="51" y="0"/>
                  </a:cubicBezTo>
                  <a:cubicBezTo>
                    <a:pt x="50" y="0"/>
                    <a:pt x="47" y="1"/>
                    <a:pt x="42" y="2"/>
                  </a:cubicBezTo>
                  <a:cubicBezTo>
                    <a:pt x="37" y="4"/>
                    <a:pt x="32" y="5"/>
                    <a:pt x="26" y="7"/>
                  </a:cubicBezTo>
                  <a:cubicBezTo>
                    <a:pt x="20" y="9"/>
                    <a:pt x="15" y="11"/>
                    <a:pt x="10" y="13"/>
                  </a:cubicBezTo>
                  <a:cubicBezTo>
                    <a:pt x="4" y="15"/>
                    <a:pt x="1" y="16"/>
                    <a:pt x="0" y="16"/>
                  </a:cubicBezTo>
                  <a:cubicBezTo>
                    <a:pt x="0" y="21"/>
                    <a:pt x="0" y="21"/>
                    <a:pt x="0" y="21"/>
                  </a:cubicBezTo>
                  <a:cubicBezTo>
                    <a:pt x="3" y="21"/>
                    <a:pt x="5" y="20"/>
                    <a:pt x="8" y="20"/>
                  </a:cubicBezTo>
                  <a:cubicBezTo>
                    <a:pt x="10" y="20"/>
                    <a:pt x="12" y="20"/>
                    <a:pt x="15" y="20"/>
                  </a:cubicBezTo>
                  <a:cubicBezTo>
                    <a:pt x="17" y="20"/>
                    <a:pt x="19" y="20"/>
                    <a:pt x="20" y="22"/>
                  </a:cubicBezTo>
                  <a:cubicBezTo>
                    <a:pt x="21" y="23"/>
                    <a:pt x="22" y="24"/>
                    <a:pt x="23" y="26"/>
                  </a:cubicBezTo>
                  <a:cubicBezTo>
                    <a:pt x="23" y="28"/>
                    <a:pt x="24" y="30"/>
                    <a:pt x="24" y="32"/>
                  </a:cubicBezTo>
                  <a:cubicBezTo>
                    <a:pt x="24" y="34"/>
                    <a:pt x="24" y="36"/>
                    <a:pt x="24" y="38"/>
                  </a:cubicBezTo>
                  <a:cubicBezTo>
                    <a:pt x="24" y="131"/>
                    <a:pt x="24" y="131"/>
                    <a:pt x="24" y="131"/>
                  </a:cubicBezTo>
                  <a:cubicBezTo>
                    <a:pt x="24" y="135"/>
                    <a:pt x="24" y="139"/>
                    <a:pt x="23" y="142"/>
                  </a:cubicBezTo>
                  <a:cubicBezTo>
                    <a:pt x="23" y="145"/>
                    <a:pt x="22" y="148"/>
                    <a:pt x="20" y="150"/>
                  </a:cubicBezTo>
                  <a:cubicBezTo>
                    <a:pt x="19" y="152"/>
                    <a:pt x="17" y="153"/>
                    <a:pt x="14" y="154"/>
                  </a:cubicBezTo>
                  <a:cubicBezTo>
                    <a:pt x="11" y="155"/>
                    <a:pt x="7" y="155"/>
                    <a:pt x="2" y="155"/>
                  </a:cubicBezTo>
                  <a:cubicBezTo>
                    <a:pt x="2" y="161"/>
                    <a:pt x="2" y="161"/>
                    <a:pt x="2" y="161"/>
                  </a:cubicBezTo>
                  <a:cubicBezTo>
                    <a:pt x="77" y="161"/>
                    <a:pt x="77" y="161"/>
                    <a:pt x="77" y="161"/>
                  </a:cubicBezTo>
                  <a:cubicBezTo>
                    <a:pt x="77" y="155"/>
                    <a:pt x="77" y="155"/>
                    <a:pt x="77" y="155"/>
                  </a:cubicBezTo>
                  <a:cubicBezTo>
                    <a:pt x="72" y="155"/>
                    <a:pt x="68" y="155"/>
                    <a:pt x="66" y="154"/>
                  </a:cubicBezTo>
                  <a:cubicBezTo>
                    <a:pt x="63" y="153"/>
                    <a:pt x="60" y="152"/>
                    <a:pt x="59" y="150"/>
                  </a:cubicBezTo>
                  <a:cubicBezTo>
                    <a:pt x="57" y="148"/>
                    <a:pt x="56" y="145"/>
                    <a:pt x="55" y="142"/>
                  </a:cubicBezTo>
                  <a:cubicBezTo>
                    <a:pt x="55" y="139"/>
                    <a:pt x="55" y="135"/>
                    <a:pt x="55" y="131"/>
                  </a:cubicBezTo>
                  <a:cubicBezTo>
                    <a:pt x="55" y="34"/>
                    <a:pt x="55" y="34"/>
                    <a:pt x="55" y="34"/>
                  </a:cubicBezTo>
                  <a:cubicBezTo>
                    <a:pt x="57" y="32"/>
                    <a:pt x="59" y="30"/>
                    <a:pt x="62" y="28"/>
                  </a:cubicBezTo>
                  <a:cubicBezTo>
                    <a:pt x="65" y="27"/>
                    <a:pt x="68" y="25"/>
                    <a:pt x="71" y="24"/>
                  </a:cubicBezTo>
                  <a:cubicBezTo>
                    <a:pt x="75" y="22"/>
                    <a:pt x="78" y="21"/>
                    <a:pt x="81" y="21"/>
                  </a:cubicBezTo>
                  <a:cubicBezTo>
                    <a:pt x="84" y="20"/>
                    <a:pt x="88" y="20"/>
                    <a:pt x="90" y="20"/>
                  </a:cubicBezTo>
                  <a:cubicBezTo>
                    <a:pt x="101" y="20"/>
                    <a:pt x="109" y="23"/>
                    <a:pt x="112" y="29"/>
                  </a:cubicBezTo>
                  <a:cubicBezTo>
                    <a:pt x="116" y="36"/>
                    <a:pt x="118" y="44"/>
                    <a:pt x="118" y="54"/>
                  </a:cubicBezTo>
                  <a:cubicBezTo>
                    <a:pt x="118" y="168"/>
                    <a:pt x="118" y="168"/>
                    <a:pt x="118" y="168"/>
                  </a:cubicBezTo>
                  <a:cubicBezTo>
                    <a:pt x="118" y="171"/>
                    <a:pt x="118" y="174"/>
                    <a:pt x="118" y="178"/>
                  </a:cubicBezTo>
                  <a:cubicBezTo>
                    <a:pt x="117" y="181"/>
                    <a:pt x="116" y="185"/>
                    <a:pt x="115" y="188"/>
                  </a:cubicBezTo>
                  <a:cubicBezTo>
                    <a:pt x="114" y="192"/>
                    <a:pt x="112" y="195"/>
                    <a:pt x="110" y="197"/>
                  </a:cubicBezTo>
                  <a:cubicBezTo>
                    <a:pt x="107" y="200"/>
                    <a:pt x="105" y="201"/>
                    <a:pt x="101" y="201"/>
                  </a:cubicBezTo>
                  <a:cubicBezTo>
                    <a:pt x="98" y="201"/>
                    <a:pt x="95" y="199"/>
                    <a:pt x="92" y="197"/>
                  </a:cubicBezTo>
                  <a:cubicBezTo>
                    <a:pt x="90" y="194"/>
                    <a:pt x="87" y="191"/>
                    <a:pt x="84" y="188"/>
                  </a:cubicBezTo>
                  <a:cubicBezTo>
                    <a:pt x="82" y="184"/>
                    <a:pt x="79" y="181"/>
                    <a:pt x="76" y="178"/>
                  </a:cubicBezTo>
                  <a:cubicBezTo>
                    <a:pt x="73" y="176"/>
                    <a:pt x="69" y="174"/>
                    <a:pt x="65" y="174"/>
                  </a:cubicBezTo>
                  <a:cubicBezTo>
                    <a:pt x="61" y="174"/>
                    <a:pt x="57" y="176"/>
                    <a:pt x="55" y="178"/>
                  </a:cubicBezTo>
                  <a:cubicBezTo>
                    <a:pt x="53" y="181"/>
                    <a:pt x="51" y="185"/>
                    <a:pt x="51" y="189"/>
                  </a:cubicBezTo>
                  <a:cubicBezTo>
                    <a:pt x="51" y="193"/>
                    <a:pt x="53" y="197"/>
                    <a:pt x="55" y="200"/>
                  </a:cubicBezTo>
                  <a:cubicBezTo>
                    <a:pt x="58" y="202"/>
                    <a:pt x="61" y="205"/>
                    <a:pt x="65" y="206"/>
                  </a:cubicBezTo>
                  <a:cubicBezTo>
                    <a:pt x="68" y="208"/>
                    <a:pt x="72" y="209"/>
                    <a:pt x="77" y="210"/>
                  </a:cubicBezTo>
                  <a:cubicBezTo>
                    <a:pt x="81" y="210"/>
                    <a:pt x="85" y="211"/>
                    <a:pt x="88" y="211"/>
                  </a:cubicBezTo>
                  <a:cubicBezTo>
                    <a:pt x="97" y="211"/>
                    <a:pt x="105" y="209"/>
                    <a:pt x="112" y="205"/>
                  </a:cubicBezTo>
                  <a:cubicBezTo>
                    <a:pt x="119" y="202"/>
                    <a:pt x="126" y="198"/>
                    <a:pt x="131" y="192"/>
                  </a:cubicBezTo>
                  <a:cubicBezTo>
                    <a:pt x="137" y="186"/>
                    <a:pt x="141" y="179"/>
                    <a:pt x="144" y="172"/>
                  </a:cubicBezTo>
                  <a:cubicBezTo>
                    <a:pt x="147" y="164"/>
                    <a:pt x="149" y="156"/>
                    <a:pt x="149" y="148"/>
                  </a:cubicBezTo>
                  <a:cubicBezTo>
                    <a:pt x="149" y="52"/>
                    <a:pt x="149" y="52"/>
                    <a:pt x="149" y="52"/>
                  </a:cubicBezTo>
                  <a:cubicBezTo>
                    <a:pt x="149" y="45"/>
                    <a:pt x="148" y="39"/>
                    <a:pt x="146" y="32"/>
                  </a:cubicBezTo>
                  <a:cubicBezTo>
                    <a:pt x="145" y="26"/>
                    <a:pt x="142" y="20"/>
                    <a:pt x="138" y="15"/>
                  </a:cubicBezTo>
                  <a:cubicBezTo>
                    <a:pt x="135" y="11"/>
                    <a:pt x="130" y="7"/>
                    <a:pt x="125" y="4"/>
                  </a:cubicBezTo>
                  <a:cubicBezTo>
                    <a:pt x="119" y="1"/>
                    <a:pt x="112" y="0"/>
                    <a:pt x="105" y="0"/>
                  </a:cubicBezTo>
                  <a:cubicBezTo>
                    <a:pt x="96" y="0"/>
                    <a:pt x="87" y="2"/>
                    <a:pt x="78" y="6"/>
                  </a:cubicBezTo>
                  <a:cubicBezTo>
                    <a:pt x="69" y="11"/>
                    <a:pt x="61" y="16"/>
                    <a:pt x="55" y="22"/>
                  </a:cubicBezTo>
                  <a:cubicBezTo>
                    <a:pt x="55" y="21"/>
                    <a:pt x="55" y="19"/>
                    <a:pt x="55" y="16"/>
                  </a:cubicBezTo>
                  <a:cubicBezTo>
                    <a:pt x="55" y="14"/>
                    <a:pt x="55" y="12"/>
                    <a:pt x="55" y="9"/>
                  </a:cubicBezTo>
                </a:path>
              </a:pathLst>
            </a:custGeom>
            <a:grpFill/>
            <a:ln>
              <a:noFill/>
            </a:ln>
            <a:extLst/>
          </p:spPr>
          <p:txBody>
            <a:bodyPr/>
            <a:lstStyle/>
            <a:p>
              <a:pPr defTabSz="714403" eaLnBrk="1" fontAlgn="auto" hangingPunct="1">
                <a:spcBef>
                  <a:spcPts val="0"/>
                </a:spcBef>
                <a:spcAft>
                  <a:spcPts val="0"/>
                </a:spcAft>
                <a:defRPr/>
              </a:pPr>
              <a:endParaRPr lang="ru-RU" sz="1406">
                <a:latin typeface="+mn-lt"/>
              </a:endParaRPr>
            </a:p>
          </p:txBody>
        </p:sp>
      </p:grpSp>
      <p:pic>
        <p:nvPicPr>
          <p:cNvPr id="65" name="Picture 85"/>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94197" y="316834"/>
            <a:ext cx="4827923" cy="59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 name="Picture 89"/>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9319141" y="1159322"/>
            <a:ext cx="2872859" cy="5067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bwMode="gray">
          <a:xfrm>
            <a:off x="511202" y="5851270"/>
            <a:ext cx="5455139" cy="505645"/>
          </a:xfrm>
          <a:prstGeom prst="rect">
            <a:avLst/>
          </a:prstGeom>
        </p:spPr>
        <p:txBody>
          <a:bodyPr lIns="0" tIns="0" rIns="0" bIns="0" anchor="b" anchorCtr="0">
            <a:noAutofit/>
          </a:bodyPr>
          <a:lstStyle>
            <a:lvl1pPr marL="0" indent="0" algn="l">
              <a:lnSpc>
                <a:spcPct val="100000"/>
              </a:lnSpc>
              <a:spcAft>
                <a:spcPts val="0"/>
              </a:spcAft>
              <a:buNone/>
              <a:defRPr sz="1996" b="1">
                <a:solidFill>
                  <a:schemeClr val="tx1"/>
                </a:solidFill>
              </a:defRPr>
            </a:lvl1pPr>
            <a:lvl2pPr marL="0" indent="0" algn="l">
              <a:buNone/>
              <a:defRPr lang="en-US" sz="1633" b="0" kern="1200" noProof="0" dirty="0">
                <a:solidFill>
                  <a:schemeClr val="tx1"/>
                </a:solidFill>
                <a:latin typeface="+mn-lt"/>
                <a:ea typeface="+mn-ea"/>
                <a:cs typeface="+mn-cs"/>
              </a:defRPr>
            </a:lvl2pPr>
            <a:lvl3pPr marL="898646" indent="0" algn="ctr">
              <a:buNone/>
              <a:defRPr sz="1769"/>
            </a:lvl3pPr>
            <a:lvl4pPr marL="1347969" indent="0" algn="ctr">
              <a:buNone/>
              <a:defRPr sz="1572"/>
            </a:lvl4pPr>
            <a:lvl5pPr marL="1797290" indent="0" algn="ctr">
              <a:buNone/>
              <a:defRPr sz="1572"/>
            </a:lvl5pPr>
            <a:lvl6pPr marL="2246614" indent="0" algn="ctr">
              <a:buNone/>
              <a:defRPr sz="1572"/>
            </a:lvl6pPr>
            <a:lvl7pPr marL="2695936" indent="0" algn="ctr">
              <a:buNone/>
              <a:defRPr sz="1572"/>
            </a:lvl7pPr>
            <a:lvl8pPr marL="3145258" indent="0" algn="ctr">
              <a:buNone/>
              <a:defRPr sz="1572"/>
            </a:lvl8pPr>
            <a:lvl9pPr marL="3594581" indent="0" algn="ctr">
              <a:buNone/>
              <a:defRPr sz="1572"/>
            </a:lvl9pPr>
          </a:lstStyle>
          <a:p>
            <a:r>
              <a:rPr lang="ru-RU" noProof="0" smtClean="0"/>
              <a:t>Образец подзаголовка</a:t>
            </a:r>
            <a:endParaRPr lang="en-US" noProof="0" dirty="0"/>
          </a:p>
        </p:txBody>
      </p:sp>
      <p:sp>
        <p:nvSpPr>
          <p:cNvPr id="5" name="Text Placeholder 4"/>
          <p:cNvSpPr>
            <a:spLocks noGrp="1"/>
          </p:cNvSpPr>
          <p:nvPr>
            <p:ph type="body" sz="quarter" idx="10"/>
          </p:nvPr>
        </p:nvSpPr>
        <p:spPr>
          <a:xfrm>
            <a:off x="511198" y="6368788"/>
            <a:ext cx="5455140" cy="298450"/>
          </a:xfrm>
          <a:prstGeom prst="rect">
            <a:avLst/>
          </a:prstGeom>
        </p:spPr>
        <p:txBody>
          <a:bodyPr lIns="0" tIns="0" rIns="0" bIns="0">
            <a:normAutofit/>
          </a:bodyPr>
          <a:lstStyle>
            <a:lvl1pPr>
              <a:spcAft>
                <a:spcPts val="0"/>
              </a:spcAft>
              <a:defRPr sz="907">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Tree>
    <p:extLst>
      <p:ext uri="{BB962C8B-B14F-4D97-AF65-F5344CB8AC3E}">
        <p14:creationId xmlns:p14="http://schemas.microsoft.com/office/powerpoint/2010/main" xmlns="" val="1550454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mp; 2 columns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5059" y="1708497"/>
            <a:ext cx="5479610" cy="4716461"/>
          </a:xfrm>
          <a:prstGeom prst="rect">
            <a:avLst/>
          </a:prstGeom>
        </p:spPr>
        <p:txBody>
          <a:bodyPr/>
          <a:lstStyle>
            <a:lvl1pPr>
              <a:tabLst>
                <a:tab pos="4942550" algn="r"/>
              </a:tabLst>
              <a:defRPr/>
            </a:lvl1pPr>
            <a:lvl2pPr>
              <a:tabLst>
                <a:tab pos="4942550" algn="r"/>
              </a:tabLst>
              <a:defRPr/>
            </a:lvl2pPr>
            <a:lvl3pPr>
              <a:tabLst>
                <a:tab pos="4942550" algn="r"/>
              </a:tabLst>
              <a:defRPr/>
            </a:lvl3pPr>
            <a:lvl4pPr>
              <a:tabLst>
                <a:tab pos="4942550" algn="r"/>
              </a:tabLst>
              <a:defRPr/>
            </a:lvl4pPr>
            <a:lvl5pPr>
              <a:tabLst>
                <a:tab pos="494255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20"/>
          </p:nvPr>
        </p:nvSpPr>
        <p:spPr>
          <a:xfrm>
            <a:off x="6198279" y="1708497"/>
            <a:ext cx="5497714" cy="4716461"/>
          </a:xfrm>
          <a:prstGeom prst="rect">
            <a:avLst/>
          </a:prstGeom>
        </p:spPr>
        <p:txBody>
          <a:bodyPr/>
          <a:lstStyle>
            <a:lvl1pPr>
              <a:tabLst>
                <a:tab pos="4942550" algn="r"/>
              </a:tabLst>
              <a:defRPr/>
            </a:lvl1pPr>
            <a:lvl2pPr>
              <a:tabLst>
                <a:tab pos="4942550" algn="r"/>
              </a:tabLst>
              <a:defRPr/>
            </a:lvl2pPr>
            <a:lvl3pPr>
              <a:tabLst>
                <a:tab pos="4942550" algn="r"/>
              </a:tabLst>
              <a:defRPr/>
            </a:lvl3pPr>
            <a:lvl4pPr>
              <a:tabLst>
                <a:tab pos="4942550" algn="r"/>
              </a:tabLst>
              <a:defRPr/>
            </a:lvl4pPr>
            <a:lvl5pPr>
              <a:tabLst>
                <a:tab pos="494255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8"/>
          <p:cNvSpPr>
            <a:spLocks noGrp="1"/>
          </p:cNvSpPr>
          <p:nvPr>
            <p:ph type="body" sz="quarter" idx="13"/>
          </p:nvPr>
        </p:nvSpPr>
        <p:spPr>
          <a:xfrm>
            <a:off x="512301" y="660243"/>
            <a:ext cx="9612619" cy="333117"/>
          </a:xfrm>
          <a:prstGeom prst="rect">
            <a:avLst/>
          </a:prstGeom>
        </p:spPr>
        <p:txBody>
          <a:bodyPr>
            <a:noAutofit/>
          </a:bodyPr>
          <a:lstStyle>
            <a:lvl1pPr marL="0" indent="0">
              <a:buNone/>
              <a:defRPr sz="1452" b="0" baseline="0">
                <a:solidFill>
                  <a:schemeClr val="bg1"/>
                </a:solidFill>
              </a:defRPr>
            </a:lvl1pPr>
          </a:lstStyle>
          <a:p>
            <a:pPr lvl="0"/>
            <a:r>
              <a:rPr lang="ru-RU" smtClean="0"/>
              <a:t>Образец текста</a:t>
            </a:r>
          </a:p>
        </p:txBody>
      </p:sp>
      <p:sp>
        <p:nvSpPr>
          <p:cNvPr id="7" name="Title Placeholder 1"/>
          <p:cNvSpPr>
            <a:spLocks noGrp="1"/>
          </p:cNvSpPr>
          <p:nvPr>
            <p:ph type="title"/>
          </p:nvPr>
        </p:nvSpPr>
        <p:spPr>
          <a:xfrm>
            <a:off x="512301" y="326144"/>
            <a:ext cx="9612619" cy="334099"/>
          </a:xfrm>
          <a:prstGeom prst="rect">
            <a:avLst/>
          </a:prstGeom>
        </p:spPr>
        <p:txBody>
          <a:bodyPr rtlCol="0">
            <a:noAutofit/>
          </a:bodyPr>
          <a:lstStyle>
            <a:lvl1pPr>
              <a:defRPr/>
            </a:lvl1pPr>
          </a:lstStyle>
          <a:p>
            <a:r>
              <a:rPr lang="ru-RU" noProof="0" smtClean="0"/>
              <a:t>Образец заголовка</a:t>
            </a:r>
            <a:endParaRPr lang="en-US" dirty="0"/>
          </a:p>
        </p:txBody>
      </p:sp>
    </p:spTree>
    <p:extLst>
      <p:ext uri="{BB962C8B-B14F-4D97-AF65-F5344CB8AC3E}">
        <p14:creationId xmlns:p14="http://schemas.microsoft.com/office/powerpoint/2010/main" xmlns="" val="20098087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B3EAB4-AAF5-498D-9E20-84C8AC0313CB}" type="datetimeFigureOut">
              <a:rPr lang="ru-RU" smtClean="0"/>
              <a:pPr/>
              <a:t>09.12.2017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CE48C5-8DDD-4C95-BDAE-76A61465E6B1}" type="slidenum">
              <a:rPr lang="ru-RU" smtClean="0"/>
              <a:pPr/>
              <a:t>‹#›</a:t>
            </a:fld>
            <a:endParaRPr lang="ru-RU"/>
          </a:p>
        </p:txBody>
      </p:sp>
    </p:spTree>
    <p:extLst>
      <p:ext uri="{BB962C8B-B14F-4D97-AF65-F5344CB8AC3E}">
        <p14:creationId xmlns:p14="http://schemas.microsoft.com/office/powerpoint/2010/main" xmlns="" val="79445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1B3EAB4-AAF5-498D-9E20-84C8AC0313CB}" type="datetimeFigureOut">
              <a:rPr lang="ru-RU" smtClean="0"/>
              <a:pPr/>
              <a:t>09.12.2017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CE48C5-8DDD-4C95-BDAE-76A61465E6B1}" type="slidenum">
              <a:rPr lang="ru-RU" smtClean="0"/>
              <a:pPr/>
              <a:t>‹#›</a:t>
            </a:fld>
            <a:endParaRPr lang="ru-RU"/>
          </a:p>
        </p:txBody>
      </p:sp>
    </p:spTree>
    <p:extLst>
      <p:ext uri="{BB962C8B-B14F-4D97-AF65-F5344CB8AC3E}">
        <p14:creationId xmlns:p14="http://schemas.microsoft.com/office/powerpoint/2010/main" xmlns="" val="95837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B3EAB4-AAF5-498D-9E20-84C8AC0313CB}" type="datetimeFigureOut">
              <a:rPr lang="ru-RU" smtClean="0"/>
              <a:pPr/>
              <a:t>09.12.2017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CE48C5-8DDD-4C95-BDAE-76A61465E6B1}" type="slidenum">
              <a:rPr lang="ru-RU" smtClean="0"/>
              <a:pPr/>
              <a:t>‹#›</a:t>
            </a:fld>
            <a:endParaRPr lang="ru-RU"/>
          </a:p>
        </p:txBody>
      </p:sp>
    </p:spTree>
    <p:extLst>
      <p:ext uri="{BB962C8B-B14F-4D97-AF65-F5344CB8AC3E}">
        <p14:creationId xmlns:p14="http://schemas.microsoft.com/office/powerpoint/2010/main" xmlns="" val="274474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1B3EAB4-AAF5-498D-9E20-84C8AC0313CB}" type="datetimeFigureOut">
              <a:rPr lang="ru-RU" smtClean="0"/>
              <a:pPr/>
              <a:t>09.12.2017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2CE48C5-8DDD-4C95-BDAE-76A61465E6B1}" type="slidenum">
              <a:rPr lang="ru-RU" smtClean="0"/>
              <a:pPr/>
              <a:t>‹#›</a:t>
            </a:fld>
            <a:endParaRPr lang="ru-RU"/>
          </a:p>
        </p:txBody>
      </p:sp>
    </p:spTree>
    <p:extLst>
      <p:ext uri="{BB962C8B-B14F-4D97-AF65-F5344CB8AC3E}">
        <p14:creationId xmlns:p14="http://schemas.microsoft.com/office/powerpoint/2010/main" xmlns="" val="223186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1B3EAB4-AAF5-498D-9E20-84C8AC0313CB}" type="datetimeFigureOut">
              <a:rPr lang="ru-RU" smtClean="0"/>
              <a:pPr/>
              <a:t>09.12.2017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2CE48C5-8DDD-4C95-BDAE-76A61465E6B1}" type="slidenum">
              <a:rPr lang="ru-RU" smtClean="0"/>
              <a:pPr/>
              <a:t>‹#›</a:t>
            </a:fld>
            <a:endParaRPr lang="ru-RU"/>
          </a:p>
        </p:txBody>
      </p:sp>
    </p:spTree>
    <p:extLst>
      <p:ext uri="{BB962C8B-B14F-4D97-AF65-F5344CB8AC3E}">
        <p14:creationId xmlns:p14="http://schemas.microsoft.com/office/powerpoint/2010/main" xmlns="" val="73470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1B3EAB4-AAF5-498D-9E20-84C8AC0313CB}" type="datetimeFigureOut">
              <a:rPr lang="ru-RU" smtClean="0"/>
              <a:pPr/>
              <a:t>09.12.2017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2CE48C5-8DDD-4C95-BDAE-76A61465E6B1}" type="slidenum">
              <a:rPr lang="ru-RU" smtClean="0"/>
              <a:pPr/>
              <a:t>‹#›</a:t>
            </a:fld>
            <a:endParaRPr lang="ru-RU"/>
          </a:p>
        </p:txBody>
      </p:sp>
    </p:spTree>
    <p:extLst>
      <p:ext uri="{BB962C8B-B14F-4D97-AF65-F5344CB8AC3E}">
        <p14:creationId xmlns:p14="http://schemas.microsoft.com/office/powerpoint/2010/main" xmlns="" val="138124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1B3EAB4-AAF5-498D-9E20-84C8AC0313CB}" type="datetimeFigureOut">
              <a:rPr lang="ru-RU" smtClean="0"/>
              <a:pPr/>
              <a:t>09.12.2017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CE48C5-8DDD-4C95-BDAE-76A61465E6B1}" type="slidenum">
              <a:rPr lang="ru-RU" smtClean="0"/>
              <a:pPr/>
              <a:t>‹#›</a:t>
            </a:fld>
            <a:endParaRPr lang="ru-RU"/>
          </a:p>
        </p:txBody>
      </p:sp>
    </p:spTree>
    <p:extLst>
      <p:ext uri="{BB962C8B-B14F-4D97-AF65-F5344CB8AC3E}">
        <p14:creationId xmlns:p14="http://schemas.microsoft.com/office/powerpoint/2010/main" xmlns="" val="53263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1B3EAB4-AAF5-498D-9E20-84C8AC0313CB}" type="datetimeFigureOut">
              <a:rPr lang="ru-RU" smtClean="0"/>
              <a:pPr/>
              <a:t>09.12.2017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CE48C5-8DDD-4C95-BDAE-76A61465E6B1}" type="slidenum">
              <a:rPr lang="ru-RU" smtClean="0"/>
              <a:pPr/>
              <a:t>‹#›</a:t>
            </a:fld>
            <a:endParaRPr lang="ru-RU"/>
          </a:p>
        </p:txBody>
      </p:sp>
    </p:spTree>
    <p:extLst>
      <p:ext uri="{BB962C8B-B14F-4D97-AF65-F5344CB8AC3E}">
        <p14:creationId xmlns:p14="http://schemas.microsoft.com/office/powerpoint/2010/main" xmlns="" val="292842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3EAB4-AAF5-498D-9E20-84C8AC0313CB}" type="datetimeFigureOut">
              <a:rPr lang="ru-RU" smtClean="0"/>
              <a:pPr/>
              <a:t>09.12.2017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E48C5-8DDD-4C95-BDAE-76A61465E6B1}" type="slidenum">
              <a:rPr lang="ru-RU" smtClean="0"/>
              <a:pPr/>
              <a:t>‹#›</a:t>
            </a:fld>
            <a:endParaRPr lang="ru-RU"/>
          </a:p>
        </p:txBody>
      </p:sp>
    </p:spTree>
    <p:extLst>
      <p:ext uri="{BB962C8B-B14F-4D97-AF65-F5344CB8AC3E}">
        <p14:creationId xmlns:p14="http://schemas.microsoft.com/office/powerpoint/2010/main" xmlns="" val="3401409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pn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3.emf"/><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4.png"/><Relationship Id="rId4" Type="http://schemas.openxmlformats.org/officeDocument/2006/relationships/hyperlink" Target="mailto:vupirova@sfu-kras.r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4.pn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7.tif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1.pn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7"/>
          <p:cNvPicPr>
            <a:picLocks noChangeAspect="1"/>
          </p:cNvPicPr>
          <p:nvPr/>
        </p:nvPicPr>
        <p:blipFill rotWithShape="1">
          <a:blip r:embed="rId3" cstate="print">
            <a:extLst>
              <a:ext uri="{28A0092B-C50C-407E-A947-70E740481C1C}">
                <a14:useLocalDpi xmlns:a14="http://schemas.microsoft.com/office/drawing/2010/main" xmlns="" val="0"/>
              </a:ext>
            </a:extLst>
          </a:blip>
          <a:srcRect l="5071" t="11961" b="8852"/>
          <a:stretch/>
        </p:blipFill>
        <p:spPr bwMode="auto">
          <a:xfrm>
            <a:off x="0" y="0"/>
            <a:ext cx="9273004"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Прямоугольник 3"/>
          <p:cNvSpPr/>
          <p:nvPr/>
        </p:nvSpPr>
        <p:spPr>
          <a:xfrm>
            <a:off x="2915894" y="5652542"/>
            <a:ext cx="11859491" cy="523220"/>
          </a:xfrm>
          <a:prstGeom prst="rect">
            <a:avLst/>
          </a:prstGeom>
        </p:spPr>
        <p:txBody>
          <a:bodyPr wrap="square">
            <a:spAutoFit/>
          </a:bodyPr>
          <a:lstStyle/>
          <a:p>
            <a:pPr lvl="1" algn="ctr">
              <a:spcBef>
                <a:spcPts val="1026"/>
              </a:spcBef>
              <a:defRPr/>
            </a:pPr>
            <a:r>
              <a:rPr lang="en-US" sz="2800" b="1" dirty="0" smtClean="0">
                <a:solidFill>
                  <a:schemeClr val="accent2"/>
                </a:solidFill>
              </a:rPr>
              <a:t>www.sfu-kras.ru/en</a:t>
            </a:r>
            <a:endParaRPr lang="en-US" sz="2800" b="1" dirty="0">
              <a:solidFill>
                <a:schemeClr val="accent2"/>
              </a:solidFill>
            </a:endParaRPr>
          </a:p>
        </p:txBody>
      </p:sp>
      <p:pic>
        <p:nvPicPr>
          <p:cNvPr id="7" name="Picture 18" descr="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2473" y="149982"/>
            <a:ext cx="4159250"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5134414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8900" y="1581108"/>
            <a:ext cx="12280900" cy="527689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900" y="5890651"/>
            <a:ext cx="3284537" cy="96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 name="Таблица 9"/>
          <p:cNvGraphicFramePr>
            <a:graphicFrameLocks noGrp="1"/>
          </p:cNvGraphicFramePr>
          <p:nvPr>
            <p:extLst>
              <p:ext uri="{D42A27DB-BD31-4B8C-83A1-F6EECF244321}">
                <p14:modId xmlns:p14="http://schemas.microsoft.com/office/powerpoint/2010/main" xmlns="" val="2959459993"/>
              </p:ext>
            </p:extLst>
          </p:nvPr>
        </p:nvGraphicFramePr>
        <p:xfrm>
          <a:off x="3240087" y="1563373"/>
          <a:ext cx="8951913" cy="5294627"/>
        </p:xfrm>
        <a:graphic>
          <a:graphicData uri="http://schemas.openxmlformats.org/drawingml/2006/table">
            <a:tbl>
              <a:tblPr firstRow="1" bandRow="1">
                <a:tableStyleId>{F2DE63D5-997A-4646-A377-4702673A728D}</a:tableStyleId>
              </a:tblPr>
              <a:tblGrid>
                <a:gridCol w="5279336">
                  <a:extLst>
                    <a:ext uri="{9D8B030D-6E8A-4147-A177-3AD203B41FA5}">
                      <a16:colId xmlns:a16="http://schemas.microsoft.com/office/drawing/2014/main" xmlns="" val="20000"/>
                    </a:ext>
                  </a:extLst>
                </a:gridCol>
                <a:gridCol w="1836289">
                  <a:extLst>
                    <a:ext uri="{9D8B030D-6E8A-4147-A177-3AD203B41FA5}">
                      <a16:colId xmlns:a16="http://schemas.microsoft.com/office/drawing/2014/main" xmlns="" val="20001"/>
                    </a:ext>
                  </a:extLst>
                </a:gridCol>
                <a:gridCol w="1836288">
                  <a:extLst>
                    <a:ext uri="{9D8B030D-6E8A-4147-A177-3AD203B41FA5}">
                      <a16:colId xmlns:a16="http://schemas.microsoft.com/office/drawing/2014/main" xmlns="" val="20002"/>
                    </a:ext>
                  </a:extLst>
                </a:gridCol>
              </a:tblGrid>
              <a:tr h="422598">
                <a:tc>
                  <a:txBody>
                    <a:bodyPr/>
                    <a:lstStyle/>
                    <a:p>
                      <a:pPr algn="ctr"/>
                      <a:r>
                        <a:rPr lang="en-GB" sz="2000" b="1" dirty="0"/>
                        <a:t>Program Title</a:t>
                      </a:r>
                      <a:endParaRPr lang="en-GB" sz="2000" b="1" dirty="0">
                        <a:solidFill>
                          <a:schemeClr val="tx2">
                            <a:lumMod val="50000"/>
                          </a:schemeClr>
                        </a:solidFill>
                        <a:latin typeface="Book Antiqua" pitchFamily="18" charset="0"/>
                      </a:endParaRPr>
                    </a:p>
                  </a:txBody>
                  <a:tcPr marL="91439" marR="91439" marT="45721" marB="45721" anchor="ctr">
                    <a:solidFill>
                      <a:srgbClr val="C15811"/>
                    </a:solidFill>
                  </a:tcPr>
                </a:tc>
                <a:tc>
                  <a:txBody>
                    <a:bodyPr/>
                    <a:lstStyle/>
                    <a:p>
                      <a:pPr algn="ctr"/>
                      <a:r>
                        <a:rPr lang="en-GB" sz="2000" b="1" dirty="0" smtClean="0"/>
                        <a:t>Duration</a:t>
                      </a:r>
                      <a:endParaRPr lang="en-GB" sz="2000" b="1" dirty="0">
                        <a:solidFill>
                          <a:schemeClr val="tx2">
                            <a:lumMod val="50000"/>
                          </a:schemeClr>
                        </a:solidFill>
                        <a:latin typeface="Book Antiqua" pitchFamily="18" charset="0"/>
                      </a:endParaRPr>
                    </a:p>
                  </a:txBody>
                  <a:tcPr marL="91439" marR="91439" marT="45721" marB="45721" anchor="ctr">
                    <a:solidFill>
                      <a:srgbClr val="C15811"/>
                    </a:solidFill>
                  </a:tcPr>
                </a:tc>
                <a:tc>
                  <a:txBody>
                    <a:bodyPr/>
                    <a:lstStyle/>
                    <a:p>
                      <a:pPr algn="ctr"/>
                      <a:r>
                        <a:rPr lang="en-US" sz="2000" b="1" dirty="0" smtClean="0"/>
                        <a:t>Start date</a:t>
                      </a:r>
                      <a:endParaRPr lang="ru-RU" sz="2000" b="1" dirty="0"/>
                    </a:p>
                  </a:txBody>
                  <a:tcPr marL="91439" marR="91439" marT="45721" marB="45721" anchor="ctr">
                    <a:solidFill>
                      <a:srgbClr val="C15811"/>
                    </a:solidFill>
                  </a:tcPr>
                </a:tc>
                <a:extLst>
                  <a:ext uri="{0D108BD9-81ED-4DB2-BD59-A6C34878D82A}">
                    <a16:rowId xmlns:a16="http://schemas.microsoft.com/office/drawing/2014/main" xmlns="" val="10000"/>
                  </a:ext>
                </a:extLst>
              </a:tr>
              <a:tr h="580855">
                <a:tc>
                  <a:txBody>
                    <a:bodyPr/>
                    <a:lstStyle/>
                    <a:p>
                      <a:pPr algn="l"/>
                      <a:r>
                        <a:rPr lang="en-US" sz="2000" dirty="0" smtClean="0">
                          <a:solidFill>
                            <a:schemeClr val="bg1"/>
                          </a:solidFill>
                        </a:rPr>
                        <a:t>Bioluminescent Biotechnologies</a:t>
                      </a:r>
                      <a:endParaRPr lang="en-US" sz="2000" b="1" dirty="0" smtClean="0">
                        <a:solidFill>
                          <a:schemeClr val="bg1"/>
                        </a:solidFill>
                      </a:endParaRPr>
                    </a:p>
                  </a:txBody>
                  <a:tcPr marL="91439" marR="91439"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18 </a:t>
                      </a:r>
                      <a:r>
                        <a:rPr lang="en-US" sz="1800" dirty="0" smtClean="0">
                          <a:solidFill>
                            <a:schemeClr val="bg1"/>
                          </a:solidFill>
                        </a:rPr>
                        <a:t>weeks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(30 ECTS credits)</a:t>
                      </a:r>
                      <a:endParaRPr lang="en-US" sz="1200" dirty="0">
                        <a:solidFill>
                          <a:schemeClr val="bg1"/>
                        </a:solidFill>
                      </a:endParaRPr>
                    </a:p>
                  </a:txBody>
                  <a:tcPr marL="91439" marR="91439" marT="45721" marB="45721" anchor="ctr"/>
                </a:tc>
                <a:tc>
                  <a:txBody>
                    <a:bodyPr/>
                    <a:lstStyle/>
                    <a:p>
                      <a:pPr algn="ctr"/>
                      <a:r>
                        <a:rPr lang="en-US" sz="1800" dirty="0" smtClean="0">
                          <a:solidFill>
                            <a:schemeClr val="bg1"/>
                          </a:solidFill>
                        </a:rPr>
                        <a:t>February, 1</a:t>
                      </a:r>
                      <a:endParaRPr lang="ru-RU" sz="1800" dirty="0">
                        <a:solidFill>
                          <a:schemeClr val="bg1"/>
                        </a:solidFill>
                      </a:endParaRPr>
                    </a:p>
                  </a:txBody>
                  <a:tcPr marL="91439" marR="91439" marT="45721" marB="45721" anchor="ctr"/>
                </a:tc>
                <a:extLst>
                  <a:ext uri="{0D108BD9-81ED-4DB2-BD59-A6C34878D82A}">
                    <a16:rowId xmlns:a16="http://schemas.microsoft.com/office/drawing/2014/main" xmlns="" val="10001"/>
                  </a:ext>
                </a:extLst>
              </a:tr>
              <a:tr h="622346">
                <a:tc>
                  <a:txBody>
                    <a:bodyPr/>
                    <a:lstStyle/>
                    <a:p>
                      <a:r>
                        <a:rPr lang="en-GB" sz="2000" dirty="0" smtClean="0">
                          <a:solidFill>
                            <a:schemeClr val="bg1"/>
                          </a:solidFill>
                        </a:rPr>
                        <a:t>Complex Geometry</a:t>
                      </a:r>
                      <a:endParaRPr lang="ru-RU" sz="2000" b="1" dirty="0">
                        <a:solidFill>
                          <a:schemeClr val="bg1"/>
                        </a:solidFill>
                      </a:endParaRPr>
                    </a:p>
                  </a:txBody>
                  <a:tcPr marL="91439" marR="91439" marT="45721" marB="45721"/>
                </a:tc>
                <a:tc>
                  <a:txBody>
                    <a:bodyPr/>
                    <a:lstStyle/>
                    <a:p>
                      <a:pPr algn="l"/>
                      <a:r>
                        <a:rPr lang="en-US" sz="1800" dirty="0" smtClean="0">
                          <a:solidFill>
                            <a:schemeClr val="bg1"/>
                          </a:solidFill>
                        </a:rPr>
                        <a:t>18 weeks</a:t>
                      </a:r>
                    </a:p>
                    <a:p>
                      <a:pPr algn="l"/>
                      <a:r>
                        <a:rPr lang="en-US" sz="1800" dirty="0" smtClean="0">
                          <a:solidFill>
                            <a:schemeClr val="bg1"/>
                          </a:solidFill>
                        </a:rPr>
                        <a:t> </a:t>
                      </a:r>
                      <a:r>
                        <a:rPr lang="en-US" sz="1200" dirty="0" smtClean="0">
                          <a:solidFill>
                            <a:schemeClr val="bg1"/>
                          </a:solidFill>
                        </a:rPr>
                        <a:t>(30 ECTS credits)</a:t>
                      </a:r>
                      <a:endParaRPr lang="en-US" sz="1200" dirty="0">
                        <a:solidFill>
                          <a:schemeClr val="bg1"/>
                        </a:solidFill>
                      </a:endParaRPr>
                    </a:p>
                  </a:txBody>
                  <a:tcPr marL="91439" marR="91439" marT="45721" marB="45721" anchor="ctr"/>
                </a:tc>
                <a:tc>
                  <a:txBody>
                    <a:bodyPr/>
                    <a:lstStyle/>
                    <a:p>
                      <a:pPr algn="ctr"/>
                      <a:r>
                        <a:rPr lang="en-US" sz="1800" dirty="0" smtClean="0">
                          <a:solidFill>
                            <a:schemeClr val="bg1"/>
                          </a:solidFill>
                        </a:rPr>
                        <a:t>October, 1</a:t>
                      </a:r>
                      <a:endParaRPr lang="ru-RU" sz="1800" dirty="0">
                        <a:solidFill>
                          <a:schemeClr val="bg1"/>
                        </a:solidFill>
                      </a:endParaRPr>
                    </a:p>
                  </a:txBody>
                  <a:tcPr marL="91439" marR="91439" marT="45721" marB="45721" anchor="ctr"/>
                </a:tc>
                <a:extLst>
                  <a:ext uri="{0D108BD9-81ED-4DB2-BD59-A6C34878D82A}">
                    <a16:rowId xmlns:a16="http://schemas.microsoft.com/office/drawing/2014/main" xmlns="" val="10002"/>
                  </a:ext>
                </a:extLst>
              </a:tr>
              <a:tr h="580855">
                <a:tc>
                  <a:txBody>
                    <a:bodyPr/>
                    <a:lstStyle/>
                    <a:p>
                      <a:r>
                        <a:rPr lang="en-GB" sz="2000" dirty="0" smtClean="0">
                          <a:solidFill>
                            <a:schemeClr val="bg1"/>
                          </a:solidFill>
                        </a:rPr>
                        <a:t>Embedded Microprocessor Systems</a:t>
                      </a:r>
                      <a:endParaRPr lang="ru-RU" sz="2000" b="1" dirty="0">
                        <a:solidFill>
                          <a:schemeClr val="bg1"/>
                        </a:solidFill>
                      </a:endParaRPr>
                    </a:p>
                  </a:txBody>
                  <a:tcPr marL="91439" marR="91439" marT="45721" marB="45721"/>
                </a:tc>
                <a:tc>
                  <a:txBody>
                    <a:bodyPr/>
                    <a:lstStyle/>
                    <a:p>
                      <a:pPr algn="l"/>
                      <a:r>
                        <a:rPr lang="en-US" sz="1800" dirty="0">
                          <a:solidFill>
                            <a:schemeClr val="bg1"/>
                          </a:solidFill>
                        </a:rPr>
                        <a:t>18 weeks </a:t>
                      </a:r>
                      <a:r>
                        <a:rPr lang="en-US" sz="1200" dirty="0">
                          <a:solidFill>
                            <a:schemeClr val="bg1"/>
                          </a:solidFill>
                        </a:rPr>
                        <a:t>(30 </a:t>
                      </a:r>
                      <a:r>
                        <a:rPr lang="en-US" sz="1200" dirty="0" smtClean="0">
                          <a:solidFill>
                            <a:schemeClr val="bg1"/>
                          </a:solidFill>
                        </a:rPr>
                        <a:t>ECTS credits)</a:t>
                      </a:r>
                      <a:endParaRPr lang="en-US" sz="1200" dirty="0">
                        <a:solidFill>
                          <a:schemeClr val="bg1"/>
                        </a:solidFill>
                      </a:endParaRPr>
                    </a:p>
                  </a:txBody>
                  <a:tcPr marL="91439" marR="91439" marT="45721" marB="45721" anchor="ctr"/>
                </a:tc>
                <a:tc>
                  <a:txBody>
                    <a:bodyPr/>
                    <a:lstStyle/>
                    <a:p>
                      <a:pPr algn="ctr"/>
                      <a:r>
                        <a:rPr lang="en-US" sz="1800" dirty="0" smtClean="0">
                          <a:solidFill>
                            <a:schemeClr val="bg1"/>
                          </a:solidFill>
                        </a:rPr>
                        <a:t>October, 1</a:t>
                      </a:r>
                      <a:endParaRPr lang="ru-RU" sz="1800" dirty="0">
                        <a:solidFill>
                          <a:schemeClr val="bg1"/>
                        </a:solidFill>
                      </a:endParaRPr>
                    </a:p>
                  </a:txBody>
                  <a:tcPr marL="91439" marR="91439" marT="45721" marB="45721" anchor="ctr"/>
                </a:tc>
                <a:extLst>
                  <a:ext uri="{0D108BD9-81ED-4DB2-BD59-A6C34878D82A}">
                    <a16:rowId xmlns:a16="http://schemas.microsoft.com/office/drawing/2014/main" xmlns="" val="10003"/>
                  </a:ext>
                </a:extLst>
              </a:tr>
              <a:tr h="622346">
                <a:tc>
                  <a:txBody>
                    <a:bodyPr/>
                    <a:lstStyle/>
                    <a:p>
                      <a:r>
                        <a:rPr lang="en-US" sz="2000" dirty="0" smtClean="0">
                          <a:solidFill>
                            <a:schemeClr val="bg1"/>
                          </a:solidFill>
                        </a:rPr>
                        <a:t>Integral Methods of Complex Analysis</a:t>
                      </a:r>
                      <a:endParaRPr lang="ru-RU" sz="2000" b="1" dirty="0">
                        <a:solidFill>
                          <a:schemeClr val="bg1"/>
                        </a:solidFill>
                      </a:endParaRPr>
                    </a:p>
                  </a:txBody>
                  <a:tcPr marL="91439" marR="91439" marT="45721" marB="45721"/>
                </a:tc>
                <a:tc>
                  <a:txBody>
                    <a:bodyPr/>
                    <a:lstStyle/>
                    <a:p>
                      <a:pPr algn="l"/>
                      <a:r>
                        <a:rPr lang="en-US" sz="1800" dirty="0">
                          <a:solidFill>
                            <a:schemeClr val="bg1"/>
                          </a:solidFill>
                        </a:rPr>
                        <a:t>18 weeks (</a:t>
                      </a:r>
                      <a:r>
                        <a:rPr lang="en-US" sz="1200" dirty="0">
                          <a:solidFill>
                            <a:schemeClr val="bg1"/>
                          </a:solidFill>
                        </a:rPr>
                        <a:t>30 </a:t>
                      </a:r>
                      <a:r>
                        <a:rPr lang="en-US" sz="1200" dirty="0" smtClean="0">
                          <a:solidFill>
                            <a:schemeClr val="bg1"/>
                          </a:solidFill>
                        </a:rPr>
                        <a:t>ECTS credits)</a:t>
                      </a:r>
                      <a:endParaRPr lang="en-US" sz="1200" dirty="0">
                        <a:solidFill>
                          <a:schemeClr val="bg1"/>
                        </a:solidFill>
                      </a:endParaRPr>
                    </a:p>
                  </a:txBody>
                  <a:tcPr marL="91439" marR="91439" marT="45721" marB="45721" anchor="ctr"/>
                </a:tc>
                <a:tc>
                  <a:txBody>
                    <a:bodyPr/>
                    <a:lstStyle/>
                    <a:p>
                      <a:pPr algn="ctr"/>
                      <a:r>
                        <a:rPr lang="en-US" sz="1800" dirty="0" smtClean="0">
                          <a:solidFill>
                            <a:schemeClr val="bg1"/>
                          </a:solidFill>
                        </a:rPr>
                        <a:t>February, 1</a:t>
                      </a:r>
                      <a:endParaRPr lang="ru-RU" sz="1800" dirty="0">
                        <a:solidFill>
                          <a:schemeClr val="bg1"/>
                        </a:solidFill>
                      </a:endParaRPr>
                    </a:p>
                  </a:txBody>
                  <a:tcPr marL="91439" marR="91439" marT="45721" marB="45721" anchor="ctr"/>
                </a:tc>
                <a:extLst>
                  <a:ext uri="{0D108BD9-81ED-4DB2-BD59-A6C34878D82A}">
                    <a16:rowId xmlns:a16="http://schemas.microsoft.com/office/drawing/2014/main" xmlns="" val="10004"/>
                  </a:ext>
                </a:extLst>
              </a:tr>
              <a:tr h="580855">
                <a:tc>
                  <a:txBody>
                    <a:bodyPr/>
                    <a:lstStyle/>
                    <a:p>
                      <a:r>
                        <a:rPr lang="en-US" sz="2000" dirty="0" smtClean="0">
                          <a:solidFill>
                            <a:schemeClr val="bg1"/>
                          </a:solidFill>
                        </a:rPr>
                        <a:t>Modeling of Processes of Oil Refining</a:t>
                      </a:r>
                      <a:endParaRPr lang="ru-RU" sz="2000" b="1" dirty="0">
                        <a:solidFill>
                          <a:schemeClr val="bg1"/>
                        </a:solidFill>
                      </a:endParaRPr>
                    </a:p>
                  </a:txBody>
                  <a:tcPr marL="91439" marR="91439" marT="45721" marB="45721"/>
                </a:tc>
                <a:tc>
                  <a:txBody>
                    <a:bodyPr/>
                    <a:lstStyle/>
                    <a:p>
                      <a:pPr algn="l"/>
                      <a:r>
                        <a:rPr lang="en-US" sz="1800" dirty="0">
                          <a:solidFill>
                            <a:schemeClr val="bg1"/>
                          </a:solidFill>
                        </a:rPr>
                        <a:t>18 weeks </a:t>
                      </a:r>
                      <a:r>
                        <a:rPr lang="en-US" sz="1200" dirty="0">
                          <a:solidFill>
                            <a:schemeClr val="bg1"/>
                          </a:solidFill>
                        </a:rPr>
                        <a:t>(30 </a:t>
                      </a:r>
                      <a:r>
                        <a:rPr lang="en-US" sz="1200" dirty="0" smtClean="0">
                          <a:solidFill>
                            <a:schemeClr val="bg1"/>
                          </a:solidFill>
                        </a:rPr>
                        <a:t>ECTS credits)</a:t>
                      </a:r>
                      <a:endParaRPr lang="en-US" sz="1200" dirty="0">
                        <a:solidFill>
                          <a:schemeClr val="bg1"/>
                        </a:solidFill>
                      </a:endParaRPr>
                    </a:p>
                  </a:txBody>
                  <a:tcPr marL="91439" marR="91439" marT="45721" marB="45721" anchor="ctr"/>
                </a:tc>
                <a:tc>
                  <a:txBody>
                    <a:bodyPr/>
                    <a:lstStyle/>
                    <a:p>
                      <a:pPr algn="ctr"/>
                      <a:r>
                        <a:rPr lang="en-US" sz="1800" dirty="0" smtClean="0">
                          <a:solidFill>
                            <a:schemeClr val="bg1"/>
                          </a:solidFill>
                        </a:rPr>
                        <a:t>October, 1</a:t>
                      </a:r>
                      <a:endParaRPr lang="ru-RU" sz="1800" dirty="0">
                        <a:solidFill>
                          <a:schemeClr val="bg1"/>
                        </a:solidFill>
                      </a:endParaRPr>
                    </a:p>
                  </a:txBody>
                  <a:tcPr marL="91439" marR="91439" marT="45721" marB="45721" anchor="ctr"/>
                </a:tc>
                <a:extLst>
                  <a:ext uri="{0D108BD9-81ED-4DB2-BD59-A6C34878D82A}">
                    <a16:rowId xmlns:a16="http://schemas.microsoft.com/office/drawing/2014/main" xmlns="" val="10005"/>
                  </a:ext>
                </a:extLst>
              </a:tr>
              <a:tr h="580855">
                <a:tc>
                  <a:txBody>
                    <a:bodyPr/>
                    <a:lstStyle/>
                    <a:p>
                      <a:r>
                        <a:rPr lang="en-GB" sz="2000" dirty="0" smtClean="0">
                          <a:solidFill>
                            <a:schemeClr val="bg1"/>
                          </a:solidFill>
                        </a:rPr>
                        <a:t>Nonferrous Metallurgy</a:t>
                      </a:r>
                      <a:endParaRPr lang="ru-RU" sz="2000" b="1" dirty="0">
                        <a:solidFill>
                          <a:schemeClr val="bg1"/>
                        </a:solidFill>
                      </a:endParaRPr>
                    </a:p>
                  </a:txBody>
                  <a:tcPr marL="91439" marR="91439" marT="45721" marB="45721"/>
                </a:tc>
                <a:tc>
                  <a:txBody>
                    <a:bodyPr/>
                    <a:lstStyle/>
                    <a:p>
                      <a:pPr algn="l"/>
                      <a:r>
                        <a:rPr lang="en-US" sz="1800" dirty="0">
                          <a:solidFill>
                            <a:schemeClr val="bg1"/>
                          </a:solidFill>
                        </a:rPr>
                        <a:t>18 weeks </a:t>
                      </a:r>
                      <a:r>
                        <a:rPr lang="en-US" sz="1200" dirty="0">
                          <a:solidFill>
                            <a:schemeClr val="bg1"/>
                          </a:solidFill>
                        </a:rPr>
                        <a:t>(30 </a:t>
                      </a:r>
                      <a:r>
                        <a:rPr lang="en-US" sz="1200" dirty="0" smtClean="0">
                          <a:solidFill>
                            <a:schemeClr val="bg1"/>
                          </a:solidFill>
                        </a:rPr>
                        <a:t>ECTS credits)</a:t>
                      </a:r>
                      <a:endParaRPr lang="en-US" sz="1200" dirty="0">
                        <a:solidFill>
                          <a:schemeClr val="bg1"/>
                        </a:solidFill>
                      </a:endParaRPr>
                    </a:p>
                  </a:txBody>
                  <a:tcPr marL="91439" marR="91439" marT="45721" marB="45721" anchor="ctr"/>
                </a:tc>
                <a:tc>
                  <a:txBody>
                    <a:bodyPr/>
                    <a:lstStyle/>
                    <a:p>
                      <a:pPr algn="ctr"/>
                      <a:r>
                        <a:rPr lang="en-US" sz="1800" dirty="0" smtClean="0">
                          <a:solidFill>
                            <a:schemeClr val="bg1"/>
                          </a:solidFill>
                        </a:rPr>
                        <a:t>February, 1</a:t>
                      </a:r>
                      <a:endParaRPr lang="ru-RU" sz="1800" dirty="0">
                        <a:solidFill>
                          <a:schemeClr val="bg1"/>
                        </a:solidFill>
                      </a:endParaRPr>
                    </a:p>
                  </a:txBody>
                  <a:tcPr marL="91439" marR="91439" marT="45721" marB="45721" anchor="ctr"/>
                </a:tc>
                <a:extLst>
                  <a:ext uri="{0D108BD9-81ED-4DB2-BD59-A6C34878D82A}">
                    <a16:rowId xmlns:a16="http://schemas.microsoft.com/office/drawing/2014/main" xmlns="" val="10006"/>
                  </a:ext>
                </a:extLst>
              </a:tr>
              <a:tr h="580855">
                <a:tc>
                  <a:txBody>
                    <a:bodyPr/>
                    <a:lstStyle/>
                    <a:p>
                      <a:r>
                        <a:rPr lang="en-GB" sz="2000" dirty="0" smtClean="0">
                          <a:solidFill>
                            <a:schemeClr val="bg1"/>
                          </a:solidFill>
                        </a:rPr>
                        <a:t>Technologies of Hydrocarbons Processing</a:t>
                      </a:r>
                      <a:endParaRPr lang="ru-RU" sz="2000" b="1" dirty="0">
                        <a:solidFill>
                          <a:schemeClr val="bg1"/>
                        </a:solidFill>
                      </a:endParaRPr>
                    </a:p>
                  </a:txBody>
                  <a:tcPr marL="91439" marR="91439" marT="45721" marB="45721"/>
                </a:tc>
                <a:tc>
                  <a:txBody>
                    <a:bodyPr/>
                    <a:lstStyle/>
                    <a:p>
                      <a:pPr algn="l"/>
                      <a:r>
                        <a:rPr lang="en-US" sz="1800" dirty="0">
                          <a:solidFill>
                            <a:schemeClr val="bg1"/>
                          </a:solidFill>
                        </a:rPr>
                        <a:t>18 weeks </a:t>
                      </a:r>
                      <a:r>
                        <a:rPr lang="en-US" sz="1200" dirty="0">
                          <a:solidFill>
                            <a:schemeClr val="bg1"/>
                          </a:solidFill>
                        </a:rPr>
                        <a:t>(30 </a:t>
                      </a:r>
                      <a:r>
                        <a:rPr lang="en-US" sz="1200" dirty="0" smtClean="0">
                          <a:solidFill>
                            <a:schemeClr val="bg1"/>
                          </a:solidFill>
                        </a:rPr>
                        <a:t>ECTS credits)</a:t>
                      </a:r>
                      <a:endParaRPr lang="en-US" sz="1200" dirty="0">
                        <a:solidFill>
                          <a:schemeClr val="bg1"/>
                        </a:solidFill>
                      </a:endParaRPr>
                    </a:p>
                  </a:txBody>
                  <a:tcPr marL="91439" marR="91439" marT="45721" marB="45721" anchor="ctr"/>
                </a:tc>
                <a:tc>
                  <a:txBody>
                    <a:bodyPr/>
                    <a:lstStyle/>
                    <a:p>
                      <a:pPr algn="ctr"/>
                      <a:r>
                        <a:rPr lang="en-US" sz="1800" dirty="0" smtClean="0">
                          <a:solidFill>
                            <a:schemeClr val="bg1"/>
                          </a:solidFill>
                        </a:rPr>
                        <a:t>February, 1</a:t>
                      </a:r>
                      <a:endParaRPr lang="ru-RU" sz="1800" dirty="0">
                        <a:solidFill>
                          <a:schemeClr val="bg1"/>
                        </a:solidFill>
                      </a:endParaRPr>
                    </a:p>
                  </a:txBody>
                  <a:tcPr marL="91439" marR="91439" marT="45721" marB="45721" anchor="ctr"/>
                </a:tc>
                <a:extLst>
                  <a:ext uri="{0D108BD9-81ED-4DB2-BD59-A6C34878D82A}">
                    <a16:rowId xmlns:a16="http://schemas.microsoft.com/office/drawing/2014/main" xmlns="" val="10007"/>
                  </a:ext>
                </a:extLst>
              </a:tr>
              <a:tr h="705326">
                <a:tc>
                  <a:txBody>
                    <a:bodyPr/>
                    <a:lstStyle/>
                    <a:p>
                      <a:r>
                        <a:rPr lang="en-US" sz="2000" dirty="0" smtClean="0">
                          <a:solidFill>
                            <a:schemeClr val="bg1"/>
                          </a:solidFill>
                        </a:rPr>
                        <a:t>Technologies of Life Support Systems and Risk management in the High North</a:t>
                      </a:r>
                      <a:endParaRPr lang="ru-RU" sz="2000" b="1" dirty="0">
                        <a:solidFill>
                          <a:schemeClr val="bg1"/>
                        </a:solidFill>
                      </a:endParaRPr>
                    </a:p>
                  </a:txBody>
                  <a:tcPr marL="91439" marR="91439" marT="45721" marB="45721"/>
                </a:tc>
                <a:tc>
                  <a:txBody>
                    <a:bodyPr/>
                    <a:lstStyle/>
                    <a:p>
                      <a:pPr algn="l"/>
                      <a:r>
                        <a:rPr lang="en-US" sz="1800" dirty="0">
                          <a:solidFill>
                            <a:schemeClr val="bg1"/>
                          </a:solidFill>
                        </a:rPr>
                        <a:t>18 weeks </a:t>
                      </a:r>
                      <a:r>
                        <a:rPr lang="en-US" sz="1200" dirty="0">
                          <a:solidFill>
                            <a:schemeClr val="bg1"/>
                          </a:solidFill>
                        </a:rPr>
                        <a:t>(30 </a:t>
                      </a:r>
                      <a:r>
                        <a:rPr lang="en-US" sz="1200" dirty="0" smtClean="0">
                          <a:solidFill>
                            <a:schemeClr val="bg1"/>
                          </a:solidFill>
                        </a:rPr>
                        <a:t>ECTS credits)</a:t>
                      </a:r>
                      <a:endParaRPr lang="en-US" sz="1200" dirty="0">
                        <a:solidFill>
                          <a:schemeClr val="bg1"/>
                        </a:solidFill>
                      </a:endParaRPr>
                    </a:p>
                  </a:txBody>
                  <a:tcPr marL="91439" marR="91439" marT="45721" marB="45721" anchor="ctr"/>
                </a:tc>
                <a:tc>
                  <a:txBody>
                    <a:bodyPr/>
                    <a:lstStyle/>
                    <a:p>
                      <a:pPr algn="ctr"/>
                      <a:r>
                        <a:rPr lang="en-US" sz="1800" dirty="0" smtClean="0">
                          <a:solidFill>
                            <a:schemeClr val="bg1"/>
                          </a:solidFill>
                        </a:rPr>
                        <a:t>February, 1</a:t>
                      </a:r>
                      <a:endParaRPr lang="ru-RU" sz="1800" dirty="0">
                        <a:solidFill>
                          <a:schemeClr val="bg1"/>
                        </a:solidFill>
                      </a:endParaRPr>
                    </a:p>
                  </a:txBody>
                  <a:tcPr marL="91439" marR="91439" marT="45721" marB="45721" anchor="ctr"/>
                </a:tc>
                <a:extLst>
                  <a:ext uri="{0D108BD9-81ED-4DB2-BD59-A6C34878D82A}">
                    <a16:rowId xmlns:a16="http://schemas.microsoft.com/office/drawing/2014/main" xmlns="" val="10008"/>
                  </a:ext>
                </a:extLst>
              </a:tr>
            </a:tbl>
          </a:graphicData>
        </a:graphic>
      </p:graphicFrame>
      <p:pic>
        <p:nvPicPr>
          <p:cNvPr id="3109" name="Picture 4" descr="&amp;Fcy;&amp;ocy;&amp;tcy;&amp;ocy; Study at Siberian Federal University."/>
          <p:cNvPicPr>
            <a:picLocks noChangeAspect="1" noChangeArrowheads="1"/>
          </p:cNvPicPr>
          <p:nvPr/>
        </p:nvPicPr>
        <p:blipFill>
          <a:blip r:embed="rId4" cstate="print">
            <a:extLst>
              <a:ext uri="{28A0092B-C50C-407E-A947-70E740481C1C}">
                <a14:useLocalDpi xmlns:a14="http://schemas.microsoft.com/office/drawing/2010/main" xmlns="" val="0"/>
              </a:ext>
            </a:extLst>
          </a:blip>
          <a:srcRect r="53387"/>
          <a:stretch>
            <a:fillRect/>
          </a:stretch>
        </p:blipFill>
        <p:spPr bwMode="auto">
          <a:xfrm>
            <a:off x="0" y="851783"/>
            <a:ext cx="3240087" cy="2375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10" name="Picture 6" descr="&amp;Fcy;&amp;ocy;&amp;tcy;&amp;ocy; Study at Siberian Federal University."/>
          <p:cNvPicPr>
            <a:picLocks noChangeAspect="1" noChangeArrowheads="1"/>
          </p:cNvPicPr>
          <p:nvPr/>
        </p:nvPicPr>
        <p:blipFill>
          <a:blip r:embed="rId4" cstate="print">
            <a:extLst>
              <a:ext uri="{28A0092B-C50C-407E-A947-70E740481C1C}">
                <a14:useLocalDpi xmlns:a14="http://schemas.microsoft.com/office/drawing/2010/main" xmlns="" val="0"/>
              </a:ext>
            </a:extLst>
          </a:blip>
          <a:srcRect l="46851"/>
          <a:stretch>
            <a:fillRect/>
          </a:stretch>
        </p:blipFill>
        <p:spPr bwMode="auto">
          <a:xfrm>
            <a:off x="-108642" y="3184691"/>
            <a:ext cx="3519672" cy="2697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8" descr="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4333" y="304212"/>
            <a:ext cx="4159250"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22"/>
          <p:cNvSpPr>
            <a:spLocks noChangeArrowheads="1"/>
          </p:cNvSpPr>
          <p:nvPr/>
        </p:nvSpPr>
        <p:spPr bwMode="auto">
          <a:xfrm>
            <a:off x="5060367" y="148087"/>
            <a:ext cx="7131633" cy="1433021"/>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ct val="80000"/>
              </a:lnSpc>
              <a:defRPr/>
            </a:pPr>
            <a:r>
              <a:rPr lang="en-US" altLang="ru-RU" sz="3600" b="1" dirty="0">
                <a:solidFill>
                  <a:srgbClr val="F07F09"/>
                </a:solidFill>
                <a:effectLst>
                  <a:outerShdw blurRad="38100" dist="38100" dir="2700000" algn="tl">
                    <a:srgbClr val="000000">
                      <a:alpha val="43137"/>
                    </a:srgbClr>
                  </a:outerShdw>
                </a:effectLst>
                <a:latin typeface="+mn-lt"/>
                <a:cs typeface="Arial" panose="020B0604020202020204" pitchFamily="34" charset="0"/>
              </a:rPr>
              <a:t>Specialized English-Taught International Semester Programs of Master’s Level</a:t>
            </a:r>
            <a:endParaRPr lang="ru-RU" altLang="ru-RU" sz="3600" b="1" dirty="0">
              <a:solidFill>
                <a:srgbClr val="F07F09"/>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xmlns="" val="428372808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1\Рабочий стол\материал для презентации\postdoki_1_0.jpg"/>
          <p:cNvPicPr>
            <a:picLocks noChangeAspect="1" noChangeArrowheads="1"/>
          </p:cNvPicPr>
          <p:nvPr/>
        </p:nvPicPr>
        <p:blipFill>
          <a:blip r:embed="rId3" cstate="print"/>
          <a:srcRect/>
          <a:stretch>
            <a:fillRect/>
          </a:stretch>
        </p:blipFill>
        <p:spPr bwMode="auto">
          <a:xfrm>
            <a:off x="5439958" y="1457606"/>
            <a:ext cx="6127353" cy="4128381"/>
          </a:xfrm>
          <a:prstGeom prst="rect">
            <a:avLst/>
          </a:prstGeom>
          <a:noFill/>
        </p:spPr>
      </p:pic>
      <p:pic>
        <p:nvPicPr>
          <p:cNvPr id="12290" name="Picture 18" descr="logo"/>
          <p:cNvPicPr>
            <a:picLocks noChangeAspect="1" noChangeArrowheads="1"/>
          </p:cNvPicPr>
          <p:nvPr/>
        </p:nvPicPr>
        <p:blipFill>
          <a:blip r:embed="rId4" cstate="print"/>
          <a:srcRect/>
          <a:stretch>
            <a:fillRect/>
          </a:stretch>
        </p:blipFill>
        <p:spPr bwMode="auto">
          <a:xfrm>
            <a:off x="478366" y="404813"/>
            <a:ext cx="5545667" cy="550862"/>
          </a:xfrm>
          <a:prstGeom prst="rect">
            <a:avLst/>
          </a:prstGeom>
          <a:noFill/>
          <a:ln w="9525">
            <a:noFill/>
            <a:miter lim="800000"/>
            <a:headEnd/>
            <a:tailEnd/>
          </a:ln>
        </p:spPr>
      </p:pic>
      <p:sp>
        <p:nvSpPr>
          <p:cNvPr id="14" name="Rectangle 22"/>
          <p:cNvSpPr>
            <a:spLocks noChangeArrowheads="1"/>
          </p:cNvSpPr>
          <p:nvPr/>
        </p:nvSpPr>
        <p:spPr bwMode="auto">
          <a:xfrm>
            <a:off x="910167" y="4221163"/>
            <a:ext cx="11135784" cy="781050"/>
          </a:xfrm>
          <a:prstGeom prst="rect">
            <a:avLst/>
          </a:prstGeom>
          <a:noFill/>
          <a:ln w="9525">
            <a:noFill/>
            <a:miter lim="800000"/>
            <a:headEnd/>
            <a:tailEnd/>
          </a:ln>
        </p:spPr>
        <p:txBody>
          <a:bodyPr>
            <a:spAutoFit/>
          </a:bodyPr>
          <a:lstStyle/>
          <a:p>
            <a:pPr>
              <a:lnSpc>
                <a:spcPct val="80000"/>
              </a:lnSpc>
              <a:defRPr/>
            </a:pPr>
            <a:endParaRPr lang="en-US" altLang="ru-RU" sz="3600" b="1">
              <a:solidFill>
                <a:srgbClr val="F07F09"/>
              </a:solidFill>
              <a:effectLst>
                <a:outerShdw blurRad="38100" dist="38100" dir="2700000" algn="tl">
                  <a:srgbClr val="C0C0C0"/>
                </a:outerShdw>
              </a:effectLst>
              <a:latin typeface="Arial" charset="0"/>
              <a:cs typeface="Arial" charset="0"/>
            </a:endParaRPr>
          </a:p>
          <a:p>
            <a:pPr>
              <a:lnSpc>
                <a:spcPct val="80000"/>
              </a:lnSpc>
              <a:defRPr/>
            </a:pPr>
            <a:endParaRPr lang="ru-RU" altLang="ru-RU" sz="2000" b="1">
              <a:solidFill>
                <a:srgbClr val="00B050"/>
              </a:solidFill>
              <a:latin typeface="Arial" charset="0"/>
              <a:cs typeface="Arial" charset="0"/>
            </a:endParaRPr>
          </a:p>
        </p:txBody>
      </p:sp>
      <p:sp>
        <p:nvSpPr>
          <p:cNvPr id="12292" name="Rectangle 51"/>
          <p:cNvSpPr>
            <a:spLocks noChangeArrowheads="1"/>
          </p:cNvSpPr>
          <p:nvPr/>
        </p:nvSpPr>
        <p:spPr bwMode="auto">
          <a:xfrm>
            <a:off x="12056533" y="546100"/>
            <a:ext cx="135467" cy="719138"/>
          </a:xfrm>
          <a:prstGeom prst="rect">
            <a:avLst/>
          </a:prstGeom>
          <a:solidFill>
            <a:srgbClr val="FF6600"/>
          </a:solidFill>
          <a:ln w="9525">
            <a:noFill/>
            <a:miter lim="800000"/>
            <a:headEnd/>
            <a:tailEnd/>
          </a:ln>
        </p:spPr>
        <p:txBody>
          <a:bodyPr wrap="none" anchor="ctr"/>
          <a:lstStyle/>
          <a:p>
            <a:endParaRPr lang="en-US" altLang="en-US" sz="1600">
              <a:latin typeface="Trebuchet MS" pitchFamily="34" charset="0"/>
            </a:endParaRPr>
          </a:p>
        </p:txBody>
      </p:sp>
      <p:sp>
        <p:nvSpPr>
          <p:cNvPr id="12293" name="Заголовок 1"/>
          <p:cNvSpPr>
            <a:spLocks noGrp="1"/>
          </p:cNvSpPr>
          <p:nvPr>
            <p:ph type="title"/>
          </p:nvPr>
        </p:nvSpPr>
        <p:spPr>
          <a:xfrm>
            <a:off x="478367" y="1125539"/>
            <a:ext cx="10972800" cy="630237"/>
          </a:xfrm>
        </p:spPr>
        <p:txBody>
          <a:bodyPr>
            <a:normAutofit fontScale="90000"/>
          </a:bodyPr>
          <a:lstStyle/>
          <a:p>
            <a:pPr algn="l"/>
            <a:r>
              <a:rPr lang="en-US" altLang="ru-RU" sz="3600" b="1" dirty="0" smtClean="0">
                <a:solidFill>
                  <a:srgbClr val="E67708"/>
                </a:solidFill>
                <a:ea typeface="ＭＳ Ｐゴシック" pitchFamily="34" charset="-128"/>
                <a:cs typeface="Arial" pitchFamily="34" charset="0"/>
              </a:rPr>
              <a:t/>
            </a:r>
            <a:br>
              <a:rPr lang="en-US" altLang="ru-RU" sz="3600" b="1" dirty="0" smtClean="0">
                <a:solidFill>
                  <a:srgbClr val="E67708"/>
                </a:solidFill>
                <a:ea typeface="ＭＳ Ｐゴシック" pitchFamily="34" charset="-128"/>
                <a:cs typeface="Arial" pitchFamily="34" charset="0"/>
              </a:rPr>
            </a:br>
            <a:endParaRPr lang="ru-RU" altLang="ru-RU" sz="3600" dirty="0" smtClean="0">
              <a:ea typeface="ＭＳ Ｐゴシック" pitchFamily="34" charset="-128"/>
            </a:endParaRPr>
          </a:p>
        </p:txBody>
      </p:sp>
      <p:sp>
        <p:nvSpPr>
          <p:cNvPr id="3" name="Объект 2"/>
          <p:cNvSpPr>
            <a:spLocks noGrp="1"/>
          </p:cNvSpPr>
          <p:nvPr>
            <p:ph sz="half" idx="1"/>
          </p:nvPr>
        </p:nvSpPr>
        <p:spPr>
          <a:xfrm>
            <a:off x="840506" y="1023576"/>
            <a:ext cx="10767484" cy="4997450"/>
          </a:xfrm>
        </p:spPr>
        <p:txBody>
          <a:bodyPr>
            <a:normAutofit fontScale="92500" lnSpcReduction="10000"/>
          </a:bodyPr>
          <a:lstStyle/>
          <a:p>
            <a:pPr marL="0" indent="0">
              <a:buFontTx/>
              <a:buNone/>
              <a:defRPr/>
            </a:pPr>
            <a:endParaRPr lang="en-US" altLang="ru-RU" sz="2000" b="1" dirty="0" smtClean="0">
              <a:solidFill>
                <a:srgbClr val="993300"/>
              </a:solidFill>
              <a:ea typeface="ＭＳ Ｐゴシック" pitchFamily="34" charset="-128"/>
            </a:endParaRPr>
          </a:p>
          <a:p>
            <a:pPr marL="0" indent="0">
              <a:buFontTx/>
              <a:buNone/>
              <a:defRPr/>
            </a:pPr>
            <a:r>
              <a:rPr lang="en-US" altLang="ru-RU" sz="2000" b="1" dirty="0" smtClean="0">
                <a:solidFill>
                  <a:srgbClr val="993300"/>
                </a:solidFill>
                <a:ea typeface="ＭＳ Ｐゴシック" pitchFamily="34" charset="-128"/>
              </a:rPr>
              <a:t>• </a:t>
            </a:r>
            <a:r>
              <a:rPr lang="en-US" altLang="ru-RU" b="1" dirty="0" smtClean="0">
                <a:solidFill>
                  <a:srgbClr val="993300"/>
                </a:solidFill>
                <a:ea typeface="ＭＳ Ｐゴシック" pitchFamily="34" charset="-128"/>
              </a:rPr>
              <a:t>Biophysics </a:t>
            </a:r>
            <a:br>
              <a:rPr lang="en-US" altLang="ru-RU" b="1" dirty="0" smtClean="0">
                <a:solidFill>
                  <a:srgbClr val="993300"/>
                </a:solidFill>
                <a:ea typeface="ＭＳ Ｐゴシック" pitchFamily="34" charset="-128"/>
              </a:rPr>
            </a:br>
            <a:r>
              <a:rPr lang="en-US" altLang="ru-RU" b="1" dirty="0" smtClean="0">
                <a:solidFill>
                  <a:srgbClr val="993300"/>
                </a:solidFill>
                <a:ea typeface="ＭＳ Ｐゴシック" pitchFamily="34" charset="-128"/>
              </a:rPr>
              <a:t>• Metal Forming </a:t>
            </a:r>
            <a:br>
              <a:rPr lang="en-US" altLang="ru-RU" b="1" dirty="0" smtClean="0">
                <a:solidFill>
                  <a:srgbClr val="993300"/>
                </a:solidFill>
                <a:ea typeface="ＭＳ Ｐゴシック" pitchFamily="34" charset="-128"/>
              </a:rPr>
            </a:br>
            <a:r>
              <a:rPr lang="en-US" altLang="ru-RU" b="1" dirty="0" smtClean="0">
                <a:solidFill>
                  <a:srgbClr val="993300"/>
                </a:solidFill>
                <a:ea typeface="ＭＳ Ｐゴシック" pitchFamily="34" charset="-128"/>
              </a:rPr>
              <a:t>• Metallurgy of Non-Ferrous Metals </a:t>
            </a:r>
            <a:br>
              <a:rPr lang="en-US" altLang="ru-RU" b="1" dirty="0" smtClean="0">
                <a:solidFill>
                  <a:srgbClr val="993300"/>
                </a:solidFill>
                <a:ea typeface="ＭＳ Ｐゴシック" pitchFamily="34" charset="-128"/>
              </a:rPr>
            </a:br>
            <a:r>
              <a:rPr lang="en-US" altLang="ru-RU" b="1" dirty="0" smtClean="0">
                <a:solidFill>
                  <a:srgbClr val="993300"/>
                </a:solidFill>
                <a:ea typeface="ＭＳ Ｐゴシック" pitchFamily="34" charset="-128"/>
              </a:rPr>
              <a:t>• Multidimensional Complex Analysis </a:t>
            </a:r>
            <a:br>
              <a:rPr lang="en-US" altLang="ru-RU" b="1" dirty="0" smtClean="0">
                <a:solidFill>
                  <a:srgbClr val="993300"/>
                </a:solidFill>
                <a:ea typeface="ＭＳ Ｐゴシック" pitchFamily="34" charset="-128"/>
              </a:rPr>
            </a:br>
            <a:r>
              <a:rPr lang="en-US" altLang="ru-RU" b="1" dirty="0" smtClean="0">
                <a:solidFill>
                  <a:srgbClr val="993300"/>
                </a:solidFill>
                <a:ea typeface="ＭＳ Ｐゴシック" pitchFamily="34" charset="-128"/>
              </a:rPr>
              <a:t>• Optics and Quantum Chemistry </a:t>
            </a:r>
            <a:br>
              <a:rPr lang="en-US" altLang="ru-RU" b="1" dirty="0" smtClean="0">
                <a:solidFill>
                  <a:srgbClr val="993300"/>
                </a:solidFill>
                <a:ea typeface="ＭＳ Ｐゴシック" pitchFamily="34" charset="-128"/>
              </a:rPr>
            </a:br>
            <a:r>
              <a:rPr lang="en-US" altLang="ru-RU" b="1" dirty="0" smtClean="0">
                <a:solidFill>
                  <a:srgbClr val="993300"/>
                </a:solidFill>
                <a:ea typeface="ＭＳ Ｐゴシック" pitchFamily="34" charset="-128"/>
              </a:rPr>
              <a:t>• Urban Design and Planning </a:t>
            </a:r>
            <a:br>
              <a:rPr lang="en-US" altLang="ru-RU" b="1" dirty="0" smtClean="0">
                <a:solidFill>
                  <a:srgbClr val="993300"/>
                </a:solidFill>
                <a:ea typeface="ＭＳ Ｐゴシック" pitchFamily="34" charset="-128"/>
              </a:rPr>
            </a:br>
            <a:r>
              <a:rPr lang="en-US" altLang="ru-RU" b="1" dirty="0" smtClean="0">
                <a:solidFill>
                  <a:srgbClr val="993300"/>
                </a:solidFill>
                <a:ea typeface="ＭＳ Ｐゴシック" pitchFamily="34" charset="-128"/>
              </a:rPr>
              <a:t>• Siberian Arctic Studies </a:t>
            </a:r>
            <a:br>
              <a:rPr lang="en-US" altLang="ru-RU" b="1" dirty="0" smtClean="0">
                <a:solidFill>
                  <a:srgbClr val="993300"/>
                </a:solidFill>
                <a:ea typeface="ＭＳ Ｐゴシック" pitchFamily="34" charset="-128"/>
              </a:rPr>
            </a:br>
            <a:r>
              <a:rPr lang="en-US" altLang="ru-RU" b="1" dirty="0" smtClean="0">
                <a:solidFill>
                  <a:srgbClr val="993300"/>
                </a:solidFill>
                <a:ea typeface="ＭＳ Ｐゴシック" pitchFamily="34" charset="-128"/>
              </a:rPr>
              <a:t>• Ecology </a:t>
            </a:r>
            <a:br>
              <a:rPr lang="en-US" altLang="ru-RU" b="1" dirty="0" smtClean="0">
                <a:solidFill>
                  <a:srgbClr val="993300"/>
                </a:solidFill>
                <a:ea typeface="ＭＳ Ｐゴシック" pitchFamily="34" charset="-128"/>
              </a:rPr>
            </a:br>
            <a:r>
              <a:rPr lang="en-US" altLang="ru-RU" b="1" dirty="0" smtClean="0">
                <a:solidFill>
                  <a:srgbClr val="993300"/>
                </a:solidFill>
                <a:ea typeface="ＭＳ Ｐゴシック" pitchFamily="34" charset="-128"/>
              </a:rPr>
              <a:t>• Hydrobiology </a:t>
            </a:r>
            <a:br>
              <a:rPr lang="en-US" altLang="ru-RU" b="1" dirty="0" smtClean="0">
                <a:solidFill>
                  <a:srgbClr val="993300"/>
                </a:solidFill>
                <a:ea typeface="ＭＳ Ｐゴシック" pitchFamily="34" charset="-128"/>
              </a:rPr>
            </a:br>
            <a:r>
              <a:rPr lang="en-US" altLang="ru-RU" b="1" dirty="0" smtClean="0">
                <a:solidFill>
                  <a:srgbClr val="993300"/>
                </a:solidFill>
                <a:ea typeface="ＭＳ Ｐゴシック" pitchFamily="34" charset="-128"/>
              </a:rPr>
              <a:t>• Archeology </a:t>
            </a:r>
            <a:br>
              <a:rPr lang="en-US" altLang="ru-RU" b="1" dirty="0" smtClean="0">
                <a:solidFill>
                  <a:srgbClr val="993300"/>
                </a:solidFill>
                <a:ea typeface="ＭＳ Ｐゴシック" pitchFamily="34" charset="-128"/>
              </a:rPr>
            </a:br>
            <a:r>
              <a:rPr lang="en-US" altLang="ru-RU" b="1" dirty="0" smtClean="0">
                <a:solidFill>
                  <a:srgbClr val="993300"/>
                </a:solidFill>
                <a:ea typeface="ＭＳ Ｐゴシック" pitchFamily="34" charset="-128"/>
              </a:rPr>
              <a:t>• Mechanics of Liquids, gas and plasma </a:t>
            </a:r>
            <a:br>
              <a:rPr lang="en-US" altLang="ru-RU" b="1" dirty="0" smtClean="0">
                <a:solidFill>
                  <a:srgbClr val="993300"/>
                </a:solidFill>
                <a:ea typeface="ＭＳ Ｐゴシック" pitchFamily="34" charset="-128"/>
              </a:rPr>
            </a:br>
            <a:r>
              <a:rPr lang="en-US" altLang="ru-RU" b="1" dirty="0" smtClean="0">
                <a:solidFill>
                  <a:srgbClr val="993300"/>
                </a:solidFill>
                <a:ea typeface="ＭＳ Ｐゴシック" pitchFamily="34" charset="-128"/>
              </a:rPr>
              <a:t>• </a:t>
            </a:r>
            <a:r>
              <a:rPr lang="en-US" altLang="ru-RU" b="1" dirty="0" err="1" smtClean="0">
                <a:solidFill>
                  <a:srgbClr val="993300"/>
                </a:solidFill>
                <a:ea typeface="ＭＳ Ｐゴシック" pitchFamily="34" charset="-128"/>
              </a:rPr>
              <a:t>Paleogeography</a:t>
            </a:r>
            <a:r>
              <a:rPr lang="en-US" altLang="ru-RU" b="1" dirty="0" smtClean="0">
                <a:solidFill>
                  <a:srgbClr val="993300"/>
                </a:solidFill>
                <a:ea typeface="ＭＳ Ｐゴシック" pitchFamily="34" charset="-128"/>
              </a:rPr>
              <a:t> </a:t>
            </a:r>
            <a:br>
              <a:rPr lang="en-US" altLang="ru-RU" b="1" dirty="0" smtClean="0">
                <a:solidFill>
                  <a:srgbClr val="993300"/>
                </a:solidFill>
                <a:ea typeface="ＭＳ Ｐゴシック" pitchFamily="34" charset="-128"/>
              </a:rPr>
            </a:br>
            <a:r>
              <a:rPr lang="en-US" altLang="ru-RU" b="1" dirty="0" smtClean="0">
                <a:solidFill>
                  <a:srgbClr val="993300"/>
                </a:solidFill>
                <a:ea typeface="ＭＳ Ｐゴシック" pitchFamily="34" charset="-128"/>
              </a:rPr>
              <a:t>• Environmental and Resource Economics </a:t>
            </a:r>
            <a:br>
              <a:rPr lang="en-US" altLang="ru-RU" b="1" dirty="0" smtClean="0">
                <a:solidFill>
                  <a:srgbClr val="993300"/>
                </a:solidFill>
                <a:ea typeface="ＭＳ Ｐゴシック" pitchFamily="34" charset="-128"/>
              </a:rPr>
            </a:br>
            <a:r>
              <a:rPr lang="en-US" altLang="ru-RU" b="1" dirty="0" smtClean="0">
                <a:solidFill>
                  <a:srgbClr val="993300"/>
                </a:solidFill>
                <a:ea typeface="ＭＳ Ｐゴシック" pitchFamily="34" charset="-128"/>
              </a:rPr>
              <a:t>• </a:t>
            </a:r>
            <a:r>
              <a:rPr lang="en-US" altLang="ru-RU" b="1" dirty="0" err="1" smtClean="0">
                <a:solidFill>
                  <a:srgbClr val="993300"/>
                </a:solidFill>
                <a:ea typeface="ＭＳ Ｐゴシック" pitchFamily="34" charset="-128"/>
              </a:rPr>
              <a:t>Electrotechnology</a:t>
            </a:r>
            <a:r>
              <a:rPr lang="en-US" altLang="ru-RU" b="1" dirty="0" smtClean="0">
                <a:solidFill>
                  <a:srgbClr val="993300"/>
                </a:solidFill>
                <a:ea typeface="ＭＳ Ｐゴシック" pitchFamily="34" charset="-128"/>
              </a:rPr>
              <a:t> in metallurgy</a:t>
            </a:r>
          </a:p>
          <a:p>
            <a:pPr marL="0" indent="0">
              <a:buFontTx/>
              <a:buNone/>
              <a:defRPr/>
            </a:pPr>
            <a:endParaRPr lang="ru-RU" altLang="ru-RU" sz="2000" b="1" dirty="0" smtClean="0">
              <a:solidFill>
                <a:srgbClr val="993300"/>
              </a:solidFill>
              <a:ea typeface="ＭＳ Ｐゴシック" pitchFamily="34" charset="-128"/>
            </a:endParaRPr>
          </a:p>
        </p:txBody>
      </p:sp>
      <p:sp>
        <p:nvSpPr>
          <p:cNvPr id="9" name="TextBox 8"/>
          <p:cNvSpPr txBox="1"/>
          <p:nvPr/>
        </p:nvSpPr>
        <p:spPr>
          <a:xfrm>
            <a:off x="8347295" y="1991762"/>
            <a:ext cx="184731" cy="369332"/>
          </a:xfrm>
          <a:prstGeom prst="rect">
            <a:avLst/>
          </a:prstGeom>
          <a:noFill/>
        </p:spPr>
        <p:txBody>
          <a:bodyPr wrap="none" rtlCol="0">
            <a:spAutoFit/>
          </a:bodyPr>
          <a:lstStyle/>
          <a:p>
            <a:endParaRPr lang="ru-RU" dirty="0"/>
          </a:p>
        </p:txBody>
      </p:sp>
      <p:sp>
        <p:nvSpPr>
          <p:cNvPr id="11" name="TextBox 10"/>
          <p:cNvSpPr txBox="1"/>
          <p:nvPr/>
        </p:nvSpPr>
        <p:spPr>
          <a:xfrm>
            <a:off x="6165410" y="353085"/>
            <a:ext cx="5721789" cy="1015663"/>
          </a:xfrm>
          <a:prstGeom prst="rect">
            <a:avLst/>
          </a:prstGeom>
          <a:noFill/>
        </p:spPr>
        <p:txBody>
          <a:bodyPr wrap="square" rtlCol="0">
            <a:spAutoFit/>
          </a:bodyPr>
          <a:lstStyle/>
          <a:p>
            <a:pPr>
              <a:defRPr/>
            </a:pPr>
            <a:r>
              <a:rPr lang="en-US" altLang="ru-RU" sz="6000" b="1" dirty="0" smtClean="0">
                <a:solidFill>
                  <a:srgbClr val="E67708"/>
                </a:solidFill>
                <a:effectLst>
                  <a:outerShdw blurRad="38100" dist="38100" dir="2700000" algn="tl">
                    <a:srgbClr val="000000">
                      <a:alpha val="43137"/>
                    </a:srgbClr>
                  </a:outerShdw>
                </a:effectLst>
                <a:ea typeface="ＭＳ Ｐゴシック" pitchFamily="34" charset="-128"/>
                <a:cs typeface="Arial" charset="0"/>
              </a:rPr>
              <a:t>PhD programs</a:t>
            </a:r>
            <a:r>
              <a:rPr lang="ru-RU" altLang="ru-RU" sz="6000" b="1" dirty="0" smtClean="0">
                <a:solidFill>
                  <a:srgbClr val="E67708"/>
                </a:solidFill>
                <a:effectLst>
                  <a:outerShdw blurRad="38100" dist="38100" dir="2700000" algn="tl">
                    <a:srgbClr val="000000">
                      <a:alpha val="43137"/>
                    </a:srgbClr>
                  </a:outerShdw>
                </a:effectLst>
                <a:ea typeface="ＭＳ Ｐゴシック" pitchFamily="34" charset="-128"/>
                <a:cs typeface="Arial" charset="0"/>
              </a:rPr>
              <a:t> </a:t>
            </a:r>
            <a:endParaRPr lang="en-US" altLang="ru-RU" sz="6000" b="1" dirty="0" smtClean="0">
              <a:solidFill>
                <a:srgbClr val="C00000"/>
              </a:solidFill>
              <a:effectLst>
                <a:outerShdw blurRad="38100" dist="38100" dir="2700000" algn="tl">
                  <a:srgbClr val="000000">
                    <a:alpha val="43137"/>
                  </a:srgbClr>
                </a:outerShdw>
              </a:effectLst>
              <a:ea typeface="ＭＳ Ｐゴシック" pitchFamily="34" charset="-128"/>
            </a:endParaRPr>
          </a:p>
        </p:txBody>
      </p:sp>
      <p:sp>
        <p:nvSpPr>
          <p:cNvPr id="12" name="Прямоугольник 11"/>
          <p:cNvSpPr/>
          <p:nvPr/>
        </p:nvSpPr>
        <p:spPr>
          <a:xfrm>
            <a:off x="0" y="1261026"/>
            <a:ext cx="12192000" cy="140043"/>
          </a:xfrm>
          <a:prstGeom prst="rect">
            <a:avLst/>
          </a:prstGeom>
          <a:solidFill>
            <a:srgbClr val="CC5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75427" y="2646411"/>
            <a:ext cx="5500915" cy="4125686"/>
          </a:xfrm>
          <a:prstGeom prst="rect">
            <a:avLst/>
          </a:prstGeom>
        </p:spPr>
      </p:pic>
      <p:sp>
        <p:nvSpPr>
          <p:cNvPr id="2" name="Прямоугольник 1"/>
          <p:cNvSpPr/>
          <p:nvPr/>
        </p:nvSpPr>
        <p:spPr>
          <a:xfrm>
            <a:off x="382587" y="1250733"/>
            <a:ext cx="11101678" cy="1338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rgbClr val="404040"/>
                </a:solidFill>
                <a:cs typeface="Calibri" panose="020F0502020204030204" pitchFamily="34" charset="0"/>
              </a:rPr>
              <a:t>Siberian Federal University has always found itself in the country’s</a:t>
            </a:r>
            <a:r>
              <a:rPr lang="ru-RU" sz="2000" b="1" dirty="0">
                <a:solidFill>
                  <a:srgbClr val="404040"/>
                </a:solidFill>
                <a:cs typeface="Calibri" panose="020F0502020204030204" pitchFamily="34" charset="0"/>
              </a:rPr>
              <a:t> </a:t>
            </a:r>
            <a:r>
              <a:rPr lang="en-US" sz="2000" b="1" dirty="0">
                <a:solidFill>
                  <a:srgbClr val="404040"/>
                </a:solidFill>
                <a:cs typeface="Calibri" panose="020F0502020204030204" pitchFamily="34" charset="0"/>
              </a:rPr>
              <a:t>TOP 20 universities. Academic experts refer to such universities</a:t>
            </a:r>
            <a:r>
              <a:rPr lang="ru-RU" sz="2000" b="1" dirty="0">
                <a:solidFill>
                  <a:srgbClr val="404040"/>
                </a:solidFill>
                <a:cs typeface="Calibri" panose="020F0502020204030204" pitchFamily="34" charset="0"/>
              </a:rPr>
              <a:t> </a:t>
            </a:r>
            <a:r>
              <a:rPr lang="en-US" sz="2000" b="1" dirty="0">
                <a:solidFill>
                  <a:srgbClr val="404040"/>
                </a:solidFill>
                <a:cs typeface="Calibri" panose="020F0502020204030204" pitchFamily="34" charset="0"/>
              </a:rPr>
              <a:t>as ‘sustainable academic elite’ which</a:t>
            </a:r>
            <a:r>
              <a:rPr lang="ru-RU" sz="2000" b="1" dirty="0">
                <a:solidFill>
                  <a:srgbClr val="404040"/>
                </a:solidFill>
                <a:cs typeface="Calibri" panose="020F0502020204030204" pitchFamily="34" charset="0"/>
              </a:rPr>
              <a:t> </a:t>
            </a:r>
            <a:r>
              <a:rPr lang="en-US" sz="2000" b="1" dirty="0">
                <a:solidFill>
                  <a:srgbClr val="404040"/>
                </a:solidFill>
                <a:cs typeface="Calibri" panose="020F0502020204030204" pitchFamily="34" charset="0"/>
              </a:rPr>
              <a:t>serves as a testimony of</a:t>
            </a:r>
            <a:r>
              <a:rPr lang="ru-RU" sz="2000" b="1" dirty="0">
                <a:solidFill>
                  <a:srgbClr val="404040"/>
                </a:solidFill>
                <a:cs typeface="Calibri" panose="020F0502020204030204" pitchFamily="34" charset="0"/>
              </a:rPr>
              <a:t> </a:t>
            </a:r>
            <a:r>
              <a:rPr lang="en-US" sz="2000" b="1" dirty="0">
                <a:solidFill>
                  <a:srgbClr val="404040"/>
                </a:solidFill>
                <a:cs typeface="Calibri" panose="020F0502020204030204" pitchFamily="34" charset="0"/>
              </a:rPr>
              <a:t>a balanced managerial policy aimed at steady development and</a:t>
            </a:r>
            <a:r>
              <a:rPr lang="ru-RU" sz="2000" b="1" dirty="0">
                <a:solidFill>
                  <a:srgbClr val="404040"/>
                </a:solidFill>
                <a:cs typeface="Calibri" panose="020F0502020204030204" pitchFamily="34" charset="0"/>
              </a:rPr>
              <a:t> </a:t>
            </a:r>
            <a:r>
              <a:rPr lang="en-US" sz="2000" b="1" dirty="0">
                <a:solidFill>
                  <a:srgbClr val="404040"/>
                </a:solidFill>
                <a:cs typeface="Calibri" panose="020F0502020204030204" pitchFamily="34" charset="0"/>
              </a:rPr>
              <a:t>forward movement.</a:t>
            </a:r>
            <a:endParaRPr lang="ru-RU" sz="2000" b="1" dirty="0">
              <a:cs typeface="Calibri" panose="020F0502020204030204" pitchFamily="34" charset="0"/>
            </a:endParaRPr>
          </a:p>
        </p:txBody>
      </p:sp>
      <p:pic>
        <p:nvPicPr>
          <p:cNvPr id="6" name="Picture 18"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4333" y="325474"/>
            <a:ext cx="4159250"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2"/>
          <p:cNvSpPr>
            <a:spLocks noChangeArrowheads="1"/>
          </p:cNvSpPr>
          <p:nvPr/>
        </p:nvSpPr>
        <p:spPr bwMode="auto">
          <a:xfrm>
            <a:off x="4883583" y="246399"/>
            <a:ext cx="8156575" cy="849463"/>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defRPr/>
            </a:pPr>
            <a:r>
              <a:rPr lang="en-GB" altLang="ru-RU" sz="6000" b="1" dirty="0" smtClean="0">
                <a:solidFill>
                  <a:srgbClr val="F07F09"/>
                </a:solidFill>
                <a:effectLst>
                  <a:outerShdw blurRad="38100" dist="38100" dir="2700000" algn="tl">
                    <a:srgbClr val="000000">
                      <a:alpha val="43137"/>
                    </a:srgbClr>
                  </a:outerShdw>
                </a:effectLst>
                <a:latin typeface="+mn-lt"/>
                <a:cs typeface="Arial" panose="020B0604020202020204" pitchFamily="34" charset="0"/>
              </a:rPr>
              <a:t>Rankings</a:t>
            </a:r>
            <a:endParaRPr lang="ru-RU" altLang="ru-RU" sz="6000" b="1" dirty="0">
              <a:solidFill>
                <a:srgbClr val="F07F09"/>
              </a:solidFill>
              <a:effectLst>
                <a:outerShdw blurRad="38100" dist="38100" dir="2700000" algn="tl">
                  <a:srgbClr val="000000">
                    <a:alpha val="43137"/>
                  </a:srgbClr>
                </a:outerShdw>
              </a:effectLst>
              <a:latin typeface="+mn-lt"/>
              <a:cs typeface="Arial" panose="020B0604020202020204" pitchFamily="34" charset="0"/>
            </a:endParaRPr>
          </a:p>
        </p:txBody>
      </p:sp>
      <p:sp>
        <p:nvSpPr>
          <p:cNvPr id="9" name="Прямоугольник 8"/>
          <p:cNvSpPr/>
          <p:nvPr/>
        </p:nvSpPr>
        <p:spPr>
          <a:xfrm>
            <a:off x="1306223" y="3093046"/>
            <a:ext cx="2494069" cy="3139321"/>
          </a:xfrm>
          <a:prstGeom prst="rect">
            <a:avLst/>
          </a:prstGeom>
        </p:spPr>
        <p:txBody>
          <a:bodyPr wrap="square">
            <a:spAutoFit/>
          </a:bodyPr>
          <a:lstStyle/>
          <a:p>
            <a:pPr marL="285750" indent="-285750">
              <a:buFont typeface="Wingdings" panose="05000000000000000000" pitchFamily="2" charset="2"/>
              <a:buChar char="§"/>
            </a:pPr>
            <a:r>
              <a:rPr lang="en-US" b="1" dirty="0" smtClean="0">
                <a:solidFill>
                  <a:schemeClr val="bg2">
                    <a:lumMod val="50000"/>
                  </a:schemeClr>
                </a:solidFill>
                <a:latin typeface="Calibri" panose="020F0502020204030204" pitchFamily="34" charset="0"/>
                <a:cs typeface="Calibri" panose="020F0502020204030204" pitchFamily="34" charset="0"/>
              </a:rPr>
              <a:t>QS STARS </a:t>
            </a:r>
            <a:r>
              <a:rPr lang="en-US" dirty="0" smtClean="0">
                <a:solidFill>
                  <a:schemeClr val="accent2">
                    <a:lumMod val="75000"/>
                  </a:schemeClr>
                </a:solidFill>
                <a:latin typeface="Calibri" panose="020F0502020204030204" pitchFamily="34" charset="0"/>
                <a:cs typeface="Calibri" panose="020F0502020204030204" pitchFamily="34" charset="0"/>
              </a:rPr>
              <a:t>4 stars</a:t>
            </a:r>
            <a:endParaRPr lang="ru-RU" dirty="0" smtClean="0">
              <a:solidFill>
                <a:schemeClr val="accent2">
                  <a:lumMod val="75000"/>
                </a:schemeClr>
              </a:solidFill>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b="1" dirty="0" smtClean="0">
                <a:solidFill>
                  <a:schemeClr val="bg2">
                    <a:lumMod val="50000"/>
                  </a:schemeClr>
                </a:solidFill>
                <a:latin typeface="Calibri" panose="020F0502020204030204" pitchFamily="34" charset="0"/>
                <a:cs typeface="Calibri" panose="020F0502020204030204" pitchFamily="34" charset="0"/>
              </a:rPr>
              <a:t>QS BRICS </a:t>
            </a:r>
            <a:r>
              <a:rPr lang="en-US" dirty="0" smtClean="0">
                <a:solidFill>
                  <a:schemeClr val="accent2">
                    <a:lumMod val="75000"/>
                  </a:schemeClr>
                </a:solidFill>
                <a:latin typeface="Calibri" panose="020F0502020204030204" pitchFamily="34" charset="0"/>
                <a:cs typeface="Calibri" panose="020F0502020204030204" pitchFamily="34" charset="0"/>
              </a:rPr>
              <a:t>151-200</a:t>
            </a:r>
            <a:endParaRPr lang="ru-RU" dirty="0" smtClean="0">
              <a:solidFill>
                <a:schemeClr val="accent2">
                  <a:lumMod val="75000"/>
                </a:schemeClr>
              </a:solidFill>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b="1" dirty="0" smtClean="0">
                <a:solidFill>
                  <a:schemeClr val="bg2">
                    <a:lumMod val="50000"/>
                  </a:schemeClr>
                </a:solidFill>
                <a:latin typeface="Calibri" panose="020F0502020204030204" pitchFamily="34" charset="0"/>
                <a:cs typeface="Calibri" panose="020F0502020204030204" pitchFamily="34" charset="0"/>
              </a:rPr>
              <a:t>QS EECA </a:t>
            </a:r>
            <a:r>
              <a:rPr lang="ru-RU" dirty="0" smtClean="0">
                <a:solidFill>
                  <a:schemeClr val="accent2">
                    <a:lumMod val="75000"/>
                  </a:schemeClr>
                </a:solidFill>
                <a:latin typeface="Calibri" panose="020F0502020204030204" pitchFamily="34" charset="0"/>
                <a:cs typeface="Calibri" panose="020F0502020204030204" pitchFamily="34" charset="0"/>
              </a:rPr>
              <a:t>111-120</a:t>
            </a:r>
          </a:p>
          <a:p>
            <a:endParaRPr lang="en-US"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b="1" dirty="0" smtClean="0">
                <a:solidFill>
                  <a:schemeClr val="bg2">
                    <a:lumMod val="50000"/>
                  </a:schemeClr>
                </a:solidFill>
                <a:latin typeface="Calibri" panose="020F0502020204030204" pitchFamily="34" charset="0"/>
                <a:cs typeface="Calibri" panose="020F0502020204030204" pitchFamily="34" charset="0"/>
              </a:rPr>
              <a:t>THE</a:t>
            </a:r>
            <a:r>
              <a:rPr lang="en-US" b="1" dirty="0" smtClean="0">
                <a:latin typeface="Calibri" panose="020F0502020204030204" pitchFamily="34" charset="0"/>
                <a:cs typeface="Calibri" panose="020F0502020204030204" pitchFamily="34" charset="0"/>
              </a:rPr>
              <a:t> </a:t>
            </a:r>
            <a:r>
              <a:rPr lang="ru-RU" dirty="0" smtClean="0">
                <a:solidFill>
                  <a:schemeClr val="accent2">
                    <a:lumMod val="75000"/>
                  </a:schemeClr>
                </a:solidFill>
                <a:latin typeface="Calibri" panose="020F0502020204030204" pitchFamily="34" charset="0"/>
                <a:cs typeface="Calibri" panose="020F0502020204030204" pitchFamily="34" charset="0"/>
              </a:rPr>
              <a:t>800+</a:t>
            </a:r>
          </a:p>
          <a:p>
            <a:endParaRPr lang="en-US"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b="1" dirty="0" smtClean="0">
                <a:solidFill>
                  <a:schemeClr val="bg2">
                    <a:lumMod val="50000"/>
                  </a:schemeClr>
                </a:solidFill>
                <a:latin typeface="Calibri" panose="020F0502020204030204" pitchFamily="34" charset="0"/>
                <a:cs typeface="Calibri" panose="020F0502020204030204" pitchFamily="34" charset="0"/>
              </a:rPr>
              <a:t>THE Europe </a:t>
            </a:r>
            <a:r>
              <a:rPr lang="en-US" dirty="0" smtClean="0">
                <a:solidFill>
                  <a:schemeClr val="accent2">
                    <a:lumMod val="75000"/>
                  </a:schemeClr>
                </a:solidFill>
                <a:latin typeface="Calibri" panose="020F0502020204030204" pitchFamily="34" charset="0"/>
                <a:cs typeface="Calibri" panose="020F0502020204030204" pitchFamily="34" charset="0"/>
              </a:rPr>
              <a:t>top-400</a:t>
            </a:r>
            <a:endParaRPr lang="ru-RU" dirty="0" smtClean="0">
              <a:solidFill>
                <a:schemeClr val="accent2">
                  <a:lumMod val="75000"/>
                </a:schemeClr>
              </a:solidFill>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b="1" dirty="0" smtClean="0">
                <a:solidFill>
                  <a:schemeClr val="bg2">
                    <a:lumMod val="50000"/>
                  </a:schemeClr>
                </a:solidFill>
                <a:latin typeface="Calibri" panose="020F0502020204030204" pitchFamily="34" charset="0"/>
                <a:cs typeface="Calibri" panose="020F0502020204030204" pitchFamily="34" charset="0"/>
              </a:rPr>
              <a:t>THE BRICS </a:t>
            </a:r>
            <a:r>
              <a:rPr lang="ru-RU" dirty="0" smtClean="0">
                <a:solidFill>
                  <a:schemeClr val="accent2">
                    <a:lumMod val="75000"/>
                  </a:schemeClr>
                </a:solidFill>
                <a:latin typeface="Calibri" panose="020F0502020204030204" pitchFamily="34" charset="0"/>
                <a:cs typeface="Calibri" panose="020F0502020204030204" pitchFamily="34" charset="0"/>
              </a:rPr>
              <a:t>250-300</a:t>
            </a:r>
            <a:endParaRPr lang="en-US" dirty="0" smtClean="0">
              <a:solidFill>
                <a:schemeClr val="accent2">
                  <a:lumMod val="75000"/>
                </a:schemeClr>
              </a:solidFill>
              <a:latin typeface="Calibri" panose="020F0502020204030204" pitchFamily="34" charset="0"/>
              <a:cs typeface="Calibri" panose="020F0502020204030204" pitchFamily="34" charset="0"/>
            </a:endParaRPr>
          </a:p>
        </p:txBody>
      </p:sp>
      <p:sp>
        <p:nvSpPr>
          <p:cNvPr id="10" name="Прямоугольник 9"/>
          <p:cNvSpPr/>
          <p:nvPr/>
        </p:nvSpPr>
        <p:spPr>
          <a:xfrm>
            <a:off x="8048177" y="3171821"/>
            <a:ext cx="2915386" cy="2585323"/>
          </a:xfrm>
          <a:prstGeom prst="rect">
            <a:avLst/>
          </a:prstGeom>
        </p:spPr>
        <p:txBody>
          <a:bodyPr wrap="square">
            <a:spAutoFit/>
          </a:bodyPr>
          <a:lstStyle/>
          <a:p>
            <a:pPr marL="285750" indent="-285750">
              <a:buFont typeface="Wingdings" panose="05000000000000000000" pitchFamily="2" charset="2"/>
              <a:buChar char="§"/>
            </a:pPr>
            <a:r>
              <a:rPr lang="en-US" b="1" dirty="0" err="1">
                <a:solidFill>
                  <a:schemeClr val="bg2">
                    <a:lumMod val="50000"/>
                  </a:schemeClr>
                </a:solidFill>
                <a:latin typeface="Calibri" panose="020F0502020204030204" pitchFamily="34" charset="0"/>
                <a:cs typeface="Calibri" panose="020F0502020204030204" pitchFamily="34" charset="0"/>
              </a:rPr>
              <a:t>RankPRO</a:t>
            </a:r>
            <a:r>
              <a:rPr lang="en-US" b="1" dirty="0">
                <a:latin typeface="Calibri" panose="020F0502020204030204" pitchFamily="34" charset="0"/>
                <a:cs typeface="Calibri" panose="020F0502020204030204" pitchFamily="34" charset="0"/>
              </a:rPr>
              <a:t> </a:t>
            </a:r>
            <a:r>
              <a:rPr lang="ru-RU" dirty="0" smtClean="0">
                <a:solidFill>
                  <a:schemeClr val="accent2">
                    <a:lumMod val="75000"/>
                  </a:schemeClr>
                </a:solidFill>
                <a:latin typeface="Calibri" panose="020F0502020204030204" pitchFamily="34" charset="0"/>
                <a:cs typeface="Calibri" panose="020F0502020204030204" pitchFamily="34" charset="0"/>
              </a:rPr>
              <a:t>452</a:t>
            </a:r>
          </a:p>
          <a:p>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b="1" dirty="0">
                <a:solidFill>
                  <a:schemeClr val="bg2">
                    <a:lumMod val="50000"/>
                  </a:schemeClr>
                </a:solidFill>
                <a:latin typeface="Calibri" panose="020F0502020204030204" pitchFamily="34" charset="0"/>
                <a:cs typeface="Calibri" panose="020F0502020204030204" pitchFamily="34" charset="0"/>
              </a:rPr>
              <a:t>U-</a:t>
            </a:r>
            <a:r>
              <a:rPr lang="en-US" b="1" dirty="0" err="1">
                <a:solidFill>
                  <a:schemeClr val="bg2">
                    <a:lumMod val="50000"/>
                  </a:schemeClr>
                </a:solidFill>
                <a:latin typeface="Calibri" panose="020F0502020204030204" pitchFamily="34" charset="0"/>
                <a:cs typeface="Calibri" panose="020F0502020204030204" pitchFamily="34" charset="0"/>
              </a:rPr>
              <a:t>Multirank</a:t>
            </a:r>
            <a:r>
              <a:rPr lang="en-US" b="1" dirty="0">
                <a:latin typeface="Calibri" panose="020F0502020204030204" pitchFamily="34" charset="0"/>
                <a:cs typeface="Calibri" panose="020F0502020204030204" pitchFamily="34" charset="0"/>
              </a:rPr>
              <a:t> </a:t>
            </a:r>
            <a:r>
              <a:rPr lang="en-US" dirty="0">
                <a:solidFill>
                  <a:schemeClr val="accent2">
                    <a:lumMod val="75000"/>
                  </a:schemeClr>
                </a:solidFill>
                <a:latin typeface="Calibri" panose="020F0502020204030204" pitchFamily="34" charset="0"/>
                <a:cs typeface="Calibri" panose="020F0502020204030204" pitchFamily="34" charset="0"/>
              </a:rPr>
              <a:t>7-8 </a:t>
            </a:r>
            <a:r>
              <a:rPr lang="en-US" dirty="0" smtClean="0">
                <a:solidFill>
                  <a:schemeClr val="accent2">
                    <a:lumMod val="75000"/>
                  </a:schemeClr>
                </a:solidFill>
                <a:latin typeface="Calibri" panose="020F0502020204030204" pitchFamily="34" charset="0"/>
                <a:cs typeface="Calibri" panose="020F0502020204030204" pitchFamily="34" charset="0"/>
              </a:rPr>
              <a:t>position</a:t>
            </a:r>
            <a:endParaRPr lang="ru-RU" dirty="0" smtClean="0">
              <a:solidFill>
                <a:schemeClr val="accent2">
                  <a:lumMod val="75000"/>
                </a:schemeClr>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b="1" dirty="0">
                <a:solidFill>
                  <a:schemeClr val="bg2">
                    <a:lumMod val="50000"/>
                  </a:schemeClr>
                </a:solidFill>
                <a:latin typeface="Calibri" panose="020F0502020204030204" pitchFamily="34" charset="0"/>
                <a:cs typeface="Calibri" panose="020F0502020204030204" pitchFamily="34" charset="0"/>
              </a:rPr>
              <a:t>ARES </a:t>
            </a:r>
            <a:r>
              <a:rPr lang="ru-RU" b="1" dirty="0">
                <a:solidFill>
                  <a:schemeClr val="bg2">
                    <a:lumMod val="50000"/>
                  </a:schemeClr>
                </a:solidFill>
                <a:latin typeface="Calibri" panose="020F0502020204030204" pitchFamily="34" charset="0"/>
                <a:cs typeface="Calibri" panose="020F0502020204030204" pitchFamily="34" charset="0"/>
              </a:rPr>
              <a:t>А+</a:t>
            </a:r>
            <a:r>
              <a:rPr lang="en-US" b="1" dirty="0">
                <a:solidFill>
                  <a:schemeClr val="bg2">
                    <a:lumMod val="50000"/>
                  </a:schemeClr>
                </a:solidFill>
                <a:latin typeface="Calibri" panose="020F0502020204030204" pitchFamily="34" charset="0"/>
                <a:cs typeface="Calibri" panose="020F0502020204030204" pitchFamily="34" charset="0"/>
              </a:rPr>
              <a:t> </a:t>
            </a:r>
            <a:r>
              <a:rPr lang="en-US" dirty="0">
                <a:solidFill>
                  <a:schemeClr val="accent2">
                    <a:lumMod val="75000"/>
                  </a:schemeClr>
                </a:solidFill>
                <a:latin typeface="Calibri" panose="020F0502020204030204" pitchFamily="34" charset="0"/>
                <a:cs typeface="Calibri" panose="020F0502020204030204" pitchFamily="34" charset="0"/>
              </a:rPr>
              <a:t>9 </a:t>
            </a:r>
            <a:r>
              <a:rPr lang="en-US" dirty="0" smtClean="0">
                <a:solidFill>
                  <a:schemeClr val="accent2">
                    <a:lumMod val="75000"/>
                  </a:schemeClr>
                </a:solidFill>
                <a:latin typeface="Calibri" panose="020F0502020204030204" pitchFamily="34" charset="0"/>
                <a:cs typeface="Calibri" panose="020F0502020204030204" pitchFamily="34" charset="0"/>
              </a:rPr>
              <a:t>position</a:t>
            </a:r>
            <a:endParaRPr lang="ru-RU" dirty="0" smtClean="0">
              <a:solidFill>
                <a:schemeClr val="accent2">
                  <a:lumMod val="75000"/>
                </a:schemeClr>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b="1" dirty="0">
                <a:solidFill>
                  <a:schemeClr val="bg2">
                    <a:lumMod val="50000"/>
                  </a:schemeClr>
                </a:solidFill>
                <a:latin typeface="Calibri" panose="020F0502020204030204" pitchFamily="34" charset="0"/>
                <a:cs typeface="Calibri" panose="020F0502020204030204" pitchFamily="34" charset="0"/>
              </a:rPr>
              <a:t>RAEX</a:t>
            </a:r>
            <a:r>
              <a:rPr lang="en-US" b="1" dirty="0">
                <a:latin typeface="Calibri" panose="020F0502020204030204" pitchFamily="34" charset="0"/>
                <a:cs typeface="Calibri" panose="020F0502020204030204" pitchFamily="34" charset="0"/>
              </a:rPr>
              <a:t> </a:t>
            </a:r>
            <a:r>
              <a:rPr lang="en-US" dirty="0">
                <a:solidFill>
                  <a:schemeClr val="accent2">
                    <a:lumMod val="75000"/>
                  </a:schemeClr>
                </a:solidFill>
                <a:latin typeface="Calibri" panose="020F0502020204030204" pitchFamily="34" charset="0"/>
                <a:cs typeface="Calibri" panose="020F0502020204030204" pitchFamily="34" charset="0"/>
              </a:rPr>
              <a:t>16 </a:t>
            </a:r>
            <a:r>
              <a:rPr lang="en-US" dirty="0" err="1" smtClean="0">
                <a:solidFill>
                  <a:schemeClr val="accent2">
                    <a:lumMod val="75000"/>
                  </a:schemeClr>
                </a:solidFill>
                <a:latin typeface="Calibri" panose="020F0502020204030204" pitchFamily="34" charset="0"/>
                <a:cs typeface="Calibri" panose="020F0502020204030204" pitchFamily="34" charset="0"/>
              </a:rPr>
              <a:t>positio</a:t>
            </a:r>
            <a:r>
              <a:rPr lang="en-GB" dirty="0" smtClean="0">
                <a:solidFill>
                  <a:schemeClr val="accent2">
                    <a:lumMod val="75000"/>
                  </a:schemeClr>
                </a:solidFill>
                <a:latin typeface="Calibri" panose="020F0502020204030204" pitchFamily="34" charset="0"/>
                <a:cs typeface="Calibri" panose="020F0502020204030204" pitchFamily="34" charset="0"/>
              </a:rPr>
              <a:t>n</a:t>
            </a:r>
          </a:p>
          <a:p>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b="1" dirty="0">
                <a:solidFill>
                  <a:schemeClr val="bg2">
                    <a:lumMod val="50000"/>
                  </a:schemeClr>
                </a:solidFill>
                <a:latin typeface="Calibri" panose="020F0502020204030204" pitchFamily="34" charset="0"/>
                <a:cs typeface="Calibri" panose="020F0502020204030204" pitchFamily="34" charset="0"/>
              </a:rPr>
              <a:t>Interfax</a:t>
            </a:r>
            <a:r>
              <a:rPr lang="en-US" b="1" dirty="0">
                <a:latin typeface="Calibri" panose="020F0502020204030204" pitchFamily="34" charset="0"/>
                <a:cs typeface="Calibri" panose="020F0502020204030204" pitchFamily="34" charset="0"/>
              </a:rPr>
              <a:t> </a:t>
            </a:r>
            <a:r>
              <a:rPr lang="ru-RU" dirty="0">
                <a:solidFill>
                  <a:schemeClr val="accent2">
                    <a:lumMod val="75000"/>
                  </a:schemeClr>
                </a:solidFill>
                <a:latin typeface="Calibri" panose="020F0502020204030204" pitchFamily="34" charset="0"/>
                <a:cs typeface="Calibri" panose="020F0502020204030204" pitchFamily="34" charset="0"/>
              </a:rPr>
              <a:t>16</a:t>
            </a:r>
          </a:p>
        </p:txBody>
      </p:sp>
      <p:sp>
        <p:nvSpPr>
          <p:cNvPr id="8" name="Прямоугольник 7"/>
          <p:cNvSpPr/>
          <p:nvPr/>
        </p:nvSpPr>
        <p:spPr>
          <a:xfrm>
            <a:off x="0" y="1025636"/>
            <a:ext cx="12192000" cy="140043"/>
          </a:xfrm>
          <a:prstGeom prst="rect">
            <a:avLst/>
          </a:prstGeom>
          <a:solidFill>
            <a:srgbClr val="CC5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144064724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7019" y="1533236"/>
            <a:ext cx="8271017" cy="5153891"/>
          </a:xfrm>
          <a:prstGeom prst="rect">
            <a:avLst/>
          </a:prstGeom>
        </p:spPr>
      </p:pic>
      <p:sp>
        <p:nvSpPr>
          <p:cNvPr id="5" name="Прямоугольник 4"/>
          <p:cNvSpPr/>
          <p:nvPr/>
        </p:nvSpPr>
        <p:spPr>
          <a:xfrm>
            <a:off x="0" y="1535932"/>
            <a:ext cx="3890379" cy="5322068"/>
          </a:xfrm>
          <a:prstGeom prst="rect">
            <a:avLst/>
          </a:prstGeom>
          <a:solidFill>
            <a:schemeClr val="accent2">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38096" y="1042519"/>
            <a:ext cx="12230096" cy="4907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Picture 18" descr="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4333" y="325474"/>
            <a:ext cx="4159250"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Прямоугольник 44"/>
          <p:cNvSpPr/>
          <p:nvPr/>
        </p:nvSpPr>
        <p:spPr>
          <a:xfrm>
            <a:off x="9887120" y="4484246"/>
            <a:ext cx="769763" cy="369332"/>
          </a:xfrm>
          <a:prstGeom prst="rect">
            <a:avLst/>
          </a:prstGeom>
        </p:spPr>
        <p:txBody>
          <a:bodyPr wrap="none">
            <a:spAutoFit/>
          </a:bodyPr>
          <a:lstStyle/>
          <a:p>
            <a:r>
              <a:rPr lang="en-GB" altLang="ru-RU" dirty="0">
                <a:latin typeface="Agency FB" panose="020B0503020202020204" pitchFamily="34" charset="0"/>
              </a:rPr>
              <a:t>Vietnam</a:t>
            </a:r>
            <a:endParaRPr lang="ru-RU" dirty="0"/>
          </a:p>
        </p:txBody>
      </p:sp>
      <p:sp>
        <p:nvSpPr>
          <p:cNvPr id="47" name="Прямоугольник 46"/>
          <p:cNvSpPr/>
          <p:nvPr/>
        </p:nvSpPr>
        <p:spPr>
          <a:xfrm>
            <a:off x="6669161" y="2886356"/>
            <a:ext cx="712054" cy="369332"/>
          </a:xfrm>
          <a:prstGeom prst="rect">
            <a:avLst/>
          </a:prstGeom>
        </p:spPr>
        <p:txBody>
          <a:bodyPr wrap="none">
            <a:spAutoFit/>
          </a:bodyPr>
          <a:lstStyle/>
          <a:p>
            <a:r>
              <a:rPr lang="en-GB" altLang="ru-RU" dirty="0">
                <a:latin typeface="Agency FB" panose="020B0503020202020204" pitchFamily="34" charset="0"/>
              </a:rPr>
              <a:t>Austria</a:t>
            </a:r>
            <a:endParaRPr lang="ru-RU" dirty="0"/>
          </a:p>
        </p:txBody>
      </p:sp>
      <p:sp>
        <p:nvSpPr>
          <p:cNvPr id="48" name="Прямоугольник 47"/>
          <p:cNvSpPr/>
          <p:nvPr/>
        </p:nvSpPr>
        <p:spPr>
          <a:xfrm>
            <a:off x="10360999" y="5488329"/>
            <a:ext cx="840295" cy="369332"/>
          </a:xfrm>
          <a:prstGeom prst="rect">
            <a:avLst/>
          </a:prstGeom>
        </p:spPr>
        <p:txBody>
          <a:bodyPr wrap="none">
            <a:spAutoFit/>
          </a:bodyPr>
          <a:lstStyle/>
          <a:p>
            <a:pPr>
              <a:spcBef>
                <a:spcPct val="0"/>
              </a:spcBef>
            </a:pPr>
            <a:r>
              <a:rPr lang="en-GB" altLang="ru-RU" dirty="0">
                <a:latin typeface="Agency FB" panose="020B0503020202020204" pitchFamily="34" charset="0"/>
              </a:rPr>
              <a:t>Australia</a:t>
            </a:r>
            <a:endParaRPr lang="ru-RU" altLang="ru-RU" dirty="0"/>
          </a:p>
        </p:txBody>
      </p:sp>
      <p:sp>
        <p:nvSpPr>
          <p:cNvPr id="49" name="Прямоугольник 48"/>
          <p:cNvSpPr/>
          <p:nvPr/>
        </p:nvSpPr>
        <p:spPr>
          <a:xfrm>
            <a:off x="7092835" y="3393255"/>
            <a:ext cx="788999" cy="369332"/>
          </a:xfrm>
          <a:prstGeom prst="rect">
            <a:avLst/>
          </a:prstGeom>
        </p:spPr>
        <p:txBody>
          <a:bodyPr wrap="none">
            <a:spAutoFit/>
          </a:bodyPr>
          <a:lstStyle/>
          <a:p>
            <a:r>
              <a:rPr lang="en-GB" altLang="ru-RU" dirty="0">
                <a:latin typeface="Agency FB" panose="020B0503020202020204" pitchFamily="34" charset="0"/>
              </a:rPr>
              <a:t>Bulgaria</a:t>
            </a:r>
            <a:endParaRPr lang="ru-RU" dirty="0"/>
          </a:p>
        </p:txBody>
      </p:sp>
      <p:sp>
        <p:nvSpPr>
          <p:cNvPr id="50" name="Прямоугольник 49"/>
          <p:cNvSpPr/>
          <p:nvPr/>
        </p:nvSpPr>
        <p:spPr>
          <a:xfrm>
            <a:off x="6037303" y="3127649"/>
            <a:ext cx="1321196" cy="369332"/>
          </a:xfrm>
          <a:prstGeom prst="rect">
            <a:avLst/>
          </a:prstGeom>
        </p:spPr>
        <p:txBody>
          <a:bodyPr wrap="none">
            <a:spAutoFit/>
          </a:bodyPr>
          <a:lstStyle/>
          <a:p>
            <a:pPr>
              <a:spcBef>
                <a:spcPct val="0"/>
              </a:spcBef>
            </a:pPr>
            <a:r>
              <a:rPr lang="en-GB" altLang="ru-RU" dirty="0">
                <a:latin typeface="Agency FB" panose="020B0503020202020204" pitchFamily="34" charset="0"/>
              </a:rPr>
              <a:t>Check Republic </a:t>
            </a:r>
            <a:endParaRPr lang="ru-RU" altLang="ru-RU" dirty="0"/>
          </a:p>
        </p:txBody>
      </p:sp>
      <p:sp>
        <p:nvSpPr>
          <p:cNvPr id="51" name="Прямоугольник 50"/>
          <p:cNvSpPr/>
          <p:nvPr/>
        </p:nvSpPr>
        <p:spPr>
          <a:xfrm>
            <a:off x="6661210" y="2677377"/>
            <a:ext cx="721672" cy="369332"/>
          </a:xfrm>
          <a:prstGeom prst="rect">
            <a:avLst/>
          </a:prstGeom>
        </p:spPr>
        <p:txBody>
          <a:bodyPr wrap="none">
            <a:spAutoFit/>
          </a:bodyPr>
          <a:lstStyle/>
          <a:p>
            <a:r>
              <a:rPr lang="en-GB" altLang="ru-RU" dirty="0">
                <a:latin typeface="Agency FB" panose="020B0503020202020204" pitchFamily="34" charset="0"/>
              </a:rPr>
              <a:t>Croatia</a:t>
            </a:r>
            <a:endParaRPr lang="ru-RU" dirty="0"/>
          </a:p>
        </p:txBody>
      </p:sp>
      <p:sp>
        <p:nvSpPr>
          <p:cNvPr id="52" name="Прямоугольник 51"/>
          <p:cNvSpPr/>
          <p:nvPr/>
        </p:nvSpPr>
        <p:spPr>
          <a:xfrm>
            <a:off x="6566921" y="2480495"/>
            <a:ext cx="833883" cy="369332"/>
          </a:xfrm>
          <a:prstGeom prst="rect">
            <a:avLst/>
          </a:prstGeom>
        </p:spPr>
        <p:txBody>
          <a:bodyPr wrap="none">
            <a:spAutoFit/>
          </a:bodyPr>
          <a:lstStyle/>
          <a:p>
            <a:pPr>
              <a:spcBef>
                <a:spcPct val="0"/>
              </a:spcBef>
            </a:pPr>
            <a:r>
              <a:rPr lang="en-GB" altLang="ru-RU" dirty="0">
                <a:latin typeface="Agency FB" panose="020B0503020202020204" pitchFamily="34" charset="0"/>
              </a:rPr>
              <a:t>Denmark</a:t>
            </a:r>
          </a:p>
        </p:txBody>
      </p:sp>
      <p:sp>
        <p:nvSpPr>
          <p:cNvPr id="53" name="Прямоугольник 52"/>
          <p:cNvSpPr/>
          <p:nvPr/>
        </p:nvSpPr>
        <p:spPr>
          <a:xfrm>
            <a:off x="6627071" y="2304520"/>
            <a:ext cx="692818" cy="369332"/>
          </a:xfrm>
          <a:prstGeom prst="rect">
            <a:avLst/>
          </a:prstGeom>
        </p:spPr>
        <p:txBody>
          <a:bodyPr wrap="none">
            <a:spAutoFit/>
          </a:bodyPr>
          <a:lstStyle/>
          <a:p>
            <a:r>
              <a:rPr lang="en-GB" altLang="ru-RU" dirty="0">
                <a:latin typeface="Agency FB" panose="020B0503020202020204" pitchFamily="34" charset="0"/>
              </a:rPr>
              <a:t>Finland</a:t>
            </a:r>
            <a:endParaRPr lang="ru-RU" dirty="0"/>
          </a:p>
        </p:txBody>
      </p:sp>
      <p:sp>
        <p:nvSpPr>
          <p:cNvPr id="54" name="Прямоугольник 53"/>
          <p:cNvSpPr/>
          <p:nvPr/>
        </p:nvSpPr>
        <p:spPr>
          <a:xfrm>
            <a:off x="6057904" y="3334183"/>
            <a:ext cx="684803" cy="369332"/>
          </a:xfrm>
          <a:prstGeom prst="rect">
            <a:avLst/>
          </a:prstGeom>
        </p:spPr>
        <p:txBody>
          <a:bodyPr wrap="none">
            <a:spAutoFit/>
          </a:bodyPr>
          <a:lstStyle/>
          <a:p>
            <a:r>
              <a:rPr lang="en-GB" altLang="ru-RU" dirty="0">
                <a:latin typeface="Agency FB" panose="020B0503020202020204" pitchFamily="34" charset="0"/>
              </a:rPr>
              <a:t>France</a:t>
            </a:r>
            <a:endParaRPr lang="ru-RU" dirty="0"/>
          </a:p>
        </p:txBody>
      </p:sp>
      <p:sp>
        <p:nvSpPr>
          <p:cNvPr id="55" name="Прямоугольник 54"/>
          <p:cNvSpPr/>
          <p:nvPr/>
        </p:nvSpPr>
        <p:spPr>
          <a:xfrm>
            <a:off x="5938336" y="3513008"/>
            <a:ext cx="835485" cy="369332"/>
          </a:xfrm>
          <a:prstGeom prst="rect">
            <a:avLst/>
          </a:prstGeom>
        </p:spPr>
        <p:txBody>
          <a:bodyPr wrap="none">
            <a:spAutoFit/>
          </a:bodyPr>
          <a:lstStyle/>
          <a:p>
            <a:r>
              <a:rPr lang="en-GB" altLang="ru-RU" dirty="0">
                <a:latin typeface="Agency FB" panose="020B0503020202020204" pitchFamily="34" charset="0"/>
              </a:rPr>
              <a:t>Germany</a:t>
            </a:r>
            <a:endParaRPr lang="ru-RU" dirty="0"/>
          </a:p>
        </p:txBody>
      </p:sp>
      <p:sp>
        <p:nvSpPr>
          <p:cNvPr id="56" name="Прямоугольник 55"/>
          <p:cNvSpPr/>
          <p:nvPr/>
        </p:nvSpPr>
        <p:spPr>
          <a:xfrm>
            <a:off x="7100690" y="3599789"/>
            <a:ext cx="606256" cy="369332"/>
          </a:xfrm>
          <a:prstGeom prst="rect">
            <a:avLst/>
          </a:prstGeom>
        </p:spPr>
        <p:txBody>
          <a:bodyPr wrap="none">
            <a:spAutoFit/>
          </a:bodyPr>
          <a:lstStyle/>
          <a:p>
            <a:r>
              <a:rPr lang="en-GB" altLang="ru-RU" dirty="0">
                <a:latin typeface="Agency FB" panose="020B0503020202020204" pitchFamily="34" charset="0"/>
              </a:rPr>
              <a:t>Israel</a:t>
            </a:r>
            <a:endParaRPr lang="ru-RU" dirty="0"/>
          </a:p>
        </p:txBody>
      </p:sp>
      <p:sp>
        <p:nvSpPr>
          <p:cNvPr id="57" name="Прямоугольник 56"/>
          <p:cNvSpPr/>
          <p:nvPr/>
        </p:nvSpPr>
        <p:spPr>
          <a:xfrm>
            <a:off x="7151825" y="3784455"/>
            <a:ext cx="498855" cy="369332"/>
          </a:xfrm>
          <a:prstGeom prst="rect">
            <a:avLst/>
          </a:prstGeom>
        </p:spPr>
        <p:txBody>
          <a:bodyPr wrap="none">
            <a:spAutoFit/>
          </a:bodyPr>
          <a:lstStyle/>
          <a:p>
            <a:r>
              <a:rPr lang="en-GB" altLang="ru-RU" dirty="0">
                <a:latin typeface="Agency FB" panose="020B0503020202020204" pitchFamily="34" charset="0"/>
              </a:rPr>
              <a:t>Italy</a:t>
            </a:r>
            <a:endParaRPr lang="ru-RU" dirty="0"/>
          </a:p>
        </p:txBody>
      </p:sp>
      <p:sp>
        <p:nvSpPr>
          <p:cNvPr id="58" name="Прямоугольник 57"/>
          <p:cNvSpPr/>
          <p:nvPr/>
        </p:nvSpPr>
        <p:spPr>
          <a:xfrm>
            <a:off x="8910509" y="4072387"/>
            <a:ext cx="532518" cy="369332"/>
          </a:xfrm>
          <a:prstGeom prst="rect">
            <a:avLst/>
          </a:prstGeom>
        </p:spPr>
        <p:txBody>
          <a:bodyPr wrap="none">
            <a:spAutoFit/>
          </a:bodyPr>
          <a:lstStyle/>
          <a:p>
            <a:pPr>
              <a:spcBef>
                <a:spcPct val="0"/>
              </a:spcBef>
            </a:pPr>
            <a:r>
              <a:rPr lang="en-GB" altLang="ru-RU" dirty="0">
                <a:latin typeface="Agency FB" panose="020B0503020202020204" pitchFamily="34" charset="0"/>
              </a:rPr>
              <a:t>India</a:t>
            </a:r>
          </a:p>
        </p:txBody>
      </p:sp>
      <p:sp>
        <p:nvSpPr>
          <p:cNvPr id="59" name="Прямоугольник 58"/>
          <p:cNvSpPr/>
          <p:nvPr/>
        </p:nvSpPr>
        <p:spPr>
          <a:xfrm>
            <a:off x="10869036" y="2529656"/>
            <a:ext cx="620683" cy="369332"/>
          </a:xfrm>
          <a:prstGeom prst="rect">
            <a:avLst/>
          </a:prstGeom>
        </p:spPr>
        <p:txBody>
          <a:bodyPr wrap="none">
            <a:spAutoFit/>
          </a:bodyPr>
          <a:lstStyle/>
          <a:p>
            <a:r>
              <a:rPr lang="en-GB" altLang="ru-RU" dirty="0">
                <a:latin typeface="Agency FB" panose="020B0503020202020204" pitchFamily="34" charset="0"/>
              </a:rPr>
              <a:t>Japan</a:t>
            </a:r>
            <a:endParaRPr lang="ru-RU" dirty="0"/>
          </a:p>
        </p:txBody>
      </p:sp>
      <p:sp>
        <p:nvSpPr>
          <p:cNvPr id="60" name="Прямоугольник 59"/>
          <p:cNvSpPr/>
          <p:nvPr/>
        </p:nvSpPr>
        <p:spPr>
          <a:xfrm>
            <a:off x="8478095" y="3335133"/>
            <a:ext cx="1374094" cy="369332"/>
          </a:xfrm>
          <a:prstGeom prst="rect">
            <a:avLst/>
          </a:prstGeom>
        </p:spPr>
        <p:txBody>
          <a:bodyPr wrap="none">
            <a:spAutoFit/>
          </a:bodyPr>
          <a:lstStyle/>
          <a:p>
            <a:pPr>
              <a:spcBef>
                <a:spcPct val="0"/>
              </a:spcBef>
            </a:pPr>
            <a:r>
              <a:rPr lang="en-GB" altLang="ru-RU" dirty="0">
                <a:latin typeface="Agency FB" panose="020B0503020202020204" pitchFamily="34" charset="0"/>
              </a:rPr>
              <a:t>Kyrgyz Republic </a:t>
            </a:r>
            <a:endParaRPr lang="ru-RU" altLang="ru-RU" dirty="0"/>
          </a:p>
        </p:txBody>
      </p:sp>
      <p:sp>
        <p:nvSpPr>
          <p:cNvPr id="61" name="Прямоугольник 60"/>
          <p:cNvSpPr/>
          <p:nvPr/>
        </p:nvSpPr>
        <p:spPr>
          <a:xfrm>
            <a:off x="9248595" y="3023923"/>
            <a:ext cx="819455" cy="369332"/>
          </a:xfrm>
          <a:prstGeom prst="rect">
            <a:avLst/>
          </a:prstGeom>
        </p:spPr>
        <p:txBody>
          <a:bodyPr wrap="none">
            <a:spAutoFit/>
          </a:bodyPr>
          <a:lstStyle/>
          <a:p>
            <a:r>
              <a:rPr lang="en-GB" altLang="ru-RU" dirty="0">
                <a:latin typeface="Agency FB" panose="020B0503020202020204" pitchFamily="34" charset="0"/>
              </a:rPr>
              <a:t>Mongolia</a:t>
            </a:r>
            <a:endParaRPr lang="ru-RU" dirty="0"/>
          </a:p>
        </p:txBody>
      </p:sp>
      <p:sp>
        <p:nvSpPr>
          <p:cNvPr id="62" name="Прямоугольник 61"/>
          <p:cNvSpPr/>
          <p:nvPr/>
        </p:nvSpPr>
        <p:spPr>
          <a:xfrm>
            <a:off x="5918350" y="3719542"/>
            <a:ext cx="883575" cy="369332"/>
          </a:xfrm>
          <a:prstGeom prst="rect">
            <a:avLst/>
          </a:prstGeom>
        </p:spPr>
        <p:txBody>
          <a:bodyPr wrap="none">
            <a:spAutoFit/>
          </a:bodyPr>
          <a:lstStyle/>
          <a:p>
            <a:pPr>
              <a:spcBef>
                <a:spcPct val="0"/>
              </a:spcBef>
            </a:pPr>
            <a:r>
              <a:rPr lang="en-GB" altLang="ru-RU" dirty="0">
                <a:latin typeface="Agency FB" panose="020B0503020202020204" pitchFamily="34" charset="0"/>
              </a:rPr>
              <a:t>Lithuania </a:t>
            </a:r>
          </a:p>
        </p:txBody>
      </p:sp>
      <p:sp>
        <p:nvSpPr>
          <p:cNvPr id="65" name="Прямоугольник 64"/>
          <p:cNvSpPr/>
          <p:nvPr/>
        </p:nvSpPr>
        <p:spPr>
          <a:xfrm>
            <a:off x="10730130" y="6411133"/>
            <a:ext cx="1133644" cy="369332"/>
          </a:xfrm>
          <a:prstGeom prst="rect">
            <a:avLst/>
          </a:prstGeom>
        </p:spPr>
        <p:txBody>
          <a:bodyPr wrap="none">
            <a:spAutoFit/>
          </a:bodyPr>
          <a:lstStyle/>
          <a:p>
            <a:pPr>
              <a:spcBef>
                <a:spcPct val="0"/>
              </a:spcBef>
            </a:pPr>
            <a:r>
              <a:rPr lang="en-GB" altLang="ru-RU" dirty="0">
                <a:latin typeface="Agency FB" panose="020B0503020202020204" pitchFamily="34" charset="0"/>
              </a:rPr>
              <a:t>New Zealand </a:t>
            </a:r>
            <a:endParaRPr lang="ru-RU" altLang="ru-RU" dirty="0"/>
          </a:p>
        </p:txBody>
      </p:sp>
      <p:sp>
        <p:nvSpPr>
          <p:cNvPr id="66" name="Прямоугольник 65"/>
          <p:cNvSpPr/>
          <p:nvPr/>
        </p:nvSpPr>
        <p:spPr>
          <a:xfrm>
            <a:off x="6611956" y="2109870"/>
            <a:ext cx="734496" cy="369332"/>
          </a:xfrm>
          <a:prstGeom prst="rect">
            <a:avLst/>
          </a:prstGeom>
        </p:spPr>
        <p:txBody>
          <a:bodyPr wrap="none">
            <a:spAutoFit/>
          </a:bodyPr>
          <a:lstStyle/>
          <a:p>
            <a:r>
              <a:rPr lang="en-GB" altLang="ru-RU" dirty="0">
                <a:latin typeface="Agency FB" panose="020B0503020202020204" pitchFamily="34" charset="0"/>
              </a:rPr>
              <a:t>Norway</a:t>
            </a:r>
            <a:endParaRPr lang="ru-RU" dirty="0"/>
          </a:p>
        </p:txBody>
      </p:sp>
      <p:sp>
        <p:nvSpPr>
          <p:cNvPr id="67" name="Прямоугольник 66"/>
          <p:cNvSpPr/>
          <p:nvPr/>
        </p:nvSpPr>
        <p:spPr>
          <a:xfrm>
            <a:off x="8773503" y="3664344"/>
            <a:ext cx="2506740" cy="369332"/>
          </a:xfrm>
          <a:prstGeom prst="rect">
            <a:avLst/>
          </a:prstGeom>
        </p:spPr>
        <p:txBody>
          <a:bodyPr wrap="square">
            <a:spAutoFit/>
          </a:bodyPr>
          <a:lstStyle/>
          <a:p>
            <a:pPr algn="ctr">
              <a:spcBef>
                <a:spcPct val="0"/>
              </a:spcBef>
            </a:pPr>
            <a:r>
              <a:rPr lang="en-GB" altLang="ru-RU" dirty="0" smtClean="0">
                <a:latin typeface="Agency FB" panose="020B0503020202020204" pitchFamily="34" charset="0"/>
              </a:rPr>
              <a:t>China </a:t>
            </a:r>
            <a:endParaRPr lang="ru-RU" altLang="ru-RU" dirty="0"/>
          </a:p>
        </p:txBody>
      </p:sp>
      <p:sp>
        <p:nvSpPr>
          <p:cNvPr id="68" name="Прямоугольник 67"/>
          <p:cNvSpPr/>
          <p:nvPr/>
        </p:nvSpPr>
        <p:spPr>
          <a:xfrm>
            <a:off x="7580546" y="2551324"/>
            <a:ext cx="968535" cy="369332"/>
          </a:xfrm>
          <a:prstGeom prst="rect">
            <a:avLst/>
          </a:prstGeom>
        </p:spPr>
        <p:txBody>
          <a:bodyPr wrap="none">
            <a:spAutoFit/>
          </a:bodyPr>
          <a:lstStyle/>
          <a:p>
            <a:pPr>
              <a:spcBef>
                <a:spcPct val="0"/>
              </a:spcBef>
            </a:pPr>
            <a:r>
              <a:rPr lang="en-GB" altLang="ru-RU" dirty="0" smtClean="0">
                <a:latin typeface="Agency FB" panose="020B0503020202020204" pitchFamily="34" charset="0"/>
              </a:rPr>
              <a:t>Uzbekistan</a:t>
            </a:r>
            <a:endParaRPr lang="ru-RU" altLang="ru-RU" dirty="0"/>
          </a:p>
        </p:txBody>
      </p:sp>
      <p:sp>
        <p:nvSpPr>
          <p:cNvPr id="69" name="Прямоугольник 68"/>
          <p:cNvSpPr/>
          <p:nvPr/>
        </p:nvSpPr>
        <p:spPr>
          <a:xfrm>
            <a:off x="7632022" y="2764412"/>
            <a:ext cx="835485" cy="369332"/>
          </a:xfrm>
          <a:prstGeom prst="rect">
            <a:avLst/>
          </a:prstGeom>
        </p:spPr>
        <p:txBody>
          <a:bodyPr wrap="none">
            <a:spAutoFit/>
          </a:bodyPr>
          <a:lstStyle/>
          <a:p>
            <a:pPr>
              <a:spcBef>
                <a:spcPct val="0"/>
              </a:spcBef>
            </a:pPr>
            <a:r>
              <a:rPr lang="en-GB" altLang="ru-RU" dirty="0" smtClean="0">
                <a:latin typeface="Agency FB" panose="020B0503020202020204" pitchFamily="34" charset="0"/>
              </a:rPr>
              <a:t>Armenia </a:t>
            </a:r>
            <a:endParaRPr lang="ru-RU" altLang="ru-RU" dirty="0"/>
          </a:p>
        </p:txBody>
      </p:sp>
      <p:sp>
        <p:nvSpPr>
          <p:cNvPr id="70" name="Прямоугольник 69"/>
          <p:cNvSpPr/>
          <p:nvPr/>
        </p:nvSpPr>
        <p:spPr>
          <a:xfrm>
            <a:off x="7623974" y="2985268"/>
            <a:ext cx="788999" cy="369332"/>
          </a:xfrm>
          <a:prstGeom prst="rect">
            <a:avLst/>
          </a:prstGeom>
        </p:spPr>
        <p:txBody>
          <a:bodyPr wrap="none">
            <a:spAutoFit/>
          </a:bodyPr>
          <a:lstStyle/>
          <a:p>
            <a:pPr>
              <a:spcBef>
                <a:spcPct val="0"/>
              </a:spcBef>
            </a:pPr>
            <a:r>
              <a:rPr lang="en-GB" altLang="ru-RU" dirty="0" smtClean="0">
                <a:latin typeface="Agency FB" panose="020B0503020202020204" pitchFamily="34" charset="0"/>
              </a:rPr>
              <a:t>Belarus </a:t>
            </a:r>
            <a:endParaRPr lang="ru-RU" altLang="ru-RU" dirty="0"/>
          </a:p>
        </p:txBody>
      </p:sp>
      <p:sp>
        <p:nvSpPr>
          <p:cNvPr id="71" name="Прямоугольник 70"/>
          <p:cNvSpPr/>
          <p:nvPr/>
        </p:nvSpPr>
        <p:spPr>
          <a:xfrm>
            <a:off x="7651604" y="3173048"/>
            <a:ext cx="867545" cy="369332"/>
          </a:xfrm>
          <a:prstGeom prst="rect">
            <a:avLst/>
          </a:prstGeom>
        </p:spPr>
        <p:txBody>
          <a:bodyPr wrap="none">
            <a:spAutoFit/>
          </a:bodyPr>
          <a:lstStyle/>
          <a:p>
            <a:r>
              <a:rPr lang="en-GB" altLang="ru-RU" dirty="0">
                <a:latin typeface="Agency FB" panose="020B0503020202020204" pitchFamily="34" charset="0"/>
              </a:rPr>
              <a:t>Tajikistan</a:t>
            </a:r>
            <a:endParaRPr lang="ru-RU" dirty="0"/>
          </a:p>
        </p:txBody>
      </p:sp>
      <p:sp>
        <p:nvSpPr>
          <p:cNvPr id="72" name="Прямоугольник 71"/>
          <p:cNvSpPr/>
          <p:nvPr/>
        </p:nvSpPr>
        <p:spPr>
          <a:xfrm>
            <a:off x="9679843" y="4166385"/>
            <a:ext cx="920445" cy="369332"/>
          </a:xfrm>
          <a:prstGeom prst="rect">
            <a:avLst/>
          </a:prstGeom>
        </p:spPr>
        <p:txBody>
          <a:bodyPr wrap="none">
            <a:spAutoFit/>
          </a:bodyPr>
          <a:lstStyle/>
          <a:p>
            <a:pPr>
              <a:spcBef>
                <a:spcPct val="0"/>
              </a:spcBef>
            </a:pPr>
            <a:r>
              <a:rPr lang="en-GB" altLang="ru-RU" dirty="0">
                <a:latin typeface="Agency FB" panose="020B0503020202020204" pitchFamily="34" charset="0"/>
              </a:rPr>
              <a:t>Singapore</a:t>
            </a:r>
            <a:endParaRPr lang="ru-RU" altLang="ru-RU" dirty="0"/>
          </a:p>
        </p:txBody>
      </p:sp>
      <p:sp>
        <p:nvSpPr>
          <p:cNvPr id="73" name="Прямоугольник 72"/>
          <p:cNvSpPr/>
          <p:nvPr/>
        </p:nvSpPr>
        <p:spPr>
          <a:xfrm>
            <a:off x="5961085" y="3920235"/>
            <a:ext cx="782587" cy="369332"/>
          </a:xfrm>
          <a:prstGeom prst="rect">
            <a:avLst/>
          </a:prstGeom>
        </p:spPr>
        <p:txBody>
          <a:bodyPr wrap="none">
            <a:spAutoFit/>
          </a:bodyPr>
          <a:lstStyle/>
          <a:p>
            <a:r>
              <a:rPr lang="en-GB" altLang="ru-RU" dirty="0">
                <a:latin typeface="Agency FB" panose="020B0503020202020204" pitchFamily="34" charset="0"/>
              </a:rPr>
              <a:t>Slovakia</a:t>
            </a:r>
            <a:endParaRPr lang="ru-RU" dirty="0"/>
          </a:p>
        </p:txBody>
      </p:sp>
      <p:sp>
        <p:nvSpPr>
          <p:cNvPr id="74" name="Прямоугольник 73"/>
          <p:cNvSpPr/>
          <p:nvPr/>
        </p:nvSpPr>
        <p:spPr>
          <a:xfrm>
            <a:off x="10176217" y="3451045"/>
            <a:ext cx="1072730" cy="369332"/>
          </a:xfrm>
          <a:prstGeom prst="rect">
            <a:avLst/>
          </a:prstGeom>
        </p:spPr>
        <p:txBody>
          <a:bodyPr wrap="none">
            <a:spAutoFit/>
          </a:bodyPr>
          <a:lstStyle/>
          <a:p>
            <a:r>
              <a:rPr lang="en-GB" altLang="ru-RU" dirty="0">
                <a:latin typeface="Agency FB" panose="020B0503020202020204" pitchFamily="34" charset="0"/>
              </a:rPr>
              <a:t>South Korea</a:t>
            </a:r>
            <a:endParaRPr lang="ru-RU" dirty="0"/>
          </a:p>
        </p:txBody>
      </p:sp>
      <p:sp>
        <p:nvSpPr>
          <p:cNvPr id="75" name="Прямоугольник 74"/>
          <p:cNvSpPr/>
          <p:nvPr/>
        </p:nvSpPr>
        <p:spPr>
          <a:xfrm>
            <a:off x="7108565" y="3968777"/>
            <a:ext cx="582211" cy="369332"/>
          </a:xfrm>
          <a:prstGeom prst="rect">
            <a:avLst/>
          </a:prstGeom>
        </p:spPr>
        <p:txBody>
          <a:bodyPr wrap="none">
            <a:spAutoFit/>
          </a:bodyPr>
          <a:lstStyle/>
          <a:p>
            <a:r>
              <a:rPr lang="en-GB" altLang="ru-RU" dirty="0">
                <a:latin typeface="Agency FB" panose="020B0503020202020204" pitchFamily="34" charset="0"/>
              </a:rPr>
              <a:t>Spain</a:t>
            </a:r>
            <a:endParaRPr lang="ru-RU" dirty="0"/>
          </a:p>
        </p:txBody>
      </p:sp>
      <p:sp>
        <p:nvSpPr>
          <p:cNvPr id="76" name="Прямоугольник 75"/>
          <p:cNvSpPr/>
          <p:nvPr/>
        </p:nvSpPr>
        <p:spPr>
          <a:xfrm>
            <a:off x="6765024" y="1628093"/>
            <a:ext cx="744114" cy="369332"/>
          </a:xfrm>
          <a:prstGeom prst="rect">
            <a:avLst/>
          </a:prstGeom>
        </p:spPr>
        <p:txBody>
          <a:bodyPr wrap="none">
            <a:spAutoFit/>
          </a:bodyPr>
          <a:lstStyle/>
          <a:p>
            <a:r>
              <a:rPr lang="en-GB" altLang="ru-RU" dirty="0">
                <a:latin typeface="Agency FB" panose="020B0503020202020204" pitchFamily="34" charset="0"/>
              </a:rPr>
              <a:t>Sweden</a:t>
            </a:r>
            <a:endParaRPr lang="ru-RU" dirty="0"/>
          </a:p>
        </p:txBody>
      </p:sp>
      <p:sp>
        <p:nvSpPr>
          <p:cNvPr id="77" name="Прямоугольник 76"/>
          <p:cNvSpPr/>
          <p:nvPr/>
        </p:nvSpPr>
        <p:spPr>
          <a:xfrm>
            <a:off x="5759628" y="4086920"/>
            <a:ext cx="1037463" cy="369332"/>
          </a:xfrm>
          <a:prstGeom prst="rect">
            <a:avLst/>
          </a:prstGeom>
        </p:spPr>
        <p:txBody>
          <a:bodyPr wrap="none">
            <a:spAutoFit/>
          </a:bodyPr>
          <a:lstStyle/>
          <a:p>
            <a:pPr>
              <a:spcBef>
                <a:spcPct val="0"/>
              </a:spcBef>
            </a:pPr>
            <a:r>
              <a:rPr lang="en-GB" altLang="ru-RU" dirty="0">
                <a:latin typeface="Agency FB" panose="020B0503020202020204" pitchFamily="34" charset="0"/>
              </a:rPr>
              <a:t>Switzerland</a:t>
            </a:r>
            <a:endParaRPr lang="ru-RU" altLang="ru-RU" dirty="0"/>
          </a:p>
        </p:txBody>
      </p:sp>
      <p:sp>
        <p:nvSpPr>
          <p:cNvPr id="78" name="Прямоугольник 77"/>
          <p:cNvSpPr/>
          <p:nvPr/>
        </p:nvSpPr>
        <p:spPr>
          <a:xfrm>
            <a:off x="10275335" y="3902254"/>
            <a:ext cx="692818" cy="369332"/>
          </a:xfrm>
          <a:prstGeom prst="rect">
            <a:avLst/>
          </a:prstGeom>
        </p:spPr>
        <p:txBody>
          <a:bodyPr wrap="none">
            <a:spAutoFit/>
          </a:bodyPr>
          <a:lstStyle/>
          <a:p>
            <a:r>
              <a:rPr lang="en-GB" altLang="ru-RU" dirty="0" err="1">
                <a:latin typeface="Agency FB" panose="020B0503020202020204" pitchFamily="34" charset="0"/>
              </a:rPr>
              <a:t>Tailand</a:t>
            </a:r>
            <a:endParaRPr lang="ru-RU" dirty="0"/>
          </a:p>
        </p:txBody>
      </p:sp>
      <p:sp>
        <p:nvSpPr>
          <p:cNvPr id="79" name="Прямоугольник 78"/>
          <p:cNvSpPr/>
          <p:nvPr/>
        </p:nvSpPr>
        <p:spPr>
          <a:xfrm>
            <a:off x="10375587" y="3707228"/>
            <a:ext cx="681597" cy="369332"/>
          </a:xfrm>
          <a:prstGeom prst="rect">
            <a:avLst/>
          </a:prstGeom>
        </p:spPr>
        <p:txBody>
          <a:bodyPr wrap="none">
            <a:spAutoFit/>
          </a:bodyPr>
          <a:lstStyle/>
          <a:p>
            <a:r>
              <a:rPr lang="en-GB" altLang="ru-RU" dirty="0">
                <a:latin typeface="Agency FB" panose="020B0503020202020204" pitchFamily="34" charset="0"/>
              </a:rPr>
              <a:t>Taiwan</a:t>
            </a:r>
            <a:endParaRPr lang="ru-RU" dirty="0"/>
          </a:p>
        </p:txBody>
      </p:sp>
      <p:sp>
        <p:nvSpPr>
          <p:cNvPr id="80" name="Прямоугольник 79"/>
          <p:cNvSpPr/>
          <p:nvPr/>
        </p:nvSpPr>
        <p:spPr>
          <a:xfrm>
            <a:off x="8559604" y="2794345"/>
            <a:ext cx="998991" cy="369332"/>
          </a:xfrm>
          <a:prstGeom prst="rect">
            <a:avLst/>
          </a:prstGeom>
        </p:spPr>
        <p:txBody>
          <a:bodyPr wrap="none">
            <a:spAutoFit/>
          </a:bodyPr>
          <a:lstStyle/>
          <a:p>
            <a:pPr>
              <a:spcBef>
                <a:spcPct val="0"/>
              </a:spcBef>
            </a:pPr>
            <a:r>
              <a:rPr lang="en-GB" altLang="ru-RU" dirty="0">
                <a:latin typeface="Agency FB" panose="020B0503020202020204" pitchFamily="34" charset="0"/>
              </a:rPr>
              <a:t>Kazakhstan</a:t>
            </a:r>
            <a:endParaRPr lang="ru-RU" altLang="ru-RU" dirty="0"/>
          </a:p>
        </p:txBody>
      </p:sp>
      <p:sp>
        <p:nvSpPr>
          <p:cNvPr id="81" name="Прямоугольник 80"/>
          <p:cNvSpPr/>
          <p:nvPr/>
        </p:nvSpPr>
        <p:spPr>
          <a:xfrm>
            <a:off x="7691111" y="3632422"/>
            <a:ext cx="715260" cy="369332"/>
          </a:xfrm>
          <a:prstGeom prst="rect">
            <a:avLst/>
          </a:prstGeom>
        </p:spPr>
        <p:txBody>
          <a:bodyPr wrap="none">
            <a:spAutoFit/>
          </a:bodyPr>
          <a:lstStyle/>
          <a:p>
            <a:pPr>
              <a:spcBef>
                <a:spcPct val="0"/>
              </a:spcBef>
            </a:pPr>
            <a:r>
              <a:rPr lang="en-GB" altLang="ru-RU" dirty="0">
                <a:latin typeface="Agency FB" panose="020B0503020202020204" pitchFamily="34" charset="0"/>
              </a:rPr>
              <a:t>Turkey </a:t>
            </a:r>
            <a:endParaRPr lang="ru-RU" altLang="ru-RU" dirty="0"/>
          </a:p>
        </p:txBody>
      </p:sp>
      <p:sp>
        <p:nvSpPr>
          <p:cNvPr id="82" name="Прямоугольник 81"/>
          <p:cNvSpPr/>
          <p:nvPr/>
        </p:nvSpPr>
        <p:spPr>
          <a:xfrm>
            <a:off x="7572905" y="2362230"/>
            <a:ext cx="740908" cy="369332"/>
          </a:xfrm>
          <a:prstGeom prst="rect">
            <a:avLst/>
          </a:prstGeom>
        </p:spPr>
        <p:txBody>
          <a:bodyPr wrap="none">
            <a:spAutoFit/>
          </a:bodyPr>
          <a:lstStyle/>
          <a:p>
            <a:r>
              <a:rPr lang="en-GB" altLang="ru-RU" dirty="0">
                <a:latin typeface="Agency FB" panose="020B0503020202020204" pitchFamily="34" charset="0"/>
              </a:rPr>
              <a:t>Ukraine</a:t>
            </a:r>
            <a:endParaRPr lang="ru-RU" dirty="0"/>
          </a:p>
        </p:txBody>
      </p:sp>
      <p:sp>
        <p:nvSpPr>
          <p:cNvPr id="83" name="Прямоугольник 82"/>
          <p:cNvSpPr/>
          <p:nvPr/>
        </p:nvSpPr>
        <p:spPr>
          <a:xfrm>
            <a:off x="6086054" y="2924381"/>
            <a:ext cx="373820" cy="369332"/>
          </a:xfrm>
          <a:prstGeom prst="rect">
            <a:avLst/>
          </a:prstGeom>
        </p:spPr>
        <p:txBody>
          <a:bodyPr wrap="none">
            <a:spAutoFit/>
          </a:bodyPr>
          <a:lstStyle/>
          <a:p>
            <a:r>
              <a:rPr lang="en-GB" altLang="ru-RU" dirty="0">
                <a:latin typeface="Agency FB" panose="020B0503020202020204" pitchFamily="34" charset="0"/>
              </a:rPr>
              <a:t>UK</a:t>
            </a:r>
            <a:endParaRPr lang="ru-RU" dirty="0"/>
          </a:p>
        </p:txBody>
      </p:sp>
      <p:sp>
        <p:nvSpPr>
          <p:cNvPr id="84" name="Прямоугольник 83"/>
          <p:cNvSpPr/>
          <p:nvPr/>
        </p:nvSpPr>
        <p:spPr>
          <a:xfrm>
            <a:off x="4122390" y="3000789"/>
            <a:ext cx="474810" cy="369332"/>
          </a:xfrm>
          <a:prstGeom prst="rect">
            <a:avLst/>
          </a:prstGeom>
        </p:spPr>
        <p:txBody>
          <a:bodyPr wrap="none">
            <a:spAutoFit/>
          </a:bodyPr>
          <a:lstStyle/>
          <a:p>
            <a:r>
              <a:rPr lang="en-GB" altLang="ru-RU" dirty="0">
                <a:latin typeface="Agency FB" panose="020B0503020202020204" pitchFamily="34" charset="0"/>
              </a:rPr>
              <a:t>USA</a:t>
            </a:r>
            <a:endParaRPr lang="ru-RU" dirty="0"/>
          </a:p>
        </p:txBody>
      </p:sp>
      <p:sp>
        <p:nvSpPr>
          <p:cNvPr id="85" name="Прямоугольник 84"/>
          <p:cNvSpPr/>
          <p:nvPr/>
        </p:nvSpPr>
        <p:spPr>
          <a:xfrm>
            <a:off x="259640" y="1043022"/>
            <a:ext cx="3675051" cy="6217087"/>
          </a:xfrm>
          <a:prstGeom prst="rect">
            <a:avLst/>
          </a:prstGeom>
        </p:spPr>
        <p:txBody>
          <a:bodyPr wrap="square">
            <a:spAutoFit/>
          </a:bodyPr>
          <a:lstStyle/>
          <a:p>
            <a:r>
              <a:rPr lang="ru-RU" sz="2400" b="1" dirty="0" err="1">
                <a:solidFill>
                  <a:schemeClr val="accent2">
                    <a:lumMod val="75000"/>
                  </a:schemeClr>
                </a:solidFill>
                <a:effectLst>
                  <a:outerShdw blurRad="38100" dist="38100" dir="2700000" algn="tl">
                    <a:srgbClr val="000000">
                      <a:alpha val="43137"/>
                    </a:srgbClr>
                  </a:outerShdw>
                </a:effectLst>
              </a:rPr>
              <a:t>International</a:t>
            </a:r>
            <a:r>
              <a:rPr lang="ru-RU" sz="2400" b="1" dirty="0">
                <a:solidFill>
                  <a:schemeClr val="accent2">
                    <a:lumMod val="75000"/>
                  </a:schemeClr>
                </a:solidFill>
                <a:effectLst>
                  <a:outerShdw blurRad="38100" dist="38100" dir="2700000" algn="tl">
                    <a:srgbClr val="000000">
                      <a:alpha val="43137"/>
                    </a:srgbClr>
                  </a:outerShdw>
                </a:effectLst>
              </a:rPr>
              <a:t> </a:t>
            </a:r>
            <a:r>
              <a:rPr lang="ru-RU" sz="2400" b="1" dirty="0" err="1">
                <a:solidFill>
                  <a:schemeClr val="accent2">
                    <a:lumMod val="75000"/>
                  </a:schemeClr>
                </a:solidFill>
                <a:effectLst>
                  <a:outerShdw blurRad="38100" dist="38100" dir="2700000" algn="tl">
                    <a:srgbClr val="000000">
                      <a:alpha val="43137"/>
                    </a:srgbClr>
                  </a:outerShdw>
                </a:effectLst>
              </a:rPr>
              <a:t>projects</a:t>
            </a:r>
            <a:r>
              <a:rPr lang="ru-RU" sz="2400" b="1" dirty="0">
                <a:solidFill>
                  <a:schemeClr val="accent2">
                    <a:lumMod val="75000"/>
                  </a:schemeClr>
                </a:solidFill>
                <a:effectLst>
                  <a:outerShdw blurRad="38100" dist="38100" dir="2700000" algn="tl">
                    <a:srgbClr val="000000">
                      <a:alpha val="43137"/>
                    </a:srgbClr>
                  </a:outerShdw>
                </a:effectLst>
              </a:rPr>
              <a:t> </a:t>
            </a:r>
            <a:r>
              <a:rPr lang="ru-RU" sz="2400" b="1" dirty="0" err="1" smtClean="0">
                <a:solidFill>
                  <a:schemeClr val="accent2">
                    <a:lumMod val="75000"/>
                  </a:schemeClr>
                </a:solidFill>
                <a:effectLst>
                  <a:outerShdw blurRad="38100" dist="38100" dir="2700000" algn="tl">
                    <a:srgbClr val="000000">
                      <a:alpha val="43137"/>
                    </a:srgbClr>
                  </a:outerShdw>
                </a:effectLst>
              </a:rPr>
              <a:t>with</a:t>
            </a:r>
            <a:r>
              <a:rPr lang="ru-RU" sz="2400" b="1" dirty="0" smtClean="0">
                <a:solidFill>
                  <a:schemeClr val="accent2">
                    <a:lumMod val="75000"/>
                  </a:schemeClr>
                </a:solidFill>
                <a:effectLst>
                  <a:outerShdw blurRad="38100" dist="38100" dir="2700000" algn="tl">
                    <a:srgbClr val="000000">
                      <a:alpha val="43137"/>
                    </a:srgbClr>
                  </a:outerShdw>
                </a:effectLst>
              </a:rPr>
              <a:t>:</a:t>
            </a:r>
          </a:p>
          <a:p>
            <a:endParaRPr lang="ru-RU" b="1" dirty="0"/>
          </a:p>
          <a:p>
            <a:r>
              <a:rPr lang="ru-RU" sz="1600" b="1" dirty="0">
                <a:solidFill>
                  <a:schemeClr val="tx1">
                    <a:lumMod val="75000"/>
                    <a:lumOff val="25000"/>
                  </a:schemeClr>
                </a:solidFill>
              </a:rPr>
              <a:t>KTH </a:t>
            </a:r>
            <a:r>
              <a:rPr lang="ru-RU" sz="1600" b="1" dirty="0" err="1">
                <a:solidFill>
                  <a:schemeClr val="tx1">
                    <a:lumMod val="75000"/>
                    <a:lumOff val="25000"/>
                  </a:schemeClr>
                </a:solidFill>
              </a:rPr>
              <a:t>Royal</a:t>
            </a:r>
            <a:r>
              <a:rPr lang="ru-RU" sz="1600" b="1" dirty="0">
                <a:solidFill>
                  <a:schemeClr val="tx1">
                    <a:lumMod val="75000"/>
                    <a:lumOff val="25000"/>
                  </a:schemeClr>
                </a:solidFill>
              </a:rPr>
              <a:t> </a:t>
            </a:r>
            <a:r>
              <a:rPr lang="ru-RU" sz="1600" b="1" dirty="0" err="1">
                <a:solidFill>
                  <a:schemeClr val="tx1">
                    <a:lumMod val="75000"/>
                    <a:lumOff val="25000"/>
                  </a:schemeClr>
                </a:solidFill>
              </a:rPr>
              <a:t>Institute</a:t>
            </a:r>
            <a:r>
              <a:rPr lang="ru-RU" sz="1600" b="1" dirty="0">
                <a:solidFill>
                  <a:schemeClr val="tx1">
                    <a:lumMod val="75000"/>
                    <a:lumOff val="25000"/>
                  </a:schemeClr>
                </a:solidFill>
              </a:rPr>
              <a:t> </a:t>
            </a:r>
            <a:r>
              <a:rPr lang="ru-RU" sz="1600" b="1" dirty="0" err="1">
                <a:solidFill>
                  <a:schemeClr val="tx1">
                    <a:lumMod val="75000"/>
                    <a:lumOff val="25000"/>
                  </a:schemeClr>
                </a:solidFill>
              </a:rPr>
              <a:t>of</a:t>
            </a:r>
            <a:r>
              <a:rPr lang="ru-RU" sz="1600" b="1" dirty="0">
                <a:solidFill>
                  <a:schemeClr val="tx1">
                    <a:lumMod val="75000"/>
                    <a:lumOff val="25000"/>
                  </a:schemeClr>
                </a:solidFill>
              </a:rPr>
              <a:t> </a:t>
            </a:r>
            <a:r>
              <a:rPr lang="ru-RU" sz="1600" b="1" dirty="0" err="1">
                <a:solidFill>
                  <a:schemeClr val="tx1">
                    <a:lumMod val="75000"/>
                    <a:lumOff val="25000"/>
                  </a:schemeClr>
                </a:solidFill>
              </a:rPr>
              <a:t>Technology</a:t>
            </a:r>
            <a:endParaRPr lang="ru-RU" sz="1600" b="1" dirty="0">
              <a:solidFill>
                <a:schemeClr val="tx1">
                  <a:lumMod val="75000"/>
                  <a:lumOff val="25000"/>
                </a:schemeClr>
              </a:solidFill>
            </a:endParaRPr>
          </a:p>
          <a:p>
            <a:r>
              <a:rPr lang="ru-RU" sz="1600" dirty="0" err="1">
                <a:solidFill>
                  <a:schemeClr val="tx1">
                    <a:lumMod val="75000"/>
                    <a:lumOff val="25000"/>
                  </a:schemeClr>
                </a:solidFill>
              </a:rPr>
              <a:t>Technology</a:t>
            </a:r>
            <a:r>
              <a:rPr lang="ru-RU" sz="1600" dirty="0">
                <a:solidFill>
                  <a:schemeClr val="tx1">
                    <a:lumMod val="75000"/>
                    <a:lumOff val="25000"/>
                  </a:schemeClr>
                </a:solidFill>
              </a:rPr>
              <a:t> </a:t>
            </a:r>
            <a:r>
              <a:rPr lang="ru-RU" sz="1600" dirty="0" err="1">
                <a:solidFill>
                  <a:schemeClr val="tx1">
                    <a:lumMod val="75000"/>
                    <a:lumOff val="25000"/>
                  </a:schemeClr>
                </a:solidFill>
              </a:rPr>
              <a:t>Development</a:t>
            </a:r>
            <a:r>
              <a:rPr lang="ru-RU" sz="1600" dirty="0">
                <a:solidFill>
                  <a:schemeClr val="tx1">
                    <a:lumMod val="75000"/>
                    <a:lumOff val="25000"/>
                  </a:schemeClr>
                </a:solidFill>
              </a:rPr>
              <a:t> </a:t>
            </a:r>
            <a:r>
              <a:rPr lang="ru-RU" sz="1600" dirty="0" err="1">
                <a:solidFill>
                  <a:schemeClr val="tx1">
                    <a:lumMod val="75000"/>
                    <a:lumOff val="25000"/>
                  </a:schemeClr>
                </a:solidFill>
              </a:rPr>
              <a:t>in</a:t>
            </a:r>
            <a:r>
              <a:rPr lang="ru-RU" sz="1600" dirty="0">
                <a:solidFill>
                  <a:schemeClr val="tx1">
                    <a:lumMod val="75000"/>
                    <a:lumOff val="25000"/>
                  </a:schemeClr>
                </a:solidFill>
              </a:rPr>
              <a:t> </a:t>
            </a:r>
            <a:r>
              <a:rPr lang="ru-RU" sz="1600" dirty="0" err="1">
                <a:solidFill>
                  <a:schemeClr val="tx1">
                    <a:lumMod val="75000"/>
                    <a:lumOff val="25000"/>
                  </a:schemeClr>
                </a:solidFill>
              </a:rPr>
              <a:t>Biophotonics</a:t>
            </a:r>
            <a:r>
              <a:rPr lang="ru-RU" sz="1600" dirty="0">
                <a:solidFill>
                  <a:schemeClr val="tx1">
                    <a:lumMod val="75000"/>
                    <a:lumOff val="25000"/>
                  </a:schemeClr>
                </a:solidFill>
              </a:rPr>
              <a:t> </a:t>
            </a:r>
            <a:r>
              <a:rPr lang="ru-RU" sz="1600" dirty="0" err="1">
                <a:solidFill>
                  <a:schemeClr val="tx1">
                    <a:lumMod val="75000"/>
                    <a:lumOff val="25000"/>
                  </a:schemeClr>
                </a:solidFill>
              </a:rPr>
              <a:t>and</a:t>
            </a:r>
            <a:r>
              <a:rPr lang="ru-RU" sz="1600" dirty="0">
                <a:solidFill>
                  <a:schemeClr val="tx1">
                    <a:lumMod val="75000"/>
                    <a:lumOff val="25000"/>
                  </a:schemeClr>
                </a:solidFill>
              </a:rPr>
              <a:t> </a:t>
            </a:r>
            <a:r>
              <a:rPr lang="ru-RU" sz="1600" dirty="0" err="1">
                <a:solidFill>
                  <a:schemeClr val="tx1">
                    <a:lumMod val="75000"/>
                    <a:lumOff val="25000"/>
                  </a:schemeClr>
                </a:solidFill>
              </a:rPr>
              <a:t>Spectroscopy</a:t>
            </a:r>
            <a:r>
              <a:rPr lang="ru-RU" sz="1600" dirty="0">
                <a:solidFill>
                  <a:schemeClr val="tx1">
                    <a:lumMod val="75000"/>
                    <a:lumOff val="25000"/>
                  </a:schemeClr>
                </a:solidFill>
              </a:rPr>
              <a:t>, </a:t>
            </a:r>
            <a:r>
              <a:rPr lang="ru-RU" sz="1600" dirty="0" err="1">
                <a:solidFill>
                  <a:schemeClr val="tx1">
                    <a:lumMod val="75000"/>
                    <a:lumOff val="25000"/>
                  </a:schemeClr>
                </a:solidFill>
              </a:rPr>
              <a:t>Artificial</a:t>
            </a:r>
            <a:r>
              <a:rPr lang="ru-RU" sz="1600" dirty="0">
                <a:solidFill>
                  <a:schemeClr val="tx1">
                    <a:lumMod val="75000"/>
                    <a:lumOff val="25000"/>
                  </a:schemeClr>
                </a:solidFill>
              </a:rPr>
              <a:t> </a:t>
            </a:r>
            <a:r>
              <a:rPr lang="ru-RU" sz="1600" dirty="0" err="1" smtClean="0">
                <a:solidFill>
                  <a:schemeClr val="tx1">
                    <a:lumMod val="75000"/>
                    <a:lumOff val="25000"/>
                  </a:schemeClr>
                </a:solidFill>
              </a:rPr>
              <a:t>Photosynthesis</a:t>
            </a:r>
            <a:endParaRPr lang="ru-RU" sz="1600" dirty="0" smtClean="0">
              <a:solidFill>
                <a:schemeClr val="tx1">
                  <a:lumMod val="75000"/>
                  <a:lumOff val="25000"/>
                </a:schemeClr>
              </a:solidFill>
            </a:endParaRPr>
          </a:p>
          <a:p>
            <a:endParaRPr lang="ru-RU" sz="1600" dirty="0">
              <a:solidFill>
                <a:schemeClr val="tx1">
                  <a:lumMod val="75000"/>
                  <a:lumOff val="25000"/>
                </a:schemeClr>
              </a:solidFill>
            </a:endParaRPr>
          </a:p>
          <a:p>
            <a:r>
              <a:rPr lang="ru-RU" sz="1600" b="1" dirty="0" err="1">
                <a:solidFill>
                  <a:schemeClr val="tx1">
                    <a:lumMod val="75000"/>
                    <a:lumOff val="25000"/>
                  </a:schemeClr>
                </a:solidFill>
              </a:rPr>
              <a:t>Universidade</a:t>
            </a:r>
            <a:r>
              <a:rPr lang="ru-RU" sz="1600" b="1" dirty="0">
                <a:solidFill>
                  <a:schemeClr val="tx1">
                    <a:lumMod val="75000"/>
                    <a:lumOff val="25000"/>
                  </a:schemeClr>
                </a:solidFill>
              </a:rPr>
              <a:t> </a:t>
            </a:r>
            <a:r>
              <a:rPr lang="ru-RU" sz="1600" b="1" dirty="0" err="1">
                <a:solidFill>
                  <a:schemeClr val="tx1">
                    <a:lumMod val="75000"/>
                    <a:lumOff val="25000"/>
                  </a:schemeClr>
                </a:solidFill>
              </a:rPr>
              <a:t>Aberta</a:t>
            </a:r>
            <a:r>
              <a:rPr lang="ru-RU" sz="1600" dirty="0">
                <a:solidFill>
                  <a:schemeClr val="tx1">
                    <a:lumMod val="75000"/>
                    <a:lumOff val="25000"/>
                  </a:schemeClr>
                </a:solidFill>
              </a:rPr>
              <a:t>, </a:t>
            </a:r>
            <a:r>
              <a:rPr lang="ru-RU" sz="1600" dirty="0" err="1">
                <a:solidFill>
                  <a:schemeClr val="tx1">
                    <a:lumMod val="75000"/>
                    <a:lumOff val="25000"/>
                  </a:schemeClr>
                </a:solidFill>
              </a:rPr>
              <a:t>Portugal</a:t>
            </a:r>
            <a:endParaRPr lang="ru-RU" sz="1600" dirty="0">
              <a:solidFill>
                <a:schemeClr val="tx1">
                  <a:lumMod val="75000"/>
                  <a:lumOff val="25000"/>
                </a:schemeClr>
              </a:solidFill>
            </a:endParaRPr>
          </a:p>
          <a:p>
            <a:r>
              <a:rPr lang="ru-RU" sz="1600" dirty="0" err="1">
                <a:solidFill>
                  <a:schemeClr val="tx1">
                    <a:lumMod val="75000"/>
                    <a:lumOff val="25000"/>
                  </a:schemeClr>
                </a:solidFill>
              </a:rPr>
              <a:t>Improving</a:t>
            </a:r>
            <a:r>
              <a:rPr lang="ru-RU" sz="1600" dirty="0">
                <a:solidFill>
                  <a:schemeClr val="tx1">
                    <a:lumMod val="75000"/>
                    <a:lumOff val="25000"/>
                  </a:schemeClr>
                </a:solidFill>
              </a:rPr>
              <a:t> </a:t>
            </a:r>
            <a:r>
              <a:rPr lang="ru-RU" sz="1600" dirty="0" err="1">
                <a:solidFill>
                  <a:schemeClr val="tx1">
                    <a:lumMod val="75000"/>
                    <a:lumOff val="25000"/>
                  </a:schemeClr>
                </a:solidFill>
              </a:rPr>
              <a:t>the</a:t>
            </a:r>
            <a:r>
              <a:rPr lang="ru-RU" sz="1600" dirty="0">
                <a:solidFill>
                  <a:schemeClr val="tx1">
                    <a:lumMod val="75000"/>
                    <a:lumOff val="25000"/>
                  </a:schemeClr>
                </a:solidFill>
              </a:rPr>
              <a:t> </a:t>
            </a:r>
            <a:r>
              <a:rPr lang="ru-RU" sz="1600" dirty="0" err="1">
                <a:solidFill>
                  <a:schemeClr val="tx1">
                    <a:lumMod val="75000"/>
                    <a:lumOff val="25000"/>
                  </a:schemeClr>
                </a:solidFill>
              </a:rPr>
              <a:t>quality</a:t>
            </a:r>
            <a:r>
              <a:rPr lang="ru-RU" sz="1600" dirty="0">
                <a:solidFill>
                  <a:schemeClr val="tx1">
                    <a:lumMod val="75000"/>
                    <a:lumOff val="25000"/>
                  </a:schemeClr>
                </a:solidFill>
              </a:rPr>
              <a:t> </a:t>
            </a:r>
            <a:r>
              <a:rPr lang="ru-RU" sz="1600" dirty="0" err="1">
                <a:solidFill>
                  <a:schemeClr val="tx1">
                    <a:lumMod val="75000"/>
                    <a:lumOff val="25000"/>
                  </a:schemeClr>
                </a:solidFill>
              </a:rPr>
              <a:t>of</a:t>
            </a:r>
            <a:r>
              <a:rPr lang="ru-RU" sz="1600" dirty="0">
                <a:solidFill>
                  <a:schemeClr val="tx1">
                    <a:lumMod val="75000"/>
                    <a:lumOff val="25000"/>
                  </a:schemeClr>
                </a:solidFill>
              </a:rPr>
              <a:t> </a:t>
            </a:r>
            <a:r>
              <a:rPr lang="ru-RU" sz="1600" dirty="0" err="1">
                <a:solidFill>
                  <a:schemeClr val="tx1">
                    <a:lumMod val="75000"/>
                    <a:lumOff val="25000"/>
                  </a:schemeClr>
                </a:solidFill>
              </a:rPr>
              <a:t>education</a:t>
            </a:r>
            <a:r>
              <a:rPr lang="ru-RU" sz="1600" dirty="0">
                <a:solidFill>
                  <a:schemeClr val="tx1">
                    <a:lumMod val="75000"/>
                    <a:lumOff val="25000"/>
                  </a:schemeClr>
                </a:solidFill>
              </a:rPr>
              <a:t> </a:t>
            </a:r>
            <a:r>
              <a:rPr lang="ru-RU" sz="1600" dirty="0" err="1">
                <a:solidFill>
                  <a:schemeClr val="tx1">
                    <a:lumMod val="75000"/>
                    <a:lumOff val="25000"/>
                  </a:schemeClr>
                </a:solidFill>
              </a:rPr>
              <a:t>for</a:t>
            </a:r>
            <a:r>
              <a:rPr lang="ru-RU" sz="1600" dirty="0">
                <a:solidFill>
                  <a:schemeClr val="tx1">
                    <a:lumMod val="75000"/>
                    <a:lumOff val="25000"/>
                  </a:schemeClr>
                </a:solidFill>
              </a:rPr>
              <a:t> </a:t>
            </a:r>
            <a:r>
              <a:rPr lang="ru-RU" sz="1600" dirty="0" err="1">
                <a:solidFill>
                  <a:schemeClr val="tx1">
                    <a:lumMod val="75000"/>
                    <a:lumOff val="25000"/>
                  </a:schemeClr>
                </a:solidFill>
              </a:rPr>
              <a:t>creative</a:t>
            </a:r>
            <a:r>
              <a:rPr lang="ru-RU" sz="1600" dirty="0">
                <a:solidFill>
                  <a:schemeClr val="tx1">
                    <a:lumMod val="75000"/>
                    <a:lumOff val="25000"/>
                  </a:schemeClr>
                </a:solidFill>
              </a:rPr>
              <a:t> </a:t>
            </a:r>
            <a:r>
              <a:rPr lang="ru-RU" sz="1600" dirty="0" err="1">
                <a:solidFill>
                  <a:schemeClr val="tx1">
                    <a:lumMod val="75000"/>
                    <a:lumOff val="25000"/>
                  </a:schemeClr>
                </a:solidFill>
              </a:rPr>
              <a:t>industries</a:t>
            </a:r>
            <a:r>
              <a:rPr lang="ru-RU" sz="1600" dirty="0">
                <a:solidFill>
                  <a:schemeClr val="tx1">
                    <a:lumMod val="75000"/>
                    <a:lumOff val="25000"/>
                  </a:schemeClr>
                </a:solidFill>
              </a:rPr>
              <a:t> </a:t>
            </a:r>
            <a:r>
              <a:rPr lang="ru-RU" sz="1600" dirty="0" err="1">
                <a:solidFill>
                  <a:schemeClr val="tx1">
                    <a:lumMod val="75000"/>
                    <a:lumOff val="25000"/>
                  </a:schemeClr>
                </a:solidFill>
              </a:rPr>
              <a:t>in</a:t>
            </a:r>
            <a:r>
              <a:rPr lang="ru-RU" sz="1600" dirty="0">
                <a:solidFill>
                  <a:schemeClr val="tx1">
                    <a:lumMod val="75000"/>
                    <a:lumOff val="25000"/>
                  </a:schemeClr>
                </a:solidFill>
              </a:rPr>
              <a:t> </a:t>
            </a:r>
            <a:r>
              <a:rPr lang="ru-RU" sz="1600" dirty="0" err="1">
                <a:solidFill>
                  <a:schemeClr val="tx1">
                    <a:lumMod val="75000"/>
                    <a:lumOff val="25000"/>
                  </a:schemeClr>
                </a:solidFill>
              </a:rPr>
              <a:t>Russia</a:t>
            </a:r>
            <a:r>
              <a:rPr lang="ru-RU" sz="1600" dirty="0">
                <a:solidFill>
                  <a:schemeClr val="tx1">
                    <a:lumMod val="75000"/>
                    <a:lumOff val="25000"/>
                  </a:schemeClr>
                </a:solidFill>
              </a:rPr>
              <a:t>: </a:t>
            </a:r>
            <a:r>
              <a:rPr lang="ru-RU" sz="1600" dirty="0" err="1">
                <a:solidFill>
                  <a:schemeClr val="tx1">
                    <a:lumMod val="75000"/>
                    <a:lumOff val="25000"/>
                  </a:schemeClr>
                </a:solidFill>
              </a:rPr>
              <a:t>developing</a:t>
            </a:r>
            <a:r>
              <a:rPr lang="ru-RU" sz="1600" dirty="0">
                <a:solidFill>
                  <a:schemeClr val="tx1">
                    <a:lumMod val="75000"/>
                    <a:lumOff val="25000"/>
                  </a:schemeClr>
                </a:solidFill>
              </a:rPr>
              <a:t> a </a:t>
            </a:r>
            <a:r>
              <a:rPr lang="ru-RU" sz="1600" dirty="0" err="1">
                <a:solidFill>
                  <a:schemeClr val="tx1">
                    <a:lumMod val="75000"/>
                    <a:lumOff val="25000"/>
                  </a:schemeClr>
                </a:solidFill>
              </a:rPr>
              <a:t>new</a:t>
            </a:r>
            <a:r>
              <a:rPr lang="ru-RU" sz="1600" dirty="0">
                <a:solidFill>
                  <a:schemeClr val="tx1">
                    <a:lumMod val="75000"/>
                    <a:lumOff val="25000"/>
                  </a:schemeClr>
                </a:solidFill>
              </a:rPr>
              <a:t> </a:t>
            </a:r>
            <a:r>
              <a:rPr lang="ru-RU" sz="1600" dirty="0" err="1">
                <a:solidFill>
                  <a:schemeClr val="tx1">
                    <a:lumMod val="75000"/>
                    <a:lumOff val="25000"/>
                  </a:schemeClr>
                </a:solidFill>
              </a:rPr>
              <a:t>Master’s</a:t>
            </a:r>
            <a:r>
              <a:rPr lang="ru-RU" sz="1600" dirty="0">
                <a:solidFill>
                  <a:schemeClr val="tx1">
                    <a:lumMod val="75000"/>
                    <a:lumOff val="25000"/>
                  </a:schemeClr>
                </a:solidFill>
              </a:rPr>
              <a:t> </a:t>
            </a:r>
            <a:r>
              <a:rPr lang="ru-RU" sz="1600" dirty="0" err="1">
                <a:solidFill>
                  <a:schemeClr val="tx1">
                    <a:lumMod val="75000"/>
                    <a:lumOff val="25000"/>
                  </a:schemeClr>
                </a:solidFill>
              </a:rPr>
              <a:t>programme</a:t>
            </a:r>
            <a:r>
              <a:rPr lang="ru-RU" sz="1600" dirty="0">
                <a:solidFill>
                  <a:schemeClr val="tx1">
                    <a:lumMod val="75000"/>
                    <a:lumOff val="25000"/>
                  </a:schemeClr>
                </a:solidFill>
              </a:rPr>
              <a:t> </a:t>
            </a:r>
            <a:r>
              <a:rPr lang="ru-RU" sz="1600" dirty="0" err="1">
                <a:solidFill>
                  <a:schemeClr val="tx1">
                    <a:lumMod val="75000"/>
                    <a:lumOff val="25000"/>
                  </a:schemeClr>
                </a:solidFill>
              </a:rPr>
              <a:t>meeting</a:t>
            </a:r>
            <a:r>
              <a:rPr lang="ru-RU" sz="1600" dirty="0">
                <a:solidFill>
                  <a:schemeClr val="tx1">
                    <a:lumMod val="75000"/>
                    <a:lumOff val="25000"/>
                  </a:schemeClr>
                </a:solidFill>
              </a:rPr>
              <a:t> </a:t>
            </a:r>
            <a:r>
              <a:rPr lang="ru-RU" sz="1600" dirty="0" err="1">
                <a:solidFill>
                  <a:schemeClr val="tx1">
                    <a:lumMod val="75000"/>
                    <a:lumOff val="25000"/>
                  </a:schemeClr>
                </a:solidFill>
              </a:rPr>
              <a:t>the</a:t>
            </a:r>
            <a:r>
              <a:rPr lang="ru-RU" sz="1600" dirty="0">
                <a:solidFill>
                  <a:schemeClr val="tx1">
                    <a:lumMod val="75000"/>
                    <a:lumOff val="25000"/>
                  </a:schemeClr>
                </a:solidFill>
              </a:rPr>
              <a:t> EU </a:t>
            </a:r>
            <a:r>
              <a:rPr lang="ru-RU" sz="1600" dirty="0" err="1">
                <a:solidFill>
                  <a:schemeClr val="tx1">
                    <a:lumMod val="75000"/>
                    <a:lumOff val="25000"/>
                  </a:schemeClr>
                </a:solidFill>
              </a:rPr>
              <a:t>standards</a:t>
            </a:r>
            <a:endParaRPr lang="ru-RU" sz="1600" dirty="0">
              <a:solidFill>
                <a:schemeClr val="tx1">
                  <a:lumMod val="75000"/>
                  <a:lumOff val="25000"/>
                </a:schemeClr>
              </a:solidFill>
            </a:endParaRPr>
          </a:p>
          <a:p>
            <a:endParaRPr lang="ru-RU" sz="1600" dirty="0" smtClean="0">
              <a:solidFill>
                <a:schemeClr val="tx1">
                  <a:lumMod val="75000"/>
                  <a:lumOff val="25000"/>
                </a:schemeClr>
              </a:solidFill>
            </a:endParaRPr>
          </a:p>
          <a:p>
            <a:r>
              <a:rPr lang="ru-RU" sz="1600" b="1" dirty="0" err="1">
                <a:solidFill>
                  <a:schemeClr val="tx1">
                    <a:lumMod val="75000"/>
                    <a:lumOff val="25000"/>
                  </a:schemeClr>
                </a:solidFill>
              </a:rPr>
              <a:t>University</a:t>
            </a:r>
            <a:r>
              <a:rPr lang="ru-RU" sz="1600" b="1" dirty="0">
                <a:solidFill>
                  <a:schemeClr val="tx1">
                    <a:lumMod val="75000"/>
                    <a:lumOff val="25000"/>
                  </a:schemeClr>
                </a:solidFill>
              </a:rPr>
              <a:t> </a:t>
            </a:r>
            <a:r>
              <a:rPr lang="ru-RU" sz="1600" b="1" dirty="0" err="1">
                <a:solidFill>
                  <a:schemeClr val="tx1">
                    <a:lumMod val="75000"/>
                    <a:lumOff val="25000"/>
                  </a:schemeClr>
                </a:solidFill>
              </a:rPr>
              <a:t>of</a:t>
            </a:r>
            <a:r>
              <a:rPr lang="ru-RU" sz="1600" b="1" dirty="0">
                <a:solidFill>
                  <a:schemeClr val="tx1">
                    <a:lumMod val="75000"/>
                    <a:lumOff val="25000"/>
                  </a:schemeClr>
                </a:solidFill>
              </a:rPr>
              <a:t> </a:t>
            </a:r>
            <a:r>
              <a:rPr lang="ru-RU" sz="1600" b="1" dirty="0" err="1">
                <a:solidFill>
                  <a:schemeClr val="tx1">
                    <a:lumMod val="75000"/>
                    <a:lumOff val="25000"/>
                  </a:schemeClr>
                </a:solidFill>
              </a:rPr>
              <a:t>Mannheim</a:t>
            </a:r>
            <a:r>
              <a:rPr lang="ru-RU" sz="1600" dirty="0">
                <a:solidFill>
                  <a:schemeClr val="tx1">
                    <a:lumMod val="75000"/>
                    <a:lumOff val="25000"/>
                  </a:schemeClr>
                </a:solidFill>
              </a:rPr>
              <a:t>, </a:t>
            </a:r>
            <a:r>
              <a:rPr lang="ru-RU" sz="1600" dirty="0" err="1">
                <a:solidFill>
                  <a:schemeClr val="tx1">
                    <a:lumMod val="75000"/>
                    <a:lumOff val="25000"/>
                  </a:schemeClr>
                </a:solidFill>
              </a:rPr>
              <a:t>Germany</a:t>
            </a:r>
            <a:endParaRPr lang="ru-RU" sz="1600" dirty="0">
              <a:solidFill>
                <a:schemeClr val="tx1">
                  <a:lumMod val="75000"/>
                  <a:lumOff val="25000"/>
                </a:schemeClr>
              </a:solidFill>
            </a:endParaRPr>
          </a:p>
          <a:p>
            <a:r>
              <a:rPr lang="ru-RU" sz="1600" dirty="0" err="1">
                <a:solidFill>
                  <a:schemeClr val="tx1">
                    <a:lumMod val="75000"/>
                    <a:lumOff val="25000"/>
                  </a:schemeClr>
                </a:solidFill>
              </a:rPr>
              <a:t>Technological</a:t>
            </a:r>
            <a:r>
              <a:rPr lang="ru-RU" sz="1600" dirty="0">
                <a:solidFill>
                  <a:schemeClr val="tx1">
                    <a:lumMod val="75000"/>
                    <a:lumOff val="25000"/>
                  </a:schemeClr>
                </a:solidFill>
              </a:rPr>
              <a:t> </a:t>
            </a:r>
            <a:r>
              <a:rPr lang="ru-RU" sz="1600" dirty="0" err="1">
                <a:solidFill>
                  <a:schemeClr val="tx1">
                    <a:lumMod val="75000"/>
                    <a:lumOff val="25000"/>
                  </a:schemeClr>
                </a:solidFill>
              </a:rPr>
              <a:t>exchange</a:t>
            </a:r>
            <a:r>
              <a:rPr lang="ru-RU" sz="1600" dirty="0">
                <a:solidFill>
                  <a:schemeClr val="tx1">
                    <a:lumMod val="75000"/>
                    <a:lumOff val="25000"/>
                  </a:schemeClr>
                </a:solidFill>
              </a:rPr>
              <a:t> </a:t>
            </a:r>
            <a:r>
              <a:rPr lang="ru-RU" sz="1600" dirty="0" err="1">
                <a:solidFill>
                  <a:schemeClr val="tx1">
                    <a:lumMod val="75000"/>
                    <a:lumOff val="25000"/>
                  </a:schemeClr>
                </a:solidFill>
              </a:rPr>
              <a:t>in</a:t>
            </a:r>
            <a:r>
              <a:rPr lang="ru-RU" sz="1600" dirty="0">
                <a:solidFill>
                  <a:schemeClr val="tx1">
                    <a:lumMod val="75000"/>
                    <a:lumOff val="25000"/>
                  </a:schemeClr>
                </a:solidFill>
              </a:rPr>
              <a:t> </a:t>
            </a:r>
            <a:r>
              <a:rPr lang="ru-RU" sz="1600" dirty="0" err="1">
                <a:solidFill>
                  <a:schemeClr val="tx1">
                    <a:lumMod val="75000"/>
                    <a:lumOff val="25000"/>
                  </a:schemeClr>
                </a:solidFill>
              </a:rPr>
              <a:t>post-Soviet</a:t>
            </a:r>
            <a:r>
              <a:rPr lang="ru-RU" sz="1600" dirty="0">
                <a:solidFill>
                  <a:schemeClr val="tx1">
                    <a:lumMod val="75000"/>
                    <a:lumOff val="25000"/>
                  </a:schemeClr>
                </a:solidFill>
              </a:rPr>
              <a:t> </a:t>
            </a:r>
            <a:r>
              <a:rPr lang="ru-RU" sz="1600" dirty="0" err="1">
                <a:solidFill>
                  <a:schemeClr val="tx1">
                    <a:lumMod val="75000"/>
                    <a:lumOff val="25000"/>
                  </a:schemeClr>
                </a:solidFill>
              </a:rPr>
              <a:t>economies</a:t>
            </a:r>
            <a:r>
              <a:rPr lang="ru-RU" sz="1600" dirty="0">
                <a:solidFill>
                  <a:schemeClr val="tx1">
                    <a:lumMod val="75000"/>
                    <a:lumOff val="25000"/>
                  </a:schemeClr>
                </a:solidFill>
              </a:rPr>
              <a:t> </a:t>
            </a:r>
            <a:r>
              <a:rPr lang="ru-RU" sz="1600" dirty="0" err="1">
                <a:solidFill>
                  <a:schemeClr val="tx1">
                    <a:lumMod val="75000"/>
                    <a:lumOff val="25000"/>
                  </a:schemeClr>
                </a:solidFill>
              </a:rPr>
              <a:t>of</a:t>
            </a:r>
            <a:r>
              <a:rPr lang="ru-RU" sz="1600" dirty="0">
                <a:solidFill>
                  <a:schemeClr val="tx1">
                    <a:lumMod val="75000"/>
                    <a:lumOff val="25000"/>
                  </a:schemeClr>
                </a:solidFill>
              </a:rPr>
              <a:t> </a:t>
            </a:r>
            <a:r>
              <a:rPr lang="ru-RU" sz="1600" dirty="0" err="1">
                <a:solidFill>
                  <a:schemeClr val="tx1">
                    <a:lumMod val="75000"/>
                    <a:lumOff val="25000"/>
                  </a:schemeClr>
                </a:solidFill>
              </a:rPr>
              <a:t>Ukraine</a:t>
            </a:r>
            <a:r>
              <a:rPr lang="ru-RU" sz="1600" dirty="0">
                <a:solidFill>
                  <a:schemeClr val="tx1">
                    <a:lumMod val="75000"/>
                    <a:lumOff val="25000"/>
                  </a:schemeClr>
                </a:solidFill>
              </a:rPr>
              <a:t> </a:t>
            </a:r>
            <a:r>
              <a:rPr lang="ru-RU" sz="1600" dirty="0" err="1">
                <a:solidFill>
                  <a:schemeClr val="tx1">
                    <a:lumMod val="75000"/>
                    <a:lumOff val="25000"/>
                  </a:schemeClr>
                </a:solidFill>
              </a:rPr>
              <a:t>and</a:t>
            </a:r>
            <a:r>
              <a:rPr lang="ru-RU" sz="1600" dirty="0">
                <a:solidFill>
                  <a:schemeClr val="tx1">
                    <a:lumMod val="75000"/>
                    <a:lumOff val="25000"/>
                  </a:schemeClr>
                </a:solidFill>
              </a:rPr>
              <a:t> </a:t>
            </a:r>
            <a:r>
              <a:rPr lang="ru-RU" sz="1600" dirty="0" err="1">
                <a:solidFill>
                  <a:schemeClr val="tx1">
                    <a:lumMod val="75000"/>
                    <a:lumOff val="25000"/>
                  </a:schemeClr>
                </a:solidFill>
              </a:rPr>
              <a:t>Russian</a:t>
            </a:r>
            <a:r>
              <a:rPr lang="ru-RU" sz="1600" dirty="0">
                <a:solidFill>
                  <a:schemeClr val="tx1">
                    <a:lumMod val="75000"/>
                    <a:lumOff val="25000"/>
                  </a:schemeClr>
                </a:solidFill>
              </a:rPr>
              <a:t> </a:t>
            </a:r>
            <a:r>
              <a:rPr lang="ru-RU" sz="1600" dirty="0" err="1">
                <a:solidFill>
                  <a:schemeClr val="tx1">
                    <a:lumMod val="75000"/>
                    <a:lumOff val="25000"/>
                  </a:schemeClr>
                </a:solidFill>
              </a:rPr>
              <a:t>compared</a:t>
            </a:r>
            <a:r>
              <a:rPr lang="ru-RU" sz="1600" dirty="0">
                <a:solidFill>
                  <a:schemeClr val="tx1">
                    <a:lumMod val="75000"/>
                    <a:lumOff val="25000"/>
                  </a:schemeClr>
                </a:solidFill>
              </a:rPr>
              <a:t> </a:t>
            </a:r>
            <a:r>
              <a:rPr lang="ru-RU" sz="1600" dirty="0" err="1">
                <a:solidFill>
                  <a:schemeClr val="tx1">
                    <a:lumMod val="75000"/>
                    <a:lumOff val="25000"/>
                  </a:schemeClr>
                </a:solidFill>
              </a:rPr>
              <a:t>to</a:t>
            </a:r>
            <a:r>
              <a:rPr lang="ru-RU" sz="1600" dirty="0">
                <a:solidFill>
                  <a:schemeClr val="tx1">
                    <a:lumMod val="75000"/>
                    <a:lumOff val="25000"/>
                  </a:schemeClr>
                </a:solidFill>
              </a:rPr>
              <a:t> </a:t>
            </a:r>
            <a:r>
              <a:rPr lang="ru-RU" sz="1600" dirty="0" err="1">
                <a:solidFill>
                  <a:schemeClr val="tx1">
                    <a:lumMod val="75000"/>
                    <a:lumOff val="25000"/>
                  </a:schemeClr>
                </a:solidFill>
              </a:rPr>
              <a:t>East</a:t>
            </a:r>
            <a:r>
              <a:rPr lang="ru-RU" sz="1600" dirty="0">
                <a:solidFill>
                  <a:schemeClr val="tx1">
                    <a:lumMod val="75000"/>
                    <a:lumOff val="25000"/>
                  </a:schemeClr>
                </a:solidFill>
              </a:rPr>
              <a:t> </a:t>
            </a:r>
            <a:r>
              <a:rPr lang="ru-RU" sz="1600" dirty="0" err="1">
                <a:solidFill>
                  <a:schemeClr val="tx1">
                    <a:lumMod val="75000"/>
                    <a:lumOff val="25000"/>
                  </a:schemeClr>
                </a:solidFill>
              </a:rPr>
              <a:t>Germany</a:t>
            </a:r>
            <a:r>
              <a:rPr lang="ru-RU" sz="1600" dirty="0">
                <a:solidFill>
                  <a:schemeClr val="tx1">
                    <a:lumMod val="75000"/>
                    <a:lumOff val="25000"/>
                  </a:schemeClr>
                </a:solidFill>
              </a:rPr>
              <a:t> </a:t>
            </a:r>
            <a:r>
              <a:rPr lang="ru-RU" sz="1600" dirty="0" err="1">
                <a:solidFill>
                  <a:schemeClr val="tx1">
                    <a:lumMod val="75000"/>
                    <a:lumOff val="25000"/>
                  </a:schemeClr>
                </a:solidFill>
              </a:rPr>
              <a:t>and</a:t>
            </a:r>
            <a:r>
              <a:rPr lang="ru-RU" sz="1600" dirty="0">
                <a:solidFill>
                  <a:schemeClr val="tx1">
                    <a:lumMod val="75000"/>
                    <a:lumOff val="25000"/>
                  </a:schemeClr>
                </a:solidFill>
              </a:rPr>
              <a:t> </a:t>
            </a:r>
            <a:r>
              <a:rPr lang="ru-RU" sz="1600" dirty="0" err="1" smtClean="0">
                <a:solidFill>
                  <a:schemeClr val="tx1">
                    <a:lumMod val="75000"/>
                    <a:lumOff val="25000"/>
                  </a:schemeClr>
                </a:solidFill>
              </a:rPr>
              <a:t>Poland</a:t>
            </a:r>
            <a:endParaRPr lang="ru-RU" sz="1600" dirty="0" smtClean="0">
              <a:solidFill>
                <a:schemeClr val="tx1">
                  <a:lumMod val="75000"/>
                  <a:lumOff val="25000"/>
                </a:schemeClr>
              </a:solidFill>
            </a:endParaRPr>
          </a:p>
          <a:p>
            <a:endParaRPr lang="ru-RU" sz="1600" dirty="0">
              <a:solidFill>
                <a:schemeClr val="tx1">
                  <a:lumMod val="75000"/>
                  <a:lumOff val="25000"/>
                </a:schemeClr>
              </a:solidFill>
            </a:endParaRPr>
          </a:p>
          <a:p>
            <a:r>
              <a:rPr lang="ru-RU" sz="1600" b="1" dirty="0" err="1">
                <a:solidFill>
                  <a:schemeClr val="tx1">
                    <a:lumMod val="75000"/>
                    <a:lumOff val="25000"/>
                  </a:schemeClr>
                </a:solidFill>
              </a:rPr>
              <a:t>University</a:t>
            </a:r>
            <a:r>
              <a:rPr lang="ru-RU" sz="1600" b="1" dirty="0">
                <a:solidFill>
                  <a:schemeClr val="tx1">
                    <a:lumMod val="75000"/>
                    <a:lumOff val="25000"/>
                  </a:schemeClr>
                </a:solidFill>
              </a:rPr>
              <a:t> </a:t>
            </a:r>
            <a:r>
              <a:rPr lang="ru-RU" sz="1600" b="1" dirty="0" err="1">
                <a:solidFill>
                  <a:schemeClr val="tx1">
                    <a:lumMod val="75000"/>
                    <a:lumOff val="25000"/>
                  </a:schemeClr>
                </a:solidFill>
              </a:rPr>
              <a:t>of</a:t>
            </a:r>
            <a:r>
              <a:rPr lang="ru-RU" sz="1600" b="1" dirty="0">
                <a:solidFill>
                  <a:schemeClr val="tx1">
                    <a:lumMod val="75000"/>
                    <a:lumOff val="25000"/>
                  </a:schemeClr>
                </a:solidFill>
              </a:rPr>
              <a:t> </a:t>
            </a:r>
            <a:r>
              <a:rPr lang="ru-RU" sz="1600" b="1" dirty="0" err="1">
                <a:solidFill>
                  <a:schemeClr val="tx1">
                    <a:lumMod val="75000"/>
                    <a:lumOff val="25000"/>
                  </a:schemeClr>
                </a:solidFill>
              </a:rPr>
              <a:t>Bologna</a:t>
            </a:r>
            <a:r>
              <a:rPr lang="ru-RU" sz="1600" dirty="0">
                <a:solidFill>
                  <a:schemeClr val="tx1">
                    <a:lumMod val="75000"/>
                    <a:lumOff val="25000"/>
                  </a:schemeClr>
                </a:solidFill>
              </a:rPr>
              <a:t>, </a:t>
            </a:r>
            <a:r>
              <a:rPr lang="ru-RU" sz="1600" dirty="0" err="1">
                <a:solidFill>
                  <a:schemeClr val="tx1">
                    <a:lumMod val="75000"/>
                    <a:lumOff val="25000"/>
                  </a:schemeClr>
                </a:solidFill>
              </a:rPr>
              <a:t>Italy</a:t>
            </a:r>
            <a:endParaRPr lang="ru-RU" sz="1600" dirty="0">
              <a:solidFill>
                <a:schemeClr val="tx1">
                  <a:lumMod val="75000"/>
                  <a:lumOff val="25000"/>
                </a:schemeClr>
              </a:solidFill>
            </a:endParaRPr>
          </a:p>
          <a:p>
            <a:r>
              <a:rPr lang="ru-RU" sz="1600" dirty="0" err="1">
                <a:solidFill>
                  <a:schemeClr val="tx1">
                    <a:lumMod val="75000"/>
                    <a:lumOff val="25000"/>
                  </a:schemeClr>
                </a:solidFill>
              </a:rPr>
              <a:t>Life-long</a:t>
            </a:r>
            <a:r>
              <a:rPr lang="ru-RU" sz="1600" dirty="0">
                <a:solidFill>
                  <a:schemeClr val="tx1">
                    <a:lumMod val="75000"/>
                    <a:lumOff val="25000"/>
                  </a:schemeClr>
                </a:solidFill>
              </a:rPr>
              <a:t> </a:t>
            </a:r>
            <a:r>
              <a:rPr lang="ru-RU" sz="1600" dirty="0" err="1">
                <a:solidFill>
                  <a:schemeClr val="tx1">
                    <a:lumMod val="75000"/>
                    <a:lumOff val="25000"/>
                  </a:schemeClr>
                </a:solidFill>
              </a:rPr>
              <a:t>learning</a:t>
            </a:r>
            <a:r>
              <a:rPr lang="ru-RU" sz="1600" dirty="0">
                <a:solidFill>
                  <a:schemeClr val="tx1">
                    <a:lumMod val="75000"/>
                    <a:lumOff val="25000"/>
                  </a:schemeClr>
                </a:solidFill>
              </a:rPr>
              <a:t> </a:t>
            </a:r>
            <a:r>
              <a:rPr lang="ru-RU" sz="1600" dirty="0" err="1">
                <a:solidFill>
                  <a:schemeClr val="tx1">
                    <a:lumMod val="75000"/>
                    <a:lumOff val="25000"/>
                  </a:schemeClr>
                </a:solidFill>
              </a:rPr>
              <a:t>in</a:t>
            </a:r>
            <a:r>
              <a:rPr lang="ru-RU" sz="1600" dirty="0">
                <a:solidFill>
                  <a:schemeClr val="tx1">
                    <a:lumMod val="75000"/>
                    <a:lumOff val="25000"/>
                  </a:schemeClr>
                </a:solidFill>
              </a:rPr>
              <a:t> </a:t>
            </a:r>
            <a:r>
              <a:rPr lang="ru-RU" sz="1600" dirty="0" err="1">
                <a:solidFill>
                  <a:schemeClr val="tx1">
                    <a:lumMod val="75000"/>
                    <a:lumOff val="25000"/>
                  </a:schemeClr>
                </a:solidFill>
              </a:rPr>
              <a:t>developing</a:t>
            </a:r>
            <a:r>
              <a:rPr lang="ru-RU" sz="1600" dirty="0">
                <a:solidFill>
                  <a:schemeClr val="tx1">
                    <a:lumMod val="75000"/>
                    <a:lumOff val="25000"/>
                  </a:schemeClr>
                </a:solidFill>
              </a:rPr>
              <a:t> </a:t>
            </a:r>
            <a:r>
              <a:rPr lang="ru-RU" sz="1600" dirty="0" err="1">
                <a:solidFill>
                  <a:schemeClr val="tx1">
                    <a:lumMod val="75000"/>
                    <a:lumOff val="25000"/>
                  </a:schemeClr>
                </a:solidFill>
              </a:rPr>
              <a:t>multicultural</a:t>
            </a:r>
            <a:r>
              <a:rPr lang="ru-RU" sz="1600" dirty="0">
                <a:solidFill>
                  <a:schemeClr val="tx1">
                    <a:lumMod val="75000"/>
                    <a:lumOff val="25000"/>
                  </a:schemeClr>
                </a:solidFill>
              </a:rPr>
              <a:t> </a:t>
            </a:r>
            <a:r>
              <a:rPr lang="ru-RU" sz="1600" dirty="0" err="1">
                <a:solidFill>
                  <a:schemeClr val="tx1">
                    <a:lumMod val="75000"/>
                    <a:lumOff val="25000"/>
                  </a:schemeClr>
                </a:solidFill>
              </a:rPr>
              <a:t>approach</a:t>
            </a:r>
            <a:r>
              <a:rPr lang="ru-RU" sz="1600" dirty="0">
                <a:solidFill>
                  <a:schemeClr val="tx1">
                    <a:lumMod val="75000"/>
                    <a:lumOff val="25000"/>
                  </a:schemeClr>
                </a:solidFill>
              </a:rPr>
              <a:t> </a:t>
            </a:r>
            <a:r>
              <a:rPr lang="ru-RU" sz="1600" dirty="0" err="1">
                <a:solidFill>
                  <a:schemeClr val="tx1">
                    <a:lumMod val="75000"/>
                    <a:lumOff val="25000"/>
                  </a:schemeClr>
                </a:solidFill>
              </a:rPr>
              <a:t>in</a:t>
            </a:r>
            <a:r>
              <a:rPr lang="ru-RU" sz="1600" dirty="0">
                <a:solidFill>
                  <a:schemeClr val="tx1">
                    <a:lumMod val="75000"/>
                    <a:lumOff val="25000"/>
                  </a:schemeClr>
                </a:solidFill>
              </a:rPr>
              <a:t> </a:t>
            </a:r>
            <a:r>
              <a:rPr lang="ru-RU" sz="1600" dirty="0" err="1">
                <a:solidFill>
                  <a:schemeClr val="tx1">
                    <a:lumMod val="75000"/>
                    <a:lumOff val="25000"/>
                  </a:schemeClr>
                </a:solidFill>
              </a:rPr>
              <a:t>education</a:t>
            </a:r>
            <a:r>
              <a:rPr lang="ru-RU" sz="1600" dirty="0">
                <a:solidFill>
                  <a:schemeClr val="tx1">
                    <a:lumMod val="75000"/>
                    <a:lumOff val="25000"/>
                  </a:schemeClr>
                </a:solidFill>
              </a:rPr>
              <a:t> </a:t>
            </a:r>
            <a:r>
              <a:rPr lang="ru-RU" sz="1600" dirty="0" err="1">
                <a:solidFill>
                  <a:schemeClr val="tx1">
                    <a:lumMod val="75000"/>
                    <a:lumOff val="25000"/>
                  </a:schemeClr>
                </a:solidFill>
              </a:rPr>
              <a:t>and</a:t>
            </a:r>
            <a:r>
              <a:rPr lang="ru-RU" sz="1600" dirty="0">
                <a:solidFill>
                  <a:schemeClr val="tx1">
                    <a:lumMod val="75000"/>
                    <a:lumOff val="25000"/>
                  </a:schemeClr>
                </a:solidFill>
              </a:rPr>
              <a:t> </a:t>
            </a:r>
            <a:r>
              <a:rPr lang="ru-RU" sz="1600" dirty="0" err="1">
                <a:solidFill>
                  <a:schemeClr val="tx1">
                    <a:lumMod val="75000"/>
                    <a:lumOff val="25000"/>
                  </a:schemeClr>
                </a:solidFill>
              </a:rPr>
              <a:t>tolerance</a:t>
            </a:r>
            <a:r>
              <a:rPr lang="ru-RU" sz="1600" dirty="0">
                <a:solidFill>
                  <a:schemeClr val="tx1">
                    <a:lumMod val="75000"/>
                    <a:lumOff val="25000"/>
                  </a:schemeClr>
                </a:solidFill>
              </a:rPr>
              <a:t> </a:t>
            </a:r>
            <a:r>
              <a:rPr lang="ru-RU" sz="1600" dirty="0" err="1">
                <a:solidFill>
                  <a:schemeClr val="tx1">
                    <a:lumMod val="75000"/>
                    <a:lumOff val="25000"/>
                  </a:schemeClr>
                </a:solidFill>
              </a:rPr>
              <a:t>in</a:t>
            </a:r>
            <a:r>
              <a:rPr lang="ru-RU" sz="1600" dirty="0">
                <a:solidFill>
                  <a:schemeClr val="tx1">
                    <a:lumMod val="75000"/>
                    <a:lumOff val="25000"/>
                  </a:schemeClr>
                </a:solidFill>
              </a:rPr>
              <a:t> </a:t>
            </a:r>
            <a:r>
              <a:rPr lang="ru-RU" sz="1600" dirty="0" err="1">
                <a:solidFill>
                  <a:schemeClr val="tx1">
                    <a:lumMod val="75000"/>
                    <a:lumOff val="25000"/>
                  </a:schemeClr>
                </a:solidFill>
              </a:rPr>
              <a:t>Russia</a:t>
            </a:r>
            <a:endParaRPr lang="ru-RU" sz="1600" dirty="0">
              <a:solidFill>
                <a:schemeClr val="tx1">
                  <a:lumMod val="75000"/>
                  <a:lumOff val="25000"/>
                </a:schemeClr>
              </a:solidFill>
            </a:endParaRPr>
          </a:p>
          <a:p>
            <a:endParaRPr lang="ru-RU" dirty="0">
              <a:solidFill>
                <a:schemeClr val="tx1">
                  <a:lumMod val="75000"/>
                  <a:lumOff val="25000"/>
                </a:schemeClr>
              </a:solidFill>
            </a:endParaRPr>
          </a:p>
          <a:p>
            <a:endParaRPr lang="ru-RU" b="1" dirty="0"/>
          </a:p>
        </p:txBody>
      </p:sp>
      <p:sp>
        <p:nvSpPr>
          <p:cNvPr id="3" name="Rectangle 22"/>
          <p:cNvSpPr>
            <a:spLocks noChangeArrowheads="1"/>
          </p:cNvSpPr>
          <p:nvPr/>
        </p:nvSpPr>
        <p:spPr bwMode="auto">
          <a:xfrm>
            <a:off x="4780518" y="227306"/>
            <a:ext cx="8156575" cy="849463"/>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defRPr/>
            </a:pPr>
            <a:r>
              <a:rPr lang="en-US" altLang="ru-RU" sz="6000" b="1" dirty="0" smtClean="0">
                <a:solidFill>
                  <a:srgbClr val="F07F09"/>
                </a:solidFill>
                <a:effectLst>
                  <a:outerShdw blurRad="38100" dist="38100" dir="2700000" algn="tl">
                    <a:srgbClr val="000000">
                      <a:alpha val="43137"/>
                    </a:srgbClr>
                  </a:outerShdw>
                </a:effectLst>
                <a:latin typeface="+mn-lt"/>
                <a:cs typeface="Arial" panose="020B0604020202020204" pitchFamily="34" charset="0"/>
              </a:rPr>
              <a:t>Partners</a:t>
            </a:r>
            <a:endParaRPr lang="ru-RU" altLang="ru-RU" sz="6000" b="1" dirty="0">
              <a:solidFill>
                <a:srgbClr val="F07F09"/>
              </a:solidFill>
              <a:effectLst>
                <a:outerShdw blurRad="38100" dist="38100" dir="2700000" algn="tl">
                  <a:srgbClr val="000000">
                    <a:alpha val="43137"/>
                  </a:srgbClr>
                </a:outerShdw>
              </a:effectLst>
              <a:latin typeface="+mn-lt"/>
              <a:cs typeface="Arial" panose="020B0604020202020204" pitchFamily="34" charset="0"/>
            </a:endParaRPr>
          </a:p>
        </p:txBody>
      </p:sp>
      <p:pic>
        <p:nvPicPr>
          <p:cNvPr id="2050" name="Picture 2" descr="C:\Documents and Settings\1\Мои документы\Презентации\Копия УШОС лого.png"/>
          <p:cNvPicPr>
            <a:picLocks noChangeAspect="1" noChangeArrowheads="1"/>
          </p:cNvPicPr>
          <p:nvPr/>
        </p:nvPicPr>
        <p:blipFill>
          <a:blip r:embed="rId5" cstate="print"/>
          <a:srcRect/>
          <a:stretch>
            <a:fillRect/>
          </a:stretch>
        </p:blipFill>
        <p:spPr bwMode="auto">
          <a:xfrm>
            <a:off x="3934690" y="4701309"/>
            <a:ext cx="979921" cy="928253"/>
          </a:xfrm>
          <a:prstGeom prst="rect">
            <a:avLst/>
          </a:prstGeom>
          <a:noFill/>
        </p:spPr>
      </p:pic>
      <p:pic>
        <p:nvPicPr>
          <p:cNvPr id="2051" name="Picture 3" descr="C:\Documents and Settings\1\Мои документы\Презентации\UArctic logo.jpg"/>
          <p:cNvPicPr>
            <a:picLocks noChangeAspect="1" noChangeArrowheads="1"/>
          </p:cNvPicPr>
          <p:nvPr/>
        </p:nvPicPr>
        <p:blipFill>
          <a:blip r:embed="rId6" cstate="print"/>
          <a:srcRect/>
          <a:stretch>
            <a:fillRect/>
          </a:stretch>
        </p:blipFill>
        <p:spPr bwMode="auto">
          <a:xfrm>
            <a:off x="6401576" y="6049818"/>
            <a:ext cx="1460303" cy="808182"/>
          </a:xfrm>
          <a:prstGeom prst="rect">
            <a:avLst/>
          </a:prstGeom>
          <a:noFill/>
        </p:spPr>
      </p:pic>
      <p:pic>
        <p:nvPicPr>
          <p:cNvPr id="2052" name="Picture 4" descr="C:\Documents and Settings\1\Мои документы\Презентации\Копия logasrtu.jpg"/>
          <p:cNvPicPr>
            <a:picLocks noChangeAspect="1" noChangeArrowheads="1"/>
          </p:cNvPicPr>
          <p:nvPr/>
        </p:nvPicPr>
        <p:blipFill>
          <a:blip r:embed="rId7" cstate="print"/>
          <a:srcRect/>
          <a:stretch>
            <a:fillRect/>
          </a:stretch>
        </p:blipFill>
        <p:spPr bwMode="auto">
          <a:xfrm>
            <a:off x="3879272" y="3375706"/>
            <a:ext cx="1066799" cy="1029461"/>
          </a:xfrm>
          <a:prstGeom prst="rect">
            <a:avLst/>
          </a:prstGeom>
          <a:noFill/>
        </p:spPr>
      </p:pic>
      <p:pic>
        <p:nvPicPr>
          <p:cNvPr id="2053" name="Picture 5"/>
          <p:cNvPicPr>
            <a:picLocks noChangeAspect="1" noChangeArrowheads="1"/>
          </p:cNvPicPr>
          <p:nvPr/>
        </p:nvPicPr>
        <p:blipFill>
          <a:blip r:embed="rId8" cstate="print"/>
          <a:srcRect/>
          <a:stretch>
            <a:fillRect/>
          </a:stretch>
        </p:blipFill>
        <p:spPr bwMode="auto">
          <a:xfrm>
            <a:off x="3989390" y="5872739"/>
            <a:ext cx="1593602" cy="855952"/>
          </a:xfrm>
          <a:prstGeom prst="rect">
            <a:avLst/>
          </a:prstGeom>
          <a:noFill/>
          <a:ln w="9525">
            <a:noFill/>
            <a:miter lim="800000"/>
            <a:headEnd/>
            <a:tailEnd/>
          </a:ln>
        </p:spPr>
      </p:pic>
      <p:pic>
        <p:nvPicPr>
          <p:cNvPr id="2054" name="Picture 6"/>
          <p:cNvPicPr>
            <a:picLocks noChangeAspect="1" noChangeArrowheads="1"/>
          </p:cNvPicPr>
          <p:nvPr/>
        </p:nvPicPr>
        <p:blipFill>
          <a:blip r:embed="rId9" cstate="print"/>
          <a:srcRect/>
          <a:stretch>
            <a:fillRect/>
          </a:stretch>
        </p:blipFill>
        <p:spPr bwMode="auto">
          <a:xfrm>
            <a:off x="8876145" y="5946227"/>
            <a:ext cx="1027979" cy="911773"/>
          </a:xfrm>
          <a:prstGeom prst="rect">
            <a:avLst/>
          </a:prstGeom>
          <a:noFill/>
          <a:ln w="9525">
            <a:noFill/>
            <a:miter lim="800000"/>
            <a:headEnd/>
            <a:tailEnd/>
          </a:ln>
        </p:spPr>
      </p:pic>
      <p:sp>
        <p:nvSpPr>
          <p:cNvPr id="88" name="Прямоугольник 87"/>
          <p:cNvSpPr/>
          <p:nvPr/>
        </p:nvSpPr>
        <p:spPr>
          <a:xfrm>
            <a:off x="0" y="960982"/>
            <a:ext cx="12192000" cy="140043"/>
          </a:xfrm>
          <a:prstGeom prst="rect">
            <a:avLst/>
          </a:prstGeom>
          <a:solidFill>
            <a:srgbClr val="CC5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328267281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7834457" y="1192996"/>
            <a:ext cx="4357543" cy="5665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lumMod val="85000"/>
                </a:schemeClr>
              </a:solidFill>
            </a:endParaRPr>
          </a:p>
        </p:txBody>
      </p:sp>
      <p:pic>
        <p:nvPicPr>
          <p:cNvPr id="6" name="Picture 18"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4333" y="325474"/>
            <a:ext cx="4159250"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Прямоугольник 2"/>
          <p:cNvSpPr/>
          <p:nvPr/>
        </p:nvSpPr>
        <p:spPr>
          <a:xfrm>
            <a:off x="361244" y="1061286"/>
            <a:ext cx="7208391" cy="3170099"/>
          </a:xfrm>
          <a:prstGeom prst="rect">
            <a:avLst/>
          </a:prstGeom>
        </p:spPr>
        <p:txBody>
          <a:bodyPr wrap="square">
            <a:spAutoFit/>
          </a:bodyPr>
          <a:lstStyle/>
          <a:p>
            <a:pPr algn="just"/>
            <a:r>
              <a:rPr lang="en-US" sz="2000" b="1" dirty="0" smtClean="0">
                <a:solidFill>
                  <a:schemeClr val="tx1">
                    <a:lumMod val="75000"/>
                    <a:lumOff val="25000"/>
                  </a:schemeClr>
                </a:solidFill>
                <a:effectLst>
                  <a:outerShdw blurRad="38100" dist="38100" dir="2700000" algn="tl">
                    <a:srgbClr val="000000">
                      <a:alpha val="43137"/>
                    </a:srgbClr>
                  </a:outerShdw>
                </a:effectLst>
              </a:rPr>
              <a:t>The </a:t>
            </a:r>
            <a:r>
              <a:rPr lang="en-US" sz="2000" b="1" dirty="0">
                <a:solidFill>
                  <a:schemeClr val="tx1">
                    <a:lumMod val="75000"/>
                    <a:lumOff val="25000"/>
                  </a:schemeClr>
                </a:solidFill>
                <a:effectLst>
                  <a:outerShdw blurRad="38100" dist="38100" dir="2700000" algn="tl">
                    <a:srgbClr val="000000">
                      <a:alpha val="43137"/>
                    </a:srgbClr>
                  </a:outerShdw>
                </a:effectLst>
              </a:rPr>
              <a:t>University campus is a big space, it includes alongside with teaching halls dormitories which offer higher-level comfort rooms for visiting professors, a library, exhibition galleries, sport facilities, gyms, shops, cafes, coffee shops and gift shops. A well-planned and friendly-designed campus infrastructure with plenty of places satisfying basic needs makes it a pleasurable and safe place to stay on. Landscape design of the campus, its mini-parks and green open spaces, pedestrian walkways have become a part of not only University hospitality tours but are </a:t>
            </a:r>
            <a:r>
              <a:rPr lang="en-US" sz="2000" b="1" dirty="0" err="1">
                <a:solidFill>
                  <a:schemeClr val="tx1">
                    <a:lumMod val="75000"/>
                    <a:lumOff val="25000"/>
                  </a:schemeClr>
                </a:solidFill>
                <a:effectLst>
                  <a:outerShdw blurRad="38100" dist="38100" dir="2700000" algn="tl">
                    <a:srgbClr val="000000">
                      <a:alpha val="43137"/>
                    </a:srgbClr>
                  </a:outerShdw>
                </a:effectLst>
              </a:rPr>
              <a:t>favoured</a:t>
            </a:r>
            <a:r>
              <a:rPr lang="en-US" sz="2000" b="1" dirty="0">
                <a:solidFill>
                  <a:schemeClr val="tx1">
                    <a:lumMod val="75000"/>
                    <a:lumOff val="25000"/>
                  </a:schemeClr>
                </a:solidFill>
                <a:effectLst>
                  <a:outerShdw blurRad="38100" dist="38100" dir="2700000" algn="tl">
                    <a:srgbClr val="000000">
                      <a:alpha val="43137"/>
                    </a:srgbClr>
                  </a:outerShdw>
                </a:effectLst>
              </a:rPr>
              <a:t> by the city residents and their guests.</a:t>
            </a:r>
            <a:endParaRPr lang="ru-RU" sz="2000" b="1" dirty="0">
              <a:solidFill>
                <a:schemeClr val="tx1">
                  <a:lumMod val="75000"/>
                  <a:lumOff val="25000"/>
                </a:schemeClr>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4" cstate="print"/>
          <a:stretch>
            <a:fillRect/>
          </a:stretch>
        </p:blipFill>
        <p:spPr>
          <a:xfrm>
            <a:off x="3917229" y="4247533"/>
            <a:ext cx="3917228" cy="2610465"/>
          </a:xfrm>
          <a:prstGeom prst="rect">
            <a:avLst/>
          </a:prstGeom>
        </p:spPr>
      </p:pic>
      <p:pic>
        <p:nvPicPr>
          <p:cNvPr id="5" name="Рисунок 4"/>
          <p:cNvPicPr>
            <a:picLocks noChangeAspect="1"/>
          </p:cNvPicPr>
          <p:nvPr/>
        </p:nvPicPr>
        <p:blipFill>
          <a:blip r:embed="rId5" cstate="print"/>
          <a:stretch>
            <a:fillRect/>
          </a:stretch>
        </p:blipFill>
        <p:spPr>
          <a:xfrm>
            <a:off x="0" y="4247533"/>
            <a:ext cx="3917229" cy="2610466"/>
          </a:xfrm>
          <a:prstGeom prst="rect">
            <a:avLst/>
          </a:prstGeom>
        </p:spPr>
      </p:pic>
      <p:sp>
        <p:nvSpPr>
          <p:cNvPr id="7" name="Прямоугольник 6"/>
          <p:cNvSpPr/>
          <p:nvPr/>
        </p:nvSpPr>
        <p:spPr>
          <a:xfrm>
            <a:off x="8638964" y="1295431"/>
            <a:ext cx="1302921" cy="923330"/>
          </a:xfrm>
          <a:prstGeom prst="rect">
            <a:avLst/>
          </a:prstGeom>
        </p:spPr>
        <p:txBody>
          <a:bodyPr wrap="none">
            <a:spAutoFit/>
          </a:bodyPr>
          <a:lstStyle/>
          <a:p>
            <a:pPr algn="ctr"/>
            <a:r>
              <a:rPr lang="ru-RU" sz="3600" b="1" dirty="0" smtClean="0">
                <a:solidFill>
                  <a:schemeClr val="accent2">
                    <a:lumMod val="75000"/>
                  </a:schemeClr>
                </a:solidFill>
              </a:rPr>
              <a:t>32</a:t>
            </a:r>
            <a:endParaRPr lang="en-US" b="1" dirty="0" smtClean="0">
              <a:solidFill>
                <a:schemeClr val="accent2">
                  <a:lumMod val="75000"/>
                </a:schemeClr>
              </a:solidFill>
            </a:endParaRPr>
          </a:p>
          <a:p>
            <a:r>
              <a:rPr lang="en-US" b="1" dirty="0" smtClean="0"/>
              <a:t>dormitories</a:t>
            </a:r>
            <a:endParaRPr lang="ru-RU" b="1" dirty="0"/>
          </a:p>
        </p:txBody>
      </p:sp>
      <p:sp>
        <p:nvSpPr>
          <p:cNvPr id="8" name="Прямоугольник 7"/>
          <p:cNvSpPr/>
          <p:nvPr/>
        </p:nvSpPr>
        <p:spPr>
          <a:xfrm>
            <a:off x="9480703" y="1939364"/>
            <a:ext cx="1987660" cy="1200329"/>
          </a:xfrm>
          <a:prstGeom prst="rect">
            <a:avLst/>
          </a:prstGeom>
        </p:spPr>
        <p:txBody>
          <a:bodyPr wrap="none">
            <a:spAutoFit/>
          </a:bodyPr>
          <a:lstStyle/>
          <a:p>
            <a:pPr algn="ctr"/>
            <a:r>
              <a:rPr lang="en-US" sz="3600" b="1" dirty="0" smtClean="0">
                <a:solidFill>
                  <a:schemeClr val="accent2">
                    <a:lumMod val="75000"/>
                  </a:schemeClr>
                </a:solidFill>
              </a:rPr>
              <a:t>10</a:t>
            </a:r>
            <a:endParaRPr lang="en-US" b="1" dirty="0" smtClean="0">
              <a:solidFill>
                <a:schemeClr val="accent2">
                  <a:lumMod val="75000"/>
                </a:schemeClr>
              </a:solidFill>
            </a:endParaRPr>
          </a:p>
          <a:p>
            <a:pPr algn="ctr"/>
            <a:r>
              <a:rPr lang="en-US" b="1" dirty="0" smtClean="0"/>
              <a:t>Students canteens </a:t>
            </a:r>
          </a:p>
          <a:p>
            <a:pPr algn="ctr"/>
            <a:r>
              <a:rPr lang="en-US" b="1" dirty="0" smtClean="0"/>
              <a:t>and buffets</a:t>
            </a:r>
            <a:endParaRPr lang="ru-RU" b="1" dirty="0"/>
          </a:p>
        </p:txBody>
      </p:sp>
      <p:sp>
        <p:nvSpPr>
          <p:cNvPr id="9" name="Прямоугольник 8"/>
          <p:cNvSpPr/>
          <p:nvPr/>
        </p:nvSpPr>
        <p:spPr>
          <a:xfrm>
            <a:off x="7896300" y="2385104"/>
            <a:ext cx="1546705" cy="923330"/>
          </a:xfrm>
          <a:prstGeom prst="rect">
            <a:avLst/>
          </a:prstGeom>
        </p:spPr>
        <p:txBody>
          <a:bodyPr wrap="none">
            <a:spAutoFit/>
          </a:bodyPr>
          <a:lstStyle/>
          <a:p>
            <a:pPr algn="ctr"/>
            <a:r>
              <a:rPr lang="en-US" sz="3600" b="1" dirty="0" smtClean="0">
                <a:solidFill>
                  <a:schemeClr val="accent2">
                    <a:lumMod val="75000"/>
                  </a:schemeClr>
                </a:solidFill>
              </a:rPr>
              <a:t>10</a:t>
            </a:r>
          </a:p>
          <a:p>
            <a:pPr algn="ctr"/>
            <a:r>
              <a:rPr lang="en-US" b="1" dirty="0" smtClean="0"/>
              <a:t>Sport facilities</a:t>
            </a:r>
          </a:p>
        </p:txBody>
      </p:sp>
      <p:sp>
        <p:nvSpPr>
          <p:cNvPr id="10" name="Прямоугольник 9"/>
          <p:cNvSpPr/>
          <p:nvPr/>
        </p:nvSpPr>
        <p:spPr>
          <a:xfrm>
            <a:off x="10968204" y="1192996"/>
            <a:ext cx="1235723" cy="1200329"/>
          </a:xfrm>
          <a:prstGeom prst="rect">
            <a:avLst/>
          </a:prstGeom>
        </p:spPr>
        <p:txBody>
          <a:bodyPr wrap="none">
            <a:spAutoFit/>
          </a:bodyPr>
          <a:lstStyle/>
          <a:p>
            <a:pPr algn="ctr"/>
            <a:r>
              <a:rPr lang="en-US" sz="3600" b="1" dirty="0" smtClean="0">
                <a:solidFill>
                  <a:schemeClr val="accent2">
                    <a:lumMod val="75000"/>
                  </a:schemeClr>
                </a:solidFill>
              </a:rPr>
              <a:t>2</a:t>
            </a:r>
          </a:p>
          <a:p>
            <a:pPr algn="ctr"/>
            <a:r>
              <a:rPr lang="en-US" b="1" dirty="0" smtClean="0"/>
              <a:t>Swimming </a:t>
            </a:r>
          </a:p>
          <a:p>
            <a:pPr algn="ctr"/>
            <a:r>
              <a:rPr lang="en-US" b="1" dirty="0" smtClean="0"/>
              <a:t>pools</a:t>
            </a:r>
          </a:p>
        </p:txBody>
      </p:sp>
      <p:sp>
        <p:nvSpPr>
          <p:cNvPr id="11" name="Прямоугольник 10"/>
          <p:cNvSpPr/>
          <p:nvPr/>
        </p:nvSpPr>
        <p:spPr>
          <a:xfrm>
            <a:off x="7917371" y="3672971"/>
            <a:ext cx="1273105" cy="923330"/>
          </a:xfrm>
          <a:prstGeom prst="rect">
            <a:avLst/>
          </a:prstGeom>
        </p:spPr>
        <p:txBody>
          <a:bodyPr wrap="none">
            <a:spAutoFit/>
          </a:bodyPr>
          <a:lstStyle/>
          <a:p>
            <a:pPr algn="ctr"/>
            <a:r>
              <a:rPr lang="en-US" sz="3600" b="1" dirty="0" smtClean="0">
                <a:solidFill>
                  <a:schemeClr val="accent2">
                    <a:lumMod val="75000"/>
                  </a:schemeClr>
                </a:solidFill>
              </a:rPr>
              <a:t>4</a:t>
            </a:r>
          </a:p>
          <a:p>
            <a:pPr algn="ctr"/>
            <a:r>
              <a:rPr lang="en-US" b="1" dirty="0" smtClean="0"/>
              <a:t>Dance halls</a:t>
            </a:r>
          </a:p>
        </p:txBody>
      </p:sp>
      <p:sp>
        <p:nvSpPr>
          <p:cNvPr id="12" name="Прямоугольник 11"/>
          <p:cNvSpPr/>
          <p:nvPr/>
        </p:nvSpPr>
        <p:spPr>
          <a:xfrm>
            <a:off x="10610385" y="2934307"/>
            <a:ext cx="1247846" cy="1200329"/>
          </a:xfrm>
          <a:prstGeom prst="rect">
            <a:avLst/>
          </a:prstGeom>
        </p:spPr>
        <p:txBody>
          <a:bodyPr wrap="square">
            <a:spAutoFit/>
          </a:bodyPr>
          <a:lstStyle/>
          <a:p>
            <a:pPr algn="ctr"/>
            <a:r>
              <a:rPr lang="en-US" sz="3600" b="1" dirty="0" smtClean="0">
                <a:solidFill>
                  <a:schemeClr val="accent2">
                    <a:lumMod val="75000"/>
                  </a:schemeClr>
                </a:solidFill>
              </a:rPr>
              <a:t>3</a:t>
            </a:r>
          </a:p>
          <a:p>
            <a:pPr algn="ctr"/>
            <a:r>
              <a:rPr lang="en-US" b="1" dirty="0" smtClean="0"/>
              <a:t>Music studio</a:t>
            </a:r>
          </a:p>
        </p:txBody>
      </p:sp>
      <p:sp>
        <p:nvSpPr>
          <p:cNvPr id="13" name="Прямоугольник 12"/>
          <p:cNvSpPr/>
          <p:nvPr/>
        </p:nvSpPr>
        <p:spPr>
          <a:xfrm>
            <a:off x="9538212" y="3224583"/>
            <a:ext cx="1058623" cy="1200329"/>
          </a:xfrm>
          <a:prstGeom prst="rect">
            <a:avLst/>
          </a:prstGeom>
        </p:spPr>
        <p:txBody>
          <a:bodyPr wrap="none">
            <a:spAutoFit/>
          </a:bodyPr>
          <a:lstStyle/>
          <a:p>
            <a:pPr algn="ctr"/>
            <a:r>
              <a:rPr lang="en-US" sz="3600" b="1" dirty="0" smtClean="0">
                <a:solidFill>
                  <a:schemeClr val="accent2">
                    <a:lumMod val="75000"/>
                  </a:schemeClr>
                </a:solidFill>
              </a:rPr>
              <a:t>24</a:t>
            </a:r>
          </a:p>
          <a:p>
            <a:pPr algn="ctr"/>
            <a:r>
              <a:rPr lang="en-US" b="1" dirty="0" smtClean="0"/>
              <a:t>Teaching </a:t>
            </a:r>
          </a:p>
          <a:p>
            <a:pPr algn="ctr"/>
            <a:r>
              <a:rPr lang="en-US" b="1" dirty="0" smtClean="0"/>
              <a:t>facilities</a:t>
            </a:r>
          </a:p>
        </p:txBody>
      </p:sp>
      <p:sp>
        <p:nvSpPr>
          <p:cNvPr id="14" name="Прямоугольник 13"/>
          <p:cNvSpPr/>
          <p:nvPr/>
        </p:nvSpPr>
        <p:spPr>
          <a:xfrm>
            <a:off x="7953766" y="4833373"/>
            <a:ext cx="1524777" cy="1200329"/>
          </a:xfrm>
          <a:prstGeom prst="rect">
            <a:avLst/>
          </a:prstGeom>
        </p:spPr>
        <p:txBody>
          <a:bodyPr wrap="none">
            <a:spAutoFit/>
          </a:bodyPr>
          <a:lstStyle/>
          <a:p>
            <a:pPr algn="ctr"/>
            <a:r>
              <a:rPr lang="en-US" sz="3600" b="1" dirty="0" smtClean="0">
                <a:solidFill>
                  <a:schemeClr val="accent2">
                    <a:lumMod val="75000"/>
                  </a:schemeClr>
                </a:solidFill>
              </a:rPr>
              <a:t>4</a:t>
            </a:r>
          </a:p>
          <a:p>
            <a:pPr algn="ctr"/>
            <a:r>
              <a:rPr lang="en-US" b="1" dirty="0" smtClean="0"/>
              <a:t>Track and </a:t>
            </a:r>
          </a:p>
          <a:p>
            <a:pPr algn="ctr"/>
            <a:r>
              <a:rPr lang="en-US" b="1" dirty="0"/>
              <a:t>f</a:t>
            </a:r>
            <a:r>
              <a:rPr lang="en-US" b="1" dirty="0" smtClean="0"/>
              <a:t>ield stadiums</a:t>
            </a:r>
          </a:p>
        </p:txBody>
      </p:sp>
      <p:sp>
        <p:nvSpPr>
          <p:cNvPr id="15" name="Прямоугольник 14"/>
          <p:cNvSpPr/>
          <p:nvPr/>
        </p:nvSpPr>
        <p:spPr>
          <a:xfrm>
            <a:off x="10856819" y="4466368"/>
            <a:ext cx="1233415" cy="923330"/>
          </a:xfrm>
          <a:prstGeom prst="rect">
            <a:avLst/>
          </a:prstGeom>
        </p:spPr>
        <p:txBody>
          <a:bodyPr wrap="none">
            <a:spAutoFit/>
          </a:bodyPr>
          <a:lstStyle/>
          <a:p>
            <a:pPr algn="ctr"/>
            <a:r>
              <a:rPr lang="en-US" sz="3600" b="1" dirty="0" smtClean="0">
                <a:solidFill>
                  <a:schemeClr val="accent2">
                    <a:lumMod val="75000"/>
                  </a:schemeClr>
                </a:solidFill>
              </a:rPr>
              <a:t>3</a:t>
            </a:r>
          </a:p>
          <a:p>
            <a:pPr algn="ctr"/>
            <a:r>
              <a:rPr lang="en-US" b="1" dirty="0" smtClean="0"/>
              <a:t>Skiing sites</a:t>
            </a:r>
          </a:p>
        </p:txBody>
      </p:sp>
      <p:sp>
        <p:nvSpPr>
          <p:cNvPr id="16" name="Прямоугольник 15"/>
          <p:cNvSpPr/>
          <p:nvPr/>
        </p:nvSpPr>
        <p:spPr>
          <a:xfrm>
            <a:off x="9635610" y="4484048"/>
            <a:ext cx="716671" cy="923330"/>
          </a:xfrm>
          <a:prstGeom prst="rect">
            <a:avLst/>
          </a:prstGeom>
        </p:spPr>
        <p:txBody>
          <a:bodyPr wrap="none">
            <a:spAutoFit/>
          </a:bodyPr>
          <a:lstStyle/>
          <a:p>
            <a:pPr algn="ctr"/>
            <a:r>
              <a:rPr lang="en-US" sz="3600" b="1" dirty="0" smtClean="0">
                <a:solidFill>
                  <a:schemeClr val="accent2">
                    <a:lumMod val="75000"/>
                  </a:schemeClr>
                </a:solidFill>
              </a:rPr>
              <a:t>30</a:t>
            </a:r>
          </a:p>
          <a:p>
            <a:pPr algn="ctr"/>
            <a:r>
              <a:rPr lang="en-US" b="1" dirty="0" smtClean="0"/>
              <a:t>Gyms</a:t>
            </a:r>
          </a:p>
        </p:txBody>
      </p:sp>
      <p:pic>
        <p:nvPicPr>
          <p:cNvPr id="18" name="Рисунок 17"/>
          <p:cNvPicPr>
            <a:picLocks noChangeAspect="1"/>
          </p:cNvPicPr>
          <p:nvPr/>
        </p:nvPicPr>
        <p:blipFill>
          <a:blip r:embed="rId6" cstate="print"/>
          <a:stretch>
            <a:fillRect/>
          </a:stretch>
        </p:blipFill>
        <p:spPr>
          <a:xfrm>
            <a:off x="11333140" y="5882970"/>
            <a:ext cx="865766" cy="975030"/>
          </a:xfrm>
          <a:prstGeom prst="rect">
            <a:avLst/>
          </a:prstGeom>
        </p:spPr>
      </p:pic>
      <p:sp>
        <p:nvSpPr>
          <p:cNvPr id="19" name="Прямоугольник 18"/>
          <p:cNvSpPr/>
          <p:nvPr/>
        </p:nvSpPr>
        <p:spPr>
          <a:xfrm>
            <a:off x="9367109" y="5829153"/>
            <a:ext cx="1959125" cy="1077218"/>
          </a:xfrm>
          <a:prstGeom prst="rect">
            <a:avLst/>
          </a:prstGeom>
        </p:spPr>
        <p:txBody>
          <a:bodyPr wrap="square">
            <a:spAutoFit/>
          </a:bodyPr>
          <a:lstStyle/>
          <a:p>
            <a:pPr algn="r"/>
            <a:r>
              <a:rPr lang="en-US" sz="1600" b="1" dirty="0">
                <a:solidFill>
                  <a:srgbClr val="404040"/>
                </a:solidFill>
              </a:rPr>
              <a:t>Network of University</a:t>
            </a:r>
          </a:p>
          <a:p>
            <a:pPr algn="r"/>
            <a:r>
              <a:rPr lang="en-US" sz="1600" b="1" dirty="0">
                <a:solidFill>
                  <a:srgbClr val="404040"/>
                </a:solidFill>
              </a:rPr>
              <a:t>mini-markets under</a:t>
            </a:r>
          </a:p>
          <a:p>
            <a:pPr algn="r"/>
            <a:r>
              <a:rPr lang="en-US" sz="1600" b="1" dirty="0">
                <a:solidFill>
                  <a:srgbClr val="404040"/>
                </a:solidFill>
              </a:rPr>
              <a:t>“U” brand</a:t>
            </a:r>
            <a:endParaRPr lang="ru-RU" sz="1600" b="1" dirty="0"/>
          </a:p>
        </p:txBody>
      </p:sp>
      <p:sp>
        <p:nvSpPr>
          <p:cNvPr id="20" name="Прямоугольник 19"/>
          <p:cNvSpPr/>
          <p:nvPr/>
        </p:nvSpPr>
        <p:spPr>
          <a:xfrm>
            <a:off x="4843605" y="93073"/>
            <a:ext cx="7348396" cy="1015663"/>
          </a:xfrm>
          <a:prstGeom prst="rect">
            <a:avLst/>
          </a:prstGeom>
        </p:spPr>
        <p:txBody>
          <a:bodyPr wrap="square">
            <a:spAutoFit/>
          </a:bodyPr>
          <a:lstStyle/>
          <a:p>
            <a:r>
              <a:rPr lang="en-US" sz="6000" b="1" dirty="0" smtClean="0">
                <a:solidFill>
                  <a:schemeClr val="accent2"/>
                </a:solidFill>
                <a:effectLst>
                  <a:outerShdw blurRad="38100" dist="38100" dir="2700000" algn="tl">
                    <a:srgbClr val="000000">
                      <a:alpha val="43137"/>
                    </a:srgbClr>
                  </a:outerShdw>
                </a:effectLst>
              </a:rPr>
              <a:t>Comfortable Campus</a:t>
            </a:r>
            <a:endParaRPr lang="en-US" sz="6000" b="1" dirty="0">
              <a:solidFill>
                <a:schemeClr val="accent2"/>
              </a:solidFill>
              <a:effectLst>
                <a:outerShdw blurRad="38100" dist="38100" dir="2700000" algn="tl">
                  <a:srgbClr val="000000">
                    <a:alpha val="43137"/>
                  </a:srgbClr>
                </a:outerShdw>
              </a:effectLst>
            </a:endParaRPr>
          </a:p>
        </p:txBody>
      </p:sp>
      <p:sp>
        <p:nvSpPr>
          <p:cNvPr id="21" name="Прямоугольник 20"/>
          <p:cNvSpPr/>
          <p:nvPr/>
        </p:nvSpPr>
        <p:spPr>
          <a:xfrm>
            <a:off x="0" y="1025636"/>
            <a:ext cx="12192000" cy="140043"/>
          </a:xfrm>
          <a:prstGeom prst="rect">
            <a:avLst/>
          </a:prstGeom>
          <a:solidFill>
            <a:srgbClr val="CC5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136652792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9123" y="886691"/>
            <a:ext cx="6500819" cy="646331"/>
          </a:xfrm>
          <a:prstGeom prst="rect">
            <a:avLst/>
          </a:prstGeom>
        </p:spPr>
        <p:txBody>
          <a:bodyPr wrap="none">
            <a:spAutoFit/>
          </a:bodyPr>
          <a:lstStyle/>
          <a:p>
            <a:r>
              <a:rPr lang="en-US" sz="3600" b="1" dirty="0" smtClean="0">
                <a:solidFill>
                  <a:srgbClr val="FF00FF"/>
                </a:solidFill>
              </a:rPr>
              <a:t>XXIX WINTER UNIVERSIADE </a:t>
            </a:r>
            <a:r>
              <a:rPr lang="en-US" sz="3600" b="1" dirty="0">
                <a:solidFill>
                  <a:srgbClr val="FF00FF"/>
                </a:solidFill>
              </a:rPr>
              <a:t>2019</a:t>
            </a:r>
            <a:endParaRPr lang="ru-RU" sz="3600" b="1" dirty="0"/>
          </a:p>
        </p:txBody>
      </p:sp>
      <p:sp>
        <p:nvSpPr>
          <p:cNvPr id="5" name="Прямоугольник 4"/>
          <p:cNvSpPr/>
          <p:nvPr/>
        </p:nvSpPr>
        <p:spPr>
          <a:xfrm>
            <a:off x="57642" y="4221019"/>
            <a:ext cx="2647950" cy="1538883"/>
          </a:xfrm>
          <a:prstGeom prst="rect">
            <a:avLst/>
          </a:prstGeom>
          <a:ln>
            <a:noFill/>
          </a:ln>
        </p:spPr>
        <p:txBody>
          <a:bodyPr wrap="square">
            <a:spAutoFit/>
          </a:bodyPr>
          <a:lstStyle/>
          <a:p>
            <a:r>
              <a:rPr lang="en-US" sz="4000" dirty="0" smtClean="0">
                <a:solidFill>
                  <a:schemeClr val="accent2">
                    <a:lumMod val="75000"/>
                  </a:schemeClr>
                </a:solidFill>
              </a:rPr>
              <a:t>99800 m</a:t>
            </a:r>
            <a:r>
              <a:rPr lang="en-US" sz="2000" dirty="0" smtClean="0">
                <a:solidFill>
                  <a:schemeClr val="accent2">
                    <a:lumMod val="75000"/>
                  </a:schemeClr>
                </a:solidFill>
              </a:rPr>
              <a:t>2</a:t>
            </a:r>
            <a:endParaRPr lang="en-US" sz="2000" dirty="0">
              <a:solidFill>
                <a:schemeClr val="accent2">
                  <a:lumMod val="75000"/>
                </a:schemeClr>
              </a:solidFill>
            </a:endParaRPr>
          </a:p>
          <a:p>
            <a:r>
              <a:rPr lang="en-US" dirty="0">
                <a:solidFill>
                  <a:srgbClr val="404040"/>
                </a:solidFill>
              </a:rPr>
              <a:t>is the total floor</a:t>
            </a:r>
          </a:p>
          <a:p>
            <a:r>
              <a:rPr lang="en-US" dirty="0">
                <a:solidFill>
                  <a:srgbClr val="404040"/>
                </a:solidFill>
              </a:rPr>
              <a:t>area of the Village</a:t>
            </a:r>
          </a:p>
          <a:p>
            <a:r>
              <a:rPr lang="en-US" dirty="0">
                <a:solidFill>
                  <a:srgbClr val="404040"/>
                </a:solidFill>
              </a:rPr>
              <a:t>dormitories</a:t>
            </a:r>
            <a:endParaRPr lang="ru-RU" dirty="0"/>
          </a:p>
        </p:txBody>
      </p:sp>
      <p:sp>
        <p:nvSpPr>
          <p:cNvPr id="7" name="Прямоугольник 6"/>
          <p:cNvSpPr/>
          <p:nvPr/>
        </p:nvSpPr>
        <p:spPr>
          <a:xfrm>
            <a:off x="2152978" y="4368800"/>
            <a:ext cx="2619374" cy="1538883"/>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4000" dirty="0" smtClean="0">
                <a:solidFill>
                  <a:schemeClr val="accent2">
                    <a:lumMod val="75000"/>
                  </a:schemeClr>
                </a:solidFill>
              </a:rPr>
              <a:t>4000 </a:t>
            </a:r>
          </a:p>
          <a:p>
            <a:pPr algn="ctr"/>
            <a:r>
              <a:rPr lang="en-US" dirty="0" smtClean="0">
                <a:solidFill>
                  <a:srgbClr val="404040"/>
                </a:solidFill>
              </a:rPr>
              <a:t>athletes </a:t>
            </a:r>
            <a:r>
              <a:rPr lang="en-US" dirty="0">
                <a:solidFill>
                  <a:srgbClr val="404040"/>
                </a:solidFill>
              </a:rPr>
              <a:t>is </a:t>
            </a:r>
            <a:r>
              <a:rPr lang="en-US" dirty="0" smtClean="0">
                <a:solidFill>
                  <a:srgbClr val="404040"/>
                </a:solidFill>
              </a:rPr>
              <a:t>accommodating capacity of Athletes</a:t>
            </a:r>
            <a:r>
              <a:rPr lang="en-US" dirty="0">
                <a:solidFill>
                  <a:srgbClr val="404040"/>
                </a:solidFill>
              </a:rPr>
              <a:t>’ Village</a:t>
            </a:r>
            <a:endParaRPr lang="ru-RU" dirty="0"/>
          </a:p>
        </p:txBody>
      </p:sp>
      <p:sp>
        <p:nvSpPr>
          <p:cNvPr id="8" name="Прямоугольник 7"/>
          <p:cNvSpPr/>
          <p:nvPr/>
        </p:nvSpPr>
        <p:spPr>
          <a:xfrm>
            <a:off x="632178" y="2031786"/>
            <a:ext cx="6645907" cy="1015663"/>
          </a:xfrm>
          <a:prstGeom prst="rect">
            <a:avLst/>
          </a:prstGeom>
        </p:spPr>
        <p:txBody>
          <a:bodyPr wrap="square">
            <a:spAutoFit/>
          </a:bodyPr>
          <a:lstStyle/>
          <a:p>
            <a:pPr algn="just"/>
            <a:r>
              <a:rPr lang="en-US" sz="2000" b="1" dirty="0">
                <a:solidFill>
                  <a:schemeClr val="tx1">
                    <a:lumMod val="75000"/>
                    <a:lumOff val="25000"/>
                  </a:schemeClr>
                </a:solidFill>
              </a:rPr>
              <a:t>The 29th </a:t>
            </a:r>
            <a:r>
              <a:rPr lang="en-US" sz="2000" b="1" dirty="0" smtClean="0">
                <a:solidFill>
                  <a:schemeClr val="tx1">
                    <a:lumMod val="75000"/>
                    <a:lumOff val="25000"/>
                  </a:schemeClr>
                </a:solidFill>
              </a:rPr>
              <a:t>World Winter </a:t>
            </a:r>
            <a:r>
              <a:rPr lang="en-US" sz="2000" b="1" dirty="0" err="1">
                <a:solidFill>
                  <a:schemeClr val="tx1">
                    <a:lumMod val="75000"/>
                    <a:lumOff val="25000"/>
                  </a:schemeClr>
                </a:solidFill>
              </a:rPr>
              <a:t>Universiade</a:t>
            </a:r>
            <a:r>
              <a:rPr lang="en-US" sz="2000" b="1" dirty="0">
                <a:solidFill>
                  <a:schemeClr val="tx1">
                    <a:lumMod val="75000"/>
                    <a:lumOff val="25000"/>
                  </a:schemeClr>
                </a:solidFill>
              </a:rPr>
              <a:t> </a:t>
            </a:r>
            <a:r>
              <a:rPr lang="en-US" sz="2000" b="1" dirty="0" smtClean="0">
                <a:solidFill>
                  <a:schemeClr val="tx1">
                    <a:lumMod val="75000"/>
                    <a:lumOff val="25000"/>
                  </a:schemeClr>
                </a:solidFill>
              </a:rPr>
              <a:t>2019 will </a:t>
            </a:r>
            <a:r>
              <a:rPr lang="en-US" sz="2000" b="1" dirty="0">
                <a:solidFill>
                  <a:schemeClr val="tx1">
                    <a:lumMod val="75000"/>
                    <a:lumOff val="25000"/>
                  </a:schemeClr>
                </a:solidFill>
              </a:rPr>
              <a:t>bring a lot of young athletes </a:t>
            </a:r>
            <a:r>
              <a:rPr lang="en-US" sz="2000" b="1" dirty="0" smtClean="0">
                <a:solidFill>
                  <a:schemeClr val="tx1">
                    <a:lumMod val="75000"/>
                    <a:lumOff val="25000"/>
                  </a:schemeClr>
                </a:solidFill>
              </a:rPr>
              <a:t>from all </a:t>
            </a:r>
            <a:r>
              <a:rPr lang="en-US" sz="2000" b="1" dirty="0">
                <a:solidFill>
                  <a:schemeClr val="tx1">
                    <a:lumMod val="75000"/>
                    <a:lumOff val="25000"/>
                  </a:schemeClr>
                </a:solidFill>
              </a:rPr>
              <a:t>over the globe to </a:t>
            </a:r>
            <a:r>
              <a:rPr lang="en-US" sz="2000" b="1" dirty="0" smtClean="0">
                <a:solidFill>
                  <a:schemeClr val="tx1">
                    <a:lumMod val="75000"/>
                    <a:lumOff val="25000"/>
                  </a:schemeClr>
                </a:solidFill>
              </a:rPr>
              <a:t>Krasnoyarsk, a </a:t>
            </a:r>
            <a:r>
              <a:rPr lang="en-US" sz="2000" b="1" dirty="0">
                <a:solidFill>
                  <a:schemeClr val="tx1">
                    <a:lumMod val="75000"/>
                    <a:lumOff val="25000"/>
                  </a:schemeClr>
                </a:solidFill>
              </a:rPr>
              <a:t>multi-ethnic place with </a:t>
            </a:r>
            <a:r>
              <a:rPr lang="en-US" sz="2000" b="1" dirty="0" smtClean="0">
                <a:solidFill>
                  <a:schemeClr val="tx1">
                    <a:lumMod val="75000"/>
                    <a:lumOff val="25000"/>
                  </a:schemeClr>
                </a:solidFill>
              </a:rPr>
              <a:t>unique Nature</a:t>
            </a:r>
            <a:r>
              <a:rPr lang="en-US" sz="2000" b="1" dirty="0">
                <a:solidFill>
                  <a:schemeClr val="tx1">
                    <a:lumMod val="75000"/>
                    <a:lumOff val="25000"/>
                  </a:schemeClr>
                </a:solidFill>
              </a:rPr>
              <a:t>. </a:t>
            </a:r>
          </a:p>
        </p:txBody>
      </p:sp>
      <p:sp>
        <p:nvSpPr>
          <p:cNvPr id="9" name="Прямоугольник 8"/>
          <p:cNvSpPr/>
          <p:nvPr/>
        </p:nvSpPr>
        <p:spPr>
          <a:xfrm>
            <a:off x="-2993564" y="4383554"/>
            <a:ext cx="2553685" cy="369332"/>
          </a:xfrm>
          <a:prstGeom prst="rect">
            <a:avLst/>
          </a:prstGeom>
          <a:ln>
            <a:noFill/>
          </a:ln>
        </p:spPr>
        <p:txBody>
          <a:bodyPr wrap="square">
            <a:spAutoFit/>
          </a:bodyPr>
          <a:lstStyle/>
          <a:p>
            <a:endParaRPr lang="ru-RU" dirty="0"/>
          </a:p>
        </p:txBody>
      </p:sp>
      <p:sp>
        <p:nvSpPr>
          <p:cNvPr id="11" name="Прямоугольник 10"/>
          <p:cNvSpPr/>
          <p:nvPr/>
        </p:nvSpPr>
        <p:spPr>
          <a:xfrm>
            <a:off x="5148157" y="4427038"/>
            <a:ext cx="3129073" cy="153888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dirty="0" smtClean="0">
                <a:solidFill>
                  <a:schemeClr val="accent2">
                    <a:lumMod val="75000"/>
                  </a:schemeClr>
                </a:solidFill>
              </a:rPr>
              <a:t>1800</a:t>
            </a:r>
          </a:p>
          <a:p>
            <a:r>
              <a:rPr lang="en-US" dirty="0" smtClean="0">
                <a:solidFill>
                  <a:srgbClr val="404040"/>
                </a:solidFill>
              </a:rPr>
              <a:t>volunteers </a:t>
            </a:r>
            <a:r>
              <a:rPr lang="en-US" dirty="0">
                <a:solidFill>
                  <a:srgbClr val="404040"/>
                </a:solidFill>
              </a:rPr>
              <a:t>will be</a:t>
            </a:r>
          </a:p>
          <a:p>
            <a:r>
              <a:rPr lang="en-US" dirty="0">
                <a:solidFill>
                  <a:srgbClr val="404040"/>
                </a:solidFill>
              </a:rPr>
              <a:t>accommodated</a:t>
            </a:r>
          </a:p>
          <a:p>
            <a:r>
              <a:rPr lang="en-US" dirty="0">
                <a:solidFill>
                  <a:srgbClr val="404040"/>
                </a:solidFill>
              </a:rPr>
              <a:t>in Athletes’ Village</a:t>
            </a:r>
            <a:endParaRPr lang="ru-RU" dirty="0"/>
          </a:p>
        </p:txBody>
      </p:sp>
      <p:pic>
        <p:nvPicPr>
          <p:cNvPr id="3074" name="Picture 2" descr="C:\Documents and Settings\1\Рабочий стол\материал для презентации\Universiada.jpg"/>
          <p:cNvPicPr>
            <a:picLocks noChangeAspect="1" noChangeArrowheads="1"/>
          </p:cNvPicPr>
          <p:nvPr/>
        </p:nvPicPr>
        <p:blipFill>
          <a:blip r:embed="rId3" cstate="print"/>
          <a:srcRect/>
          <a:stretch>
            <a:fillRect/>
          </a:stretch>
        </p:blipFill>
        <p:spPr bwMode="auto">
          <a:xfrm>
            <a:off x="0" y="120073"/>
            <a:ext cx="12192000" cy="6800202"/>
          </a:xfrm>
          <a:prstGeom prst="rect">
            <a:avLst/>
          </a:prstGeom>
          <a:noFill/>
        </p:spPr>
      </p:pic>
      <p:pic>
        <p:nvPicPr>
          <p:cNvPr id="15" name="Picture 18" descr="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13037"/>
            <a:ext cx="4159250"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2939265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Изображение 4"/>
          <p:cNvPicPr>
            <a:picLocks noChangeAspect="1"/>
          </p:cNvPicPr>
          <p:nvPr/>
        </p:nvPicPr>
        <p:blipFill>
          <a:blip r:embed="rId3" cstate="print"/>
          <a:srcRect/>
          <a:stretch>
            <a:fillRect/>
          </a:stretch>
        </p:blipFill>
        <p:spPr bwMode="auto">
          <a:xfrm>
            <a:off x="230717" y="461963"/>
            <a:ext cx="11902016" cy="5957887"/>
          </a:xfrm>
          <a:prstGeom prst="rect">
            <a:avLst/>
          </a:prstGeom>
          <a:noFill/>
          <a:ln w="9525">
            <a:noFill/>
            <a:miter lim="800000"/>
            <a:headEnd/>
            <a:tailEnd/>
          </a:ln>
        </p:spPr>
      </p:pic>
      <p:sp>
        <p:nvSpPr>
          <p:cNvPr id="33794" name="Название 5"/>
          <p:cNvSpPr>
            <a:spLocks noGrp="1"/>
          </p:cNvSpPr>
          <p:nvPr>
            <p:ph type="title"/>
          </p:nvPr>
        </p:nvSpPr>
        <p:spPr>
          <a:xfrm>
            <a:off x="4510618" y="4643438"/>
            <a:ext cx="7681383" cy="787400"/>
          </a:xfrm>
        </p:spPr>
        <p:txBody>
          <a:bodyPr>
            <a:normAutofit fontScale="90000"/>
          </a:bodyPr>
          <a:lstStyle/>
          <a:p>
            <a:r>
              <a:rPr lang="en-GB" altLang="en-US" sz="3600" b="1" dirty="0" smtClean="0">
                <a:solidFill>
                  <a:srgbClr val="EB6C15"/>
                </a:solidFill>
                <a:effectLst>
                  <a:outerShdw blurRad="38100" dist="38100" dir="2700000" algn="tl">
                    <a:srgbClr val="000000">
                      <a:alpha val="43137"/>
                    </a:srgbClr>
                  </a:outerShdw>
                </a:effectLst>
              </a:rPr>
              <a:t>	</a:t>
            </a:r>
            <a:br>
              <a:rPr lang="en-GB" altLang="en-US" sz="3600" b="1" dirty="0" smtClean="0">
                <a:solidFill>
                  <a:srgbClr val="EB6C15"/>
                </a:solidFill>
                <a:effectLst>
                  <a:outerShdw blurRad="38100" dist="38100" dir="2700000" algn="tl">
                    <a:srgbClr val="000000">
                      <a:alpha val="43137"/>
                    </a:srgbClr>
                  </a:outerShdw>
                </a:effectLst>
              </a:rPr>
            </a:br>
            <a:r>
              <a:rPr lang="en-GB" altLang="en-US" sz="3600" b="1" dirty="0" smtClean="0">
                <a:solidFill>
                  <a:srgbClr val="EB6C15"/>
                </a:solidFill>
                <a:effectLst>
                  <a:outerShdw blurRad="38100" dist="38100" dir="2700000" algn="tl">
                    <a:srgbClr val="000000">
                      <a:alpha val="43137"/>
                    </a:srgbClr>
                  </a:outerShdw>
                </a:effectLst>
              </a:rPr>
              <a:t>	Thank you very much</a:t>
            </a:r>
            <a:br>
              <a:rPr lang="en-GB" altLang="en-US" sz="3600" b="1" dirty="0" smtClean="0">
                <a:solidFill>
                  <a:srgbClr val="EB6C15"/>
                </a:solidFill>
                <a:effectLst>
                  <a:outerShdw blurRad="38100" dist="38100" dir="2700000" algn="tl">
                    <a:srgbClr val="000000">
                      <a:alpha val="43137"/>
                    </a:srgbClr>
                  </a:outerShdw>
                </a:effectLst>
              </a:rPr>
            </a:br>
            <a:r>
              <a:rPr lang="en-GB" altLang="en-US" sz="3600" b="1" dirty="0" smtClean="0">
                <a:solidFill>
                  <a:srgbClr val="EB6C15"/>
                </a:solidFill>
                <a:effectLst>
                  <a:outerShdw blurRad="38100" dist="38100" dir="2700000" algn="tl">
                    <a:srgbClr val="000000">
                      <a:alpha val="43137"/>
                    </a:srgbClr>
                  </a:outerShdw>
                </a:effectLst>
              </a:rPr>
              <a:t>	e-mail: </a:t>
            </a:r>
            <a:r>
              <a:rPr lang="en-GB" altLang="en-US" sz="3600" b="1" dirty="0" smtClean="0">
                <a:solidFill>
                  <a:srgbClr val="EB6C15"/>
                </a:solidFill>
                <a:effectLst>
                  <a:outerShdw blurRad="38100" dist="38100" dir="2700000" algn="tl">
                    <a:srgbClr val="000000">
                      <a:alpha val="43137"/>
                    </a:srgbClr>
                  </a:outerShdw>
                </a:effectLst>
                <a:hlinkClick r:id="rId4"/>
              </a:rPr>
              <a:t>vupirova@sfu-kras.ru</a:t>
            </a:r>
            <a:r>
              <a:rPr lang="en-GB" altLang="en-US" sz="3600" b="1" dirty="0" smtClean="0">
                <a:solidFill>
                  <a:srgbClr val="EB6C15"/>
                </a:solidFill>
                <a:effectLst>
                  <a:outerShdw blurRad="38100" dist="38100" dir="2700000" algn="tl">
                    <a:srgbClr val="000000">
                      <a:alpha val="43137"/>
                    </a:srgbClr>
                  </a:outerShdw>
                </a:effectLst>
              </a:rPr>
              <a:t/>
            </a:r>
            <a:br>
              <a:rPr lang="en-GB" altLang="en-US" sz="3600" b="1" dirty="0" smtClean="0">
                <a:solidFill>
                  <a:srgbClr val="EB6C15"/>
                </a:solidFill>
                <a:effectLst>
                  <a:outerShdw blurRad="38100" dist="38100" dir="2700000" algn="tl">
                    <a:srgbClr val="000000">
                      <a:alpha val="43137"/>
                    </a:srgbClr>
                  </a:outerShdw>
                </a:effectLst>
              </a:rPr>
            </a:br>
            <a:r>
              <a:rPr lang="en-GB" altLang="en-US" sz="3600" b="1" dirty="0" smtClean="0">
                <a:solidFill>
                  <a:srgbClr val="EB6C15"/>
                </a:solidFill>
                <a:effectLst>
                  <a:outerShdw blurRad="38100" dist="38100" dir="2700000" algn="tl">
                    <a:srgbClr val="000000">
                      <a:alpha val="43137"/>
                    </a:srgbClr>
                  </a:outerShdw>
                </a:effectLst>
              </a:rPr>
              <a:t>     </a:t>
            </a:r>
            <a:endParaRPr lang="ru-RU" altLang="ru-RU" sz="3600" b="1" dirty="0" smtClean="0">
              <a:solidFill>
                <a:srgbClr val="800000"/>
              </a:solidFill>
              <a:effectLst>
                <a:outerShdw blurRad="38100" dist="38100" dir="2700000" algn="tl">
                  <a:srgbClr val="C0C0C0"/>
                </a:outerShdw>
              </a:effectLst>
              <a:cs typeface="Arial" pitchFamily="34" charset="0"/>
            </a:endParaRPr>
          </a:p>
        </p:txBody>
      </p:sp>
      <p:sp>
        <p:nvSpPr>
          <p:cNvPr id="10244" name="Номер слайда 4"/>
          <p:cNvSpPr>
            <a:spLocks noGrp="1"/>
          </p:cNvSpPr>
          <p:nvPr>
            <p:ph type="sldNum" sz="quarter" idx="12"/>
          </p:nvPr>
        </p:nvSpPr>
        <p:spPr bwMode="auto">
          <a:noFill/>
          <a:ln>
            <a:miter lim="800000"/>
            <a:headEnd/>
            <a:tailEnd/>
          </a:ln>
        </p:spPr>
        <p:txBody>
          <a:bodyPr/>
          <a:lstStyle/>
          <a:p>
            <a:fld id="{3548A28B-E773-4220-A7C2-44C467FDDA9D}" type="slidenum">
              <a:rPr lang="ru-RU" altLang="ru-RU" smtClean="0">
                <a:latin typeface="Calibri" pitchFamily="34" charset="0"/>
                <a:cs typeface="Arial" pitchFamily="34" charset="0"/>
              </a:rPr>
              <a:pPr/>
              <a:t>16</a:t>
            </a:fld>
            <a:endParaRPr lang="ru-RU" altLang="ru-RU" smtClean="0">
              <a:latin typeface="Calibri" pitchFamily="34" charset="0"/>
              <a:cs typeface="Arial" pitchFamily="34" charset="0"/>
            </a:endParaRPr>
          </a:p>
        </p:txBody>
      </p:sp>
      <p:pic>
        <p:nvPicPr>
          <p:cNvPr id="10245" name="Picture 18" descr="logo"/>
          <p:cNvPicPr>
            <a:picLocks noChangeAspect="1" noChangeArrowheads="1"/>
          </p:cNvPicPr>
          <p:nvPr/>
        </p:nvPicPr>
        <p:blipFill>
          <a:blip r:embed="rId5" cstate="print"/>
          <a:srcRect/>
          <a:stretch>
            <a:fillRect/>
          </a:stretch>
        </p:blipFill>
        <p:spPr bwMode="auto">
          <a:xfrm>
            <a:off x="203200" y="106363"/>
            <a:ext cx="3384551" cy="336550"/>
          </a:xfrm>
          <a:prstGeom prst="rect">
            <a:avLst/>
          </a:prstGeom>
          <a:noFill/>
          <a:ln w="9525">
            <a:noFill/>
            <a:miter lim="800000"/>
            <a:headEnd/>
            <a:tailEnd/>
          </a:ln>
        </p:spPr>
      </p:pic>
      <p:pic>
        <p:nvPicPr>
          <p:cNvPr id="10246" name="Picture 2" descr="5-100"/>
          <p:cNvPicPr>
            <a:picLocks noChangeAspect="1" noChangeArrowheads="1"/>
          </p:cNvPicPr>
          <p:nvPr/>
        </p:nvPicPr>
        <p:blipFill>
          <a:blip r:embed="rId6" cstate="print"/>
          <a:srcRect/>
          <a:stretch>
            <a:fillRect/>
          </a:stretch>
        </p:blipFill>
        <p:spPr bwMode="auto">
          <a:xfrm>
            <a:off x="10287000" y="0"/>
            <a:ext cx="190500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noChangeAspect="1" noEditPoints="1"/>
          </p:cNvSpPr>
          <p:nvPr/>
        </p:nvSpPr>
        <p:spPr bwMode="auto">
          <a:xfrm>
            <a:off x="6299782" y="325474"/>
            <a:ext cx="391721" cy="393162"/>
          </a:xfrm>
          <a:custGeom>
            <a:avLst/>
            <a:gdLst>
              <a:gd name="T0" fmla="*/ 341 w 512"/>
              <a:gd name="T1" fmla="*/ 232 h 512"/>
              <a:gd name="T2" fmla="*/ 373 w 512"/>
              <a:gd name="T3" fmla="*/ 200 h 512"/>
              <a:gd name="T4" fmla="*/ 364 w 512"/>
              <a:gd name="T5" fmla="*/ 237 h 512"/>
              <a:gd name="T6" fmla="*/ 364 w 512"/>
              <a:gd name="T7" fmla="*/ 237 h 512"/>
              <a:gd name="T8" fmla="*/ 354 w 512"/>
              <a:gd name="T9" fmla="*/ 249 h 512"/>
              <a:gd name="T10" fmla="*/ 288 w 512"/>
              <a:gd name="T11" fmla="*/ 264 h 512"/>
              <a:gd name="T12" fmla="*/ 276 w 512"/>
              <a:gd name="T13" fmla="*/ 267 h 512"/>
              <a:gd name="T14" fmla="*/ 167 w 512"/>
              <a:gd name="T15" fmla="*/ 376 h 512"/>
              <a:gd name="T16" fmla="*/ 137 w 512"/>
              <a:gd name="T17" fmla="*/ 376 h 512"/>
              <a:gd name="T18" fmla="*/ 131 w 512"/>
              <a:gd name="T19" fmla="*/ 361 h 512"/>
              <a:gd name="T20" fmla="*/ 137 w 512"/>
              <a:gd name="T21" fmla="*/ 346 h 512"/>
              <a:gd name="T22" fmla="*/ 246 w 512"/>
              <a:gd name="T23" fmla="*/ 237 h 512"/>
              <a:gd name="T24" fmla="*/ 249 w 512"/>
              <a:gd name="T25" fmla="*/ 225 h 512"/>
              <a:gd name="T26" fmla="*/ 264 w 512"/>
              <a:gd name="T27" fmla="*/ 159 h 512"/>
              <a:gd name="T28" fmla="*/ 276 w 512"/>
              <a:gd name="T29" fmla="*/ 149 h 512"/>
              <a:gd name="T30" fmla="*/ 309 w 512"/>
              <a:gd name="T31" fmla="*/ 140 h 512"/>
              <a:gd name="T32" fmla="*/ 312 w 512"/>
              <a:gd name="T33" fmla="*/ 140 h 512"/>
              <a:gd name="T34" fmla="*/ 281 w 512"/>
              <a:gd name="T35" fmla="*/ 171 h 512"/>
              <a:gd name="T36" fmla="*/ 280 w 512"/>
              <a:gd name="T37" fmla="*/ 185 h 512"/>
              <a:gd name="T38" fmla="*/ 301 w 512"/>
              <a:gd name="T39" fmla="*/ 211 h 512"/>
              <a:gd name="T40" fmla="*/ 328 w 512"/>
              <a:gd name="T41" fmla="*/ 233 h 512"/>
              <a:gd name="T42" fmla="*/ 341 w 512"/>
              <a:gd name="T43" fmla="*/ 232 h 512"/>
              <a:gd name="T44" fmla="*/ 512 w 512"/>
              <a:gd name="T45" fmla="*/ 256 h 512"/>
              <a:gd name="T46" fmla="*/ 256 w 512"/>
              <a:gd name="T47" fmla="*/ 512 h 512"/>
              <a:gd name="T48" fmla="*/ 0 w 512"/>
              <a:gd name="T49" fmla="*/ 256 h 512"/>
              <a:gd name="T50" fmla="*/ 256 w 512"/>
              <a:gd name="T51" fmla="*/ 0 h 512"/>
              <a:gd name="T52" fmla="*/ 512 w 512"/>
              <a:gd name="T53" fmla="*/ 256 h 512"/>
              <a:gd name="T54" fmla="*/ 389 w 512"/>
              <a:gd name="T55" fmla="*/ 175 h 512"/>
              <a:gd name="T56" fmla="*/ 382 w 512"/>
              <a:gd name="T57" fmla="*/ 169 h 512"/>
              <a:gd name="T58" fmla="*/ 372 w 512"/>
              <a:gd name="T59" fmla="*/ 171 h 512"/>
              <a:gd name="T60" fmla="*/ 333 w 512"/>
              <a:gd name="T61" fmla="*/ 210 h 512"/>
              <a:gd name="T62" fmla="*/ 317 w 512"/>
              <a:gd name="T63" fmla="*/ 196 h 512"/>
              <a:gd name="T64" fmla="*/ 303 w 512"/>
              <a:gd name="T65" fmla="*/ 180 h 512"/>
              <a:gd name="T66" fmla="*/ 342 w 512"/>
              <a:gd name="T67" fmla="*/ 141 h 512"/>
              <a:gd name="T68" fmla="*/ 344 w 512"/>
              <a:gd name="T69" fmla="*/ 131 h 512"/>
              <a:gd name="T70" fmla="*/ 338 w 512"/>
              <a:gd name="T71" fmla="*/ 124 h 512"/>
              <a:gd name="T72" fmla="*/ 265 w 512"/>
              <a:gd name="T73" fmla="*/ 131 h 512"/>
              <a:gd name="T74" fmla="*/ 249 w 512"/>
              <a:gd name="T75" fmla="*/ 144 h 512"/>
              <a:gd name="T76" fmla="*/ 227 w 512"/>
              <a:gd name="T77" fmla="*/ 226 h 512"/>
              <a:gd name="T78" fmla="*/ 122 w 512"/>
              <a:gd name="T79" fmla="*/ 331 h 512"/>
              <a:gd name="T80" fmla="*/ 109 w 512"/>
              <a:gd name="T81" fmla="*/ 361 h 512"/>
              <a:gd name="T82" fmla="*/ 122 w 512"/>
              <a:gd name="T83" fmla="*/ 391 h 512"/>
              <a:gd name="T84" fmla="*/ 152 w 512"/>
              <a:gd name="T85" fmla="*/ 404 h 512"/>
              <a:gd name="T86" fmla="*/ 182 w 512"/>
              <a:gd name="T87" fmla="*/ 391 h 512"/>
              <a:gd name="T88" fmla="*/ 287 w 512"/>
              <a:gd name="T89" fmla="*/ 286 h 512"/>
              <a:gd name="T90" fmla="*/ 369 w 512"/>
              <a:gd name="T91" fmla="*/ 264 h 512"/>
              <a:gd name="T92" fmla="*/ 382 w 512"/>
              <a:gd name="T93" fmla="*/ 248 h 512"/>
              <a:gd name="T94" fmla="*/ 389 w 512"/>
              <a:gd name="T95" fmla="*/ 17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2" h="512">
                <a:moveTo>
                  <a:pt x="341" y="232"/>
                </a:moveTo>
                <a:cubicBezTo>
                  <a:pt x="373" y="200"/>
                  <a:pt x="373" y="200"/>
                  <a:pt x="373" y="200"/>
                </a:cubicBezTo>
                <a:cubicBezTo>
                  <a:pt x="374" y="213"/>
                  <a:pt x="370" y="226"/>
                  <a:pt x="364" y="237"/>
                </a:cubicBezTo>
                <a:cubicBezTo>
                  <a:pt x="364" y="237"/>
                  <a:pt x="364" y="237"/>
                  <a:pt x="364" y="237"/>
                </a:cubicBezTo>
                <a:cubicBezTo>
                  <a:pt x="361" y="242"/>
                  <a:pt x="358" y="246"/>
                  <a:pt x="354" y="249"/>
                </a:cubicBezTo>
                <a:cubicBezTo>
                  <a:pt x="337" y="267"/>
                  <a:pt x="311" y="272"/>
                  <a:pt x="288" y="264"/>
                </a:cubicBezTo>
                <a:cubicBezTo>
                  <a:pt x="284" y="263"/>
                  <a:pt x="279" y="264"/>
                  <a:pt x="276" y="267"/>
                </a:cubicBezTo>
                <a:cubicBezTo>
                  <a:pt x="167" y="376"/>
                  <a:pt x="167" y="376"/>
                  <a:pt x="167" y="376"/>
                </a:cubicBezTo>
                <a:cubicBezTo>
                  <a:pt x="159" y="384"/>
                  <a:pt x="145" y="384"/>
                  <a:pt x="137" y="376"/>
                </a:cubicBezTo>
                <a:cubicBezTo>
                  <a:pt x="133" y="372"/>
                  <a:pt x="131" y="367"/>
                  <a:pt x="131" y="361"/>
                </a:cubicBezTo>
                <a:cubicBezTo>
                  <a:pt x="131" y="355"/>
                  <a:pt x="133" y="350"/>
                  <a:pt x="137" y="346"/>
                </a:cubicBezTo>
                <a:cubicBezTo>
                  <a:pt x="246" y="237"/>
                  <a:pt x="246" y="237"/>
                  <a:pt x="246" y="237"/>
                </a:cubicBezTo>
                <a:cubicBezTo>
                  <a:pt x="249" y="234"/>
                  <a:pt x="250" y="229"/>
                  <a:pt x="249" y="225"/>
                </a:cubicBezTo>
                <a:cubicBezTo>
                  <a:pt x="241" y="202"/>
                  <a:pt x="246" y="176"/>
                  <a:pt x="264" y="159"/>
                </a:cubicBezTo>
                <a:cubicBezTo>
                  <a:pt x="267" y="155"/>
                  <a:pt x="271" y="152"/>
                  <a:pt x="276" y="149"/>
                </a:cubicBezTo>
                <a:cubicBezTo>
                  <a:pt x="286" y="143"/>
                  <a:pt x="297" y="140"/>
                  <a:pt x="309" y="140"/>
                </a:cubicBezTo>
                <a:cubicBezTo>
                  <a:pt x="310" y="140"/>
                  <a:pt x="311" y="140"/>
                  <a:pt x="312" y="140"/>
                </a:cubicBezTo>
                <a:cubicBezTo>
                  <a:pt x="281" y="171"/>
                  <a:pt x="281" y="171"/>
                  <a:pt x="281" y="171"/>
                </a:cubicBezTo>
                <a:cubicBezTo>
                  <a:pt x="277" y="175"/>
                  <a:pt x="277" y="181"/>
                  <a:pt x="280" y="185"/>
                </a:cubicBezTo>
                <a:cubicBezTo>
                  <a:pt x="286" y="194"/>
                  <a:pt x="293" y="203"/>
                  <a:pt x="301" y="211"/>
                </a:cubicBezTo>
                <a:cubicBezTo>
                  <a:pt x="310" y="220"/>
                  <a:pt x="318" y="227"/>
                  <a:pt x="328" y="233"/>
                </a:cubicBezTo>
                <a:cubicBezTo>
                  <a:pt x="332" y="236"/>
                  <a:pt x="338" y="235"/>
                  <a:pt x="341" y="232"/>
                </a:cubicBezTo>
                <a:close/>
                <a:moveTo>
                  <a:pt x="512" y="256"/>
                </a:moveTo>
                <a:cubicBezTo>
                  <a:pt x="512" y="397"/>
                  <a:pt x="397" y="512"/>
                  <a:pt x="256" y="512"/>
                </a:cubicBezTo>
                <a:cubicBezTo>
                  <a:pt x="115" y="512"/>
                  <a:pt x="0" y="397"/>
                  <a:pt x="0" y="256"/>
                </a:cubicBezTo>
                <a:cubicBezTo>
                  <a:pt x="0" y="114"/>
                  <a:pt x="115" y="0"/>
                  <a:pt x="256" y="0"/>
                </a:cubicBezTo>
                <a:cubicBezTo>
                  <a:pt x="397" y="0"/>
                  <a:pt x="512" y="114"/>
                  <a:pt x="512" y="256"/>
                </a:cubicBezTo>
                <a:close/>
                <a:moveTo>
                  <a:pt x="389" y="175"/>
                </a:moveTo>
                <a:cubicBezTo>
                  <a:pt x="388" y="172"/>
                  <a:pt x="385" y="169"/>
                  <a:pt x="382" y="169"/>
                </a:cubicBezTo>
                <a:cubicBezTo>
                  <a:pt x="378" y="168"/>
                  <a:pt x="374" y="169"/>
                  <a:pt x="372" y="171"/>
                </a:cubicBezTo>
                <a:cubicBezTo>
                  <a:pt x="333" y="210"/>
                  <a:pt x="333" y="210"/>
                  <a:pt x="333" y="210"/>
                </a:cubicBezTo>
                <a:cubicBezTo>
                  <a:pt x="327" y="206"/>
                  <a:pt x="322" y="201"/>
                  <a:pt x="317" y="196"/>
                </a:cubicBezTo>
                <a:cubicBezTo>
                  <a:pt x="311" y="191"/>
                  <a:pt x="307" y="186"/>
                  <a:pt x="303" y="180"/>
                </a:cubicBezTo>
                <a:cubicBezTo>
                  <a:pt x="342" y="141"/>
                  <a:pt x="342" y="141"/>
                  <a:pt x="342" y="141"/>
                </a:cubicBezTo>
                <a:cubicBezTo>
                  <a:pt x="344" y="139"/>
                  <a:pt x="345" y="135"/>
                  <a:pt x="344" y="131"/>
                </a:cubicBezTo>
                <a:cubicBezTo>
                  <a:pt x="344" y="128"/>
                  <a:pt x="341" y="125"/>
                  <a:pt x="338" y="124"/>
                </a:cubicBezTo>
                <a:cubicBezTo>
                  <a:pt x="313" y="115"/>
                  <a:pt x="287" y="118"/>
                  <a:pt x="265" y="131"/>
                </a:cubicBezTo>
                <a:cubicBezTo>
                  <a:pt x="259" y="135"/>
                  <a:pt x="253" y="139"/>
                  <a:pt x="249" y="144"/>
                </a:cubicBezTo>
                <a:cubicBezTo>
                  <a:pt x="227" y="165"/>
                  <a:pt x="219" y="197"/>
                  <a:pt x="227" y="226"/>
                </a:cubicBezTo>
                <a:cubicBezTo>
                  <a:pt x="122" y="331"/>
                  <a:pt x="122" y="331"/>
                  <a:pt x="122" y="331"/>
                </a:cubicBezTo>
                <a:cubicBezTo>
                  <a:pt x="114" y="339"/>
                  <a:pt x="109" y="350"/>
                  <a:pt x="109" y="361"/>
                </a:cubicBezTo>
                <a:cubicBezTo>
                  <a:pt x="109" y="372"/>
                  <a:pt x="114" y="383"/>
                  <a:pt x="122" y="391"/>
                </a:cubicBezTo>
                <a:cubicBezTo>
                  <a:pt x="130" y="399"/>
                  <a:pt x="140" y="404"/>
                  <a:pt x="152" y="404"/>
                </a:cubicBezTo>
                <a:cubicBezTo>
                  <a:pt x="163" y="404"/>
                  <a:pt x="174" y="399"/>
                  <a:pt x="182" y="391"/>
                </a:cubicBezTo>
                <a:cubicBezTo>
                  <a:pt x="287" y="286"/>
                  <a:pt x="287" y="286"/>
                  <a:pt x="287" y="286"/>
                </a:cubicBezTo>
                <a:cubicBezTo>
                  <a:pt x="316" y="294"/>
                  <a:pt x="348" y="286"/>
                  <a:pt x="369" y="264"/>
                </a:cubicBezTo>
                <a:cubicBezTo>
                  <a:pt x="374" y="260"/>
                  <a:pt x="378" y="254"/>
                  <a:pt x="382" y="248"/>
                </a:cubicBezTo>
                <a:cubicBezTo>
                  <a:pt x="395" y="226"/>
                  <a:pt x="398" y="200"/>
                  <a:pt x="389" y="175"/>
                </a:cubicBezTo>
                <a:close/>
              </a:path>
            </a:pathLst>
          </a:custGeom>
          <a:solidFill>
            <a:schemeClr val="bg1"/>
          </a:solidFill>
          <a:ln>
            <a:noFill/>
          </a:ln>
        </p:spPr>
        <p:txBody>
          <a:bodyPr/>
          <a:lstStyle/>
          <a:p>
            <a:pPr defTabSz="714403">
              <a:defRPr/>
            </a:pPr>
            <a:endParaRPr lang="en-GB" sz="1406"/>
          </a:p>
        </p:txBody>
      </p:sp>
      <p:pic>
        <p:nvPicPr>
          <p:cNvPr id="12" name="Picture 18"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7782"/>
            <a:ext cx="4159250"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22"/>
          <p:cNvSpPr>
            <a:spLocks noChangeArrowheads="1"/>
          </p:cNvSpPr>
          <p:nvPr/>
        </p:nvSpPr>
        <p:spPr bwMode="auto">
          <a:xfrm>
            <a:off x="876161" y="5641565"/>
            <a:ext cx="3307911" cy="313932"/>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ct val="80000"/>
              </a:lnSpc>
              <a:defRPr/>
            </a:pPr>
            <a:r>
              <a:rPr lang="en-GB" altLang="ru-RU" b="1" dirty="0" smtClean="0">
                <a:latin typeface="+mn-lt"/>
                <a:cs typeface="Arial" panose="020B0604020202020204" pitchFamily="34" charset="0"/>
              </a:rPr>
              <a:t>Mining and </a:t>
            </a:r>
            <a:r>
              <a:rPr lang="en-GB" altLang="ru-RU" b="1" dirty="0" err="1" smtClean="0">
                <a:latin typeface="+mn-lt"/>
                <a:cs typeface="Arial" panose="020B0604020202020204" pitchFamily="34" charset="0"/>
              </a:rPr>
              <a:t>geotechnology</a:t>
            </a:r>
            <a:endParaRPr lang="ru-RU" altLang="ru-RU" sz="4000" b="1" dirty="0">
              <a:effectLst>
                <a:outerShdw blurRad="38100" dist="38100" dir="2700000" algn="tl">
                  <a:srgbClr val="C0C0C0"/>
                </a:outerShdw>
              </a:effectLst>
              <a:cs typeface="Arial" panose="020B0604020202020204" pitchFamily="34" charset="0"/>
            </a:endParaRPr>
          </a:p>
        </p:txBody>
      </p:sp>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xmlns="" val="0"/>
              </a:ext>
            </a:extLst>
          </a:blip>
          <a:srcRect b="46793"/>
          <a:stretch/>
        </p:blipFill>
        <p:spPr>
          <a:xfrm>
            <a:off x="6361274" y="3195783"/>
            <a:ext cx="1733550" cy="695759"/>
          </a:xfrm>
          <a:prstGeom prst="rect">
            <a:avLst/>
          </a:prstGeom>
        </p:spPr>
      </p:pic>
      <p:pic>
        <p:nvPicPr>
          <p:cNvPr id="2" name="Рисунок 1"/>
          <p:cNvPicPr>
            <a:picLocks noChangeAspect="1"/>
          </p:cNvPicPr>
          <p:nvPr/>
        </p:nvPicPr>
        <p:blipFill>
          <a:blip r:embed="rId5" cstate="print">
            <a:grayscl/>
            <a:extLst>
              <a:ext uri="{28A0092B-C50C-407E-A947-70E740481C1C}">
                <a14:useLocalDpi xmlns:a14="http://schemas.microsoft.com/office/drawing/2010/main" xmlns="" val="0"/>
              </a:ext>
            </a:extLst>
          </a:blip>
          <a:stretch>
            <a:fillRect/>
          </a:stretch>
        </p:blipFill>
        <p:spPr>
          <a:xfrm>
            <a:off x="401450" y="3290251"/>
            <a:ext cx="437933" cy="346382"/>
          </a:xfrm>
          <a:prstGeom prst="rect">
            <a:avLst/>
          </a:prstGeom>
        </p:spPr>
      </p:pic>
      <p:pic>
        <p:nvPicPr>
          <p:cNvPr id="4" name="Рисунок 3"/>
          <p:cNvPicPr>
            <a:picLocks noChangeAspect="1"/>
          </p:cNvPicPr>
          <p:nvPr/>
        </p:nvPicPr>
        <p:blipFill>
          <a:blip r:embed="rId6" cstate="print">
            <a:grayscl/>
            <a:extLst>
              <a:ext uri="{28A0092B-C50C-407E-A947-70E740481C1C}">
                <a14:useLocalDpi xmlns:a14="http://schemas.microsoft.com/office/drawing/2010/main" xmlns="" val="0"/>
              </a:ext>
            </a:extLst>
          </a:blip>
          <a:stretch>
            <a:fillRect/>
          </a:stretch>
        </p:blipFill>
        <p:spPr>
          <a:xfrm>
            <a:off x="277113" y="3670356"/>
            <a:ext cx="599049" cy="612798"/>
          </a:xfrm>
          <a:prstGeom prst="rect">
            <a:avLst/>
          </a:prstGeom>
        </p:spPr>
      </p:pic>
      <p:pic>
        <p:nvPicPr>
          <p:cNvPr id="5" name="Рисунок 4"/>
          <p:cNvPicPr>
            <a:picLocks noChangeAspect="1"/>
          </p:cNvPicPr>
          <p:nvPr/>
        </p:nvPicPr>
        <p:blipFill>
          <a:blip r:embed="rId7" cstate="print">
            <a:grayscl/>
            <a:extLst>
              <a:ext uri="{28A0092B-C50C-407E-A947-70E740481C1C}">
                <a14:useLocalDpi xmlns:a14="http://schemas.microsoft.com/office/drawing/2010/main" xmlns="" val="0"/>
              </a:ext>
            </a:extLst>
          </a:blip>
          <a:stretch>
            <a:fillRect/>
          </a:stretch>
        </p:blipFill>
        <p:spPr>
          <a:xfrm>
            <a:off x="367940" y="4266330"/>
            <a:ext cx="492579" cy="503884"/>
          </a:xfrm>
          <a:prstGeom prst="rect">
            <a:avLst/>
          </a:prstGeom>
        </p:spPr>
      </p:pic>
      <p:pic>
        <p:nvPicPr>
          <p:cNvPr id="6" name="Рисунок 5"/>
          <p:cNvPicPr>
            <a:picLocks noChangeAspect="1"/>
          </p:cNvPicPr>
          <p:nvPr/>
        </p:nvPicPr>
        <p:blipFill>
          <a:blip r:embed="rId8" cstate="print">
            <a:grayscl/>
            <a:extLst>
              <a:ext uri="{28A0092B-C50C-407E-A947-70E740481C1C}">
                <a14:useLocalDpi xmlns:a14="http://schemas.microsoft.com/office/drawing/2010/main" xmlns="" val="0"/>
              </a:ext>
            </a:extLst>
          </a:blip>
          <a:stretch>
            <a:fillRect/>
          </a:stretch>
        </p:blipFill>
        <p:spPr>
          <a:xfrm>
            <a:off x="375320" y="4868897"/>
            <a:ext cx="500842" cy="512337"/>
          </a:xfrm>
          <a:prstGeom prst="rect">
            <a:avLst/>
          </a:prstGeom>
        </p:spPr>
      </p:pic>
      <p:pic>
        <p:nvPicPr>
          <p:cNvPr id="7" name="Рисунок 6"/>
          <p:cNvPicPr>
            <a:picLocks noChangeAspect="1"/>
          </p:cNvPicPr>
          <p:nvPr/>
        </p:nvPicPr>
        <p:blipFill>
          <a:blip r:embed="rId9" cstate="print">
            <a:grayscl/>
            <a:extLst>
              <a:ext uri="{28A0092B-C50C-407E-A947-70E740481C1C}">
                <a14:useLocalDpi xmlns:a14="http://schemas.microsoft.com/office/drawing/2010/main" xmlns="" val="0"/>
              </a:ext>
            </a:extLst>
          </a:blip>
          <a:stretch>
            <a:fillRect/>
          </a:stretch>
        </p:blipFill>
        <p:spPr>
          <a:xfrm>
            <a:off x="372176" y="5596103"/>
            <a:ext cx="503986" cy="515553"/>
          </a:xfrm>
          <a:prstGeom prst="rect">
            <a:avLst/>
          </a:prstGeom>
        </p:spPr>
      </p:pic>
      <p:sp>
        <p:nvSpPr>
          <p:cNvPr id="9" name="Прямоугольник 8"/>
          <p:cNvSpPr/>
          <p:nvPr/>
        </p:nvSpPr>
        <p:spPr>
          <a:xfrm>
            <a:off x="313179" y="2857813"/>
            <a:ext cx="3686166" cy="445635"/>
          </a:xfrm>
          <a:prstGeom prst="rect">
            <a:avLst/>
          </a:prstGeom>
        </p:spPr>
        <p:txBody>
          <a:bodyPr wrap="square">
            <a:spAutoFit/>
          </a:bodyPr>
          <a:lstStyle/>
          <a:p>
            <a:pPr algn="just">
              <a:lnSpc>
                <a:spcPct val="80000"/>
              </a:lnSpc>
              <a:defRPr/>
            </a:pPr>
            <a:r>
              <a:rPr lang="en-GB" altLang="ru-RU" sz="2800" b="1" dirty="0" smtClean="0">
                <a:solidFill>
                  <a:schemeClr val="accent2">
                    <a:lumMod val="75000"/>
                  </a:schemeClr>
                </a:solidFill>
                <a:effectLst>
                  <a:outerShdw blurRad="38100" dist="38100" dir="2700000" algn="tl">
                    <a:srgbClr val="000000">
                      <a:alpha val="43137"/>
                    </a:srgbClr>
                  </a:outerShdw>
                </a:effectLst>
                <a:cs typeface="Arial" pitchFamily="34" charset="0"/>
              </a:rPr>
              <a:t>Key research areas </a:t>
            </a:r>
            <a:endParaRPr lang="en-GB" altLang="ru-RU" sz="2800" b="1" dirty="0">
              <a:solidFill>
                <a:schemeClr val="accent2">
                  <a:lumMod val="75000"/>
                </a:schemeClr>
              </a:solidFill>
              <a:effectLst>
                <a:outerShdw blurRad="38100" dist="38100" dir="2700000" algn="tl">
                  <a:srgbClr val="000000">
                    <a:alpha val="43137"/>
                  </a:srgbClr>
                </a:outerShdw>
              </a:effectLst>
              <a:cs typeface="Arial" pitchFamily="34" charset="0"/>
            </a:endParaRPr>
          </a:p>
        </p:txBody>
      </p:sp>
      <p:sp>
        <p:nvSpPr>
          <p:cNvPr id="18" name="Прямоугольник 17"/>
          <p:cNvSpPr/>
          <p:nvPr/>
        </p:nvSpPr>
        <p:spPr>
          <a:xfrm>
            <a:off x="815344" y="3344277"/>
            <a:ext cx="4055277" cy="319446"/>
          </a:xfrm>
          <a:prstGeom prst="rect">
            <a:avLst/>
          </a:prstGeom>
        </p:spPr>
        <p:txBody>
          <a:bodyPr wrap="none">
            <a:spAutoFit/>
          </a:bodyPr>
          <a:lstStyle/>
          <a:p>
            <a:pPr algn="just">
              <a:lnSpc>
                <a:spcPct val="80000"/>
              </a:lnSpc>
              <a:defRPr/>
            </a:pPr>
            <a:r>
              <a:rPr lang="en-GB" altLang="ru-RU" b="1" dirty="0">
                <a:cs typeface="Arial" panose="020B0604020202020204" pitchFamily="34" charset="0"/>
              </a:rPr>
              <a:t>Sustainable environmental management</a:t>
            </a:r>
          </a:p>
        </p:txBody>
      </p:sp>
      <p:sp>
        <p:nvSpPr>
          <p:cNvPr id="20" name="Прямоугольник 19"/>
          <p:cNvSpPr/>
          <p:nvPr/>
        </p:nvSpPr>
        <p:spPr>
          <a:xfrm>
            <a:off x="860519" y="3940811"/>
            <a:ext cx="4014554" cy="319446"/>
          </a:xfrm>
          <a:prstGeom prst="rect">
            <a:avLst/>
          </a:prstGeom>
        </p:spPr>
        <p:txBody>
          <a:bodyPr wrap="square">
            <a:spAutoFit/>
          </a:bodyPr>
          <a:lstStyle/>
          <a:p>
            <a:pPr algn="just">
              <a:lnSpc>
                <a:spcPct val="80000"/>
              </a:lnSpc>
              <a:defRPr/>
            </a:pPr>
            <a:r>
              <a:rPr lang="en-GB" altLang="ru-RU" b="1" dirty="0" smtClean="0">
                <a:cs typeface="Arial" panose="020B0604020202020204" pitchFamily="34" charset="0"/>
              </a:rPr>
              <a:t>Biology and biotechnology</a:t>
            </a:r>
            <a:endParaRPr lang="en-GB" altLang="ru-RU" b="1" dirty="0">
              <a:cs typeface="Arial" panose="020B0604020202020204" pitchFamily="34" charset="0"/>
            </a:endParaRPr>
          </a:p>
        </p:txBody>
      </p:sp>
      <p:sp>
        <p:nvSpPr>
          <p:cNvPr id="21" name="Прямоугольник 20"/>
          <p:cNvSpPr/>
          <p:nvPr/>
        </p:nvSpPr>
        <p:spPr>
          <a:xfrm>
            <a:off x="839934" y="4419594"/>
            <a:ext cx="3741281" cy="319446"/>
          </a:xfrm>
          <a:prstGeom prst="rect">
            <a:avLst/>
          </a:prstGeom>
        </p:spPr>
        <p:txBody>
          <a:bodyPr wrap="none">
            <a:spAutoFit/>
          </a:bodyPr>
          <a:lstStyle/>
          <a:p>
            <a:pPr algn="just">
              <a:lnSpc>
                <a:spcPct val="80000"/>
              </a:lnSpc>
              <a:defRPr/>
            </a:pPr>
            <a:r>
              <a:rPr lang="en-GB" altLang="ru-RU" b="1" dirty="0">
                <a:cs typeface="Arial" panose="020B0604020202020204" pitchFamily="34" charset="0"/>
              </a:rPr>
              <a:t>Physics, chemistry and new materials</a:t>
            </a:r>
          </a:p>
        </p:txBody>
      </p:sp>
      <p:sp>
        <p:nvSpPr>
          <p:cNvPr id="22" name="Прямоугольник 21"/>
          <p:cNvSpPr/>
          <p:nvPr/>
        </p:nvSpPr>
        <p:spPr>
          <a:xfrm>
            <a:off x="820668" y="5058734"/>
            <a:ext cx="3669274" cy="319446"/>
          </a:xfrm>
          <a:prstGeom prst="rect">
            <a:avLst/>
          </a:prstGeom>
        </p:spPr>
        <p:txBody>
          <a:bodyPr wrap="none">
            <a:spAutoFit/>
          </a:bodyPr>
          <a:lstStyle/>
          <a:p>
            <a:pPr algn="just">
              <a:lnSpc>
                <a:spcPct val="80000"/>
              </a:lnSpc>
              <a:defRPr/>
            </a:pPr>
            <a:r>
              <a:rPr lang="en-GB" altLang="ru-RU" b="1" dirty="0">
                <a:cs typeface="Arial" panose="020B0604020202020204" pitchFamily="34" charset="0"/>
              </a:rPr>
              <a:t>Radio technology, IT &amp; digitalisation </a:t>
            </a:r>
          </a:p>
        </p:txBody>
      </p:sp>
      <p:sp>
        <p:nvSpPr>
          <p:cNvPr id="24" name="Прямоугольник 23"/>
          <p:cNvSpPr/>
          <p:nvPr/>
        </p:nvSpPr>
        <p:spPr>
          <a:xfrm>
            <a:off x="295564" y="1570183"/>
            <a:ext cx="8608291" cy="1323439"/>
          </a:xfrm>
          <a:prstGeom prst="rect">
            <a:avLst/>
          </a:prstGeom>
          <a:solidFill>
            <a:schemeClr val="bg1">
              <a:lumMod val="85000"/>
            </a:schemeClr>
          </a:solidFill>
        </p:spPr>
        <p:txBody>
          <a:bodyPr wrap="square">
            <a:spAutoFit/>
          </a:bodyPr>
          <a:lstStyle/>
          <a:p>
            <a:pPr algn="just"/>
            <a:r>
              <a:rPr lang="en-US" sz="2000" b="1" dirty="0" smtClean="0">
                <a:effectLst>
                  <a:outerShdw blurRad="38100" dist="38100" dir="2700000" algn="tl">
                    <a:srgbClr val="000000">
                      <a:alpha val="43137"/>
                    </a:srgbClr>
                  </a:outerShdw>
                </a:effectLst>
              </a:rPr>
              <a:t>is to produce innovative solutions and provide comprehensive support to sustainable development of the unique territories  and other global challenges of the XXI century  as well as teaching qualified professionals for the needs of business and industry worldwide</a:t>
            </a:r>
            <a:r>
              <a:rPr lang="en-US" sz="2000" dirty="0" smtClean="0">
                <a:effectLst>
                  <a:outerShdw blurRad="38100" dist="38100" dir="2700000" algn="tl">
                    <a:srgbClr val="000000">
                      <a:alpha val="43137"/>
                    </a:srgbClr>
                  </a:outerShdw>
                </a:effectLst>
              </a:rPr>
              <a:t> </a:t>
            </a:r>
            <a:endParaRPr lang="ru-RU" sz="2000" dirty="0">
              <a:effectLst>
                <a:outerShdw blurRad="38100" dist="38100" dir="2700000" algn="tl">
                  <a:srgbClr val="000000">
                    <a:alpha val="43137"/>
                  </a:srgbClr>
                </a:outerShdw>
              </a:effectLst>
            </a:endParaRPr>
          </a:p>
        </p:txBody>
      </p:sp>
      <p:pic>
        <p:nvPicPr>
          <p:cNvPr id="34" name="Рисунок 3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994653" y="0"/>
            <a:ext cx="4014172" cy="6858000"/>
          </a:xfrm>
          <a:prstGeom prst="rect">
            <a:avLst/>
          </a:prstGeom>
        </p:spPr>
      </p:pic>
      <p:sp>
        <p:nvSpPr>
          <p:cNvPr id="35" name="Прямоугольник 34"/>
          <p:cNvSpPr/>
          <p:nvPr/>
        </p:nvSpPr>
        <p:spPr>
          <a:xfrm>
            <a:off x="5376856" y="3999257"/>
            <a:ext cx="3442140" cy="1477328"/>
          </a:xfrm>
          <a:prstGeom prst="rect">
            <a:avLst/>
          </a:prstGeom>
        </p:spPr>
        <p:txBody>
          <a:bodyPr wrap="square">
            <a:spAutoFit/>
          </a:bodyPr>
          <a:lstStyle/>
          <a:p>
            <a:r>
              <a:rPr lang="ru-RU" i="1" dirty="0" smtClean="0"/>
              <a:t>«SibFU </a:t>
            </a:r>
            <a:r>
              <a:rPr lang="ru-RU" i="1" dirty="0"/>
              <a:t>is a member of the national “Russian Academic Excellence Project” team. The </a:t>
            </a:r>
            <a:r>
              <a:rPr lang="ru-RU" i="1" dirty="0" smtClean="0"/>
              <a:t>University </a:t>
            </a:r>
            <a:r>
              <a:rPr lang="ru-RU" i="1" dirty="0"/>
              <a:t>belongs to the top 20 of the country’s best </a:t>
            </a:r>
            <a:r>
              <a:rPr lang="en-US" i="1" dirty="0" smtClean="0"/>
              <a:t>u</a:t>
            </a:r>
            <a:r>
              <a:rPr lang="ru-RU" i="1" dirty="0" smtClean="0"/>
              <a:t>niversities»</a:t>
            </a:r>
            <a:endParaRPr lang="ru-RU" i="1" dirty="0"/>
          </a:p>
        </p:txBody>
      </p:sp>
      <p:cxnSp>
        <p:nvCxnSpPr>
          <p:cNvPr id="37" name="Прямая соединительная линия 36"/>
          <p:cNvCxnSpPr/>
          <p:nvPr/>
        </p:nvCxnSpPr>
        <p:spPr>
          <a:xfrm flipH="1">
            <a:off x="277113" y="3274108"/>
            <a:ext cx="0" cy="2837548"/>
          </a:xfrm>
          <a:prstGeom prst="line">
            <a:avLst/>
          </a:prstGeom>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3223491" y="434109"/>
            <a:ext cx="6428509" cy="1015663"/>
          </a:xfrm>
          <a:prstGeom prst="rect">
            <a:avLst/>
          </a:prstGeom>
          <a:noFill/>
        </p:spPr>
        <p:txBody>
          <a:bodyPr wrap="square" rtlCol="0">
            <a:spAutoFit/>
          </a:bodyPr>
          <a:lstStyle/>
          <a:p>
            <a:r>
              <a:rPr lang="en-US" sz="6000" b="1" dirty="0" smtClean="0">
                <a:solidFill>
                  <a:srgbClr val="EB6C15"/>
                </a:solidFill>
                <a:effectLst>
                  <a:outerShdw blurRad="38100" dist="38100" dir="2700000" algn="tl">
                    <a:srgbClr val="000000">
                      <a:alpha val="43137"/>
                    </a:srgbClr>
                  </a:outerShdw>
                </a:effectLst>
              </a:rPr>
              <a:t>University mission</a:t>
            </a:r>
          </a:p>
        </p:txBody>
      </p:sp>
      <p:sp>
        <p:nvSpPr>
          <p:cNvPr id="27" name="Прямоугольник 26"/>
          <p:cNvSpPr/>
          <p:nvPr/>
        </p:nvSpPr>
        <p:spPr>
          <a:xfrm>
            <a:off x="175491" y="1256145"/>
            <a:ext cx="8848436" cy="131207"/>
          </a:xfrm>
          <a:prstGeom prst="rect">
            <a:avLst/>
          </a:prstGeom>
          <a:solidFill>
            <a:srgbClr val="CC5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265084003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4333" y="325474"/>
            <a:ext cx="4159250"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Прямоугольник 2"/>
          <p:cNvSpPr/>
          <p:nvPr/>
        </p:nvSpPr>
        <p:spPr>
          <a:xfrm>
            <a:off x="6727972" y="93073"/>
            <a:ext cx="5343642" cy="1015663"/>
          </a:xfrm>
          <a:prstGeom prst="rect">
            <a:avLst/>
          </a:prstGeom>
        </p:spPr>
        <p:txBody>
          <a:bodyPr wrap="none">
            <a:spAutoFit/>
          </a:bodyPr>
          <a:lstStyle/>
          <a:p>
            <a:r>
              <a:rPr lang="en-US" sz="6000" b="1" dirty="0" smtClean="0">
                <a:solidFill>
                  <a:schemeClr val="accent2"/>
                </a:solidFill>
                <a:effectLst>
                  <a:outerShdw blurRad="38100" dist="38100" dir="2700000" algn="tl">
                    <a:srgbClr val="000000">
                      <a:alpha val="43137"/>
                    </a:srgbClr>
                  </a:outerShdw>
                </a:effectLst>
              </a:rPr>
              <a:t>Research profile</a:t>
            </a:r>
            <a:endParaRPr lang="en-US" sz="6000" b="1" dirty="0">
              <a:solidFill>
                <a:schemeClr val="accent2"/>
              </a:solidFill>
              <a:effectLst>
                <a:outerShdw blurRad="38100" dist="38100" dir="2700000" algn="tl">
                  <a:srgbClr val="000000">
                    <a:alpha val="43137"/>
                  </a:srgbClr>
                </a:outerShdw>
              </a:effectLst>
            </a:endParaRPr>
          </a:p>
        </p:txBody>
      </p:sp>
      <p:pic>
        <p:nvPicPr>
          <p:cNvPr id="13" name="Рисунок 12"/>
          <p:cNvPicPr>
            <a:picLocks noChangeAspect="1"/>
          </p:cNvPicPr>
          <p:nvPr/>
        </p:nvPicPr>
        <p:blipFill>
          <a:blip r:embed="rId4" cstate="print"/>
          <a:stretch>
            <a:fillRect/>
          </a:stretch>
        </p:blipFill>
        <p:spPr>
          <a:xfrm>
            <a:off x="0" y="1933280"/>
            <a:ext cx="5092700" cy="4924720"/>
          </a:xfrm>
          <a:prstGeom prst="rect">
            <a:avLst/>
          </a:prstGeom>
        </p:spPr>
      </p:pic>
      <p:sp>
        <p:nvSpPr>
          <p:cNvPr id="5" name="Прямоугольник 4"/>
          <p:cNvSpPr/>
          <p:nvPr/>
        </p:nvSpPr>
        <p:spPr>
          <a:xfrm>
            <a:off x="1" y="975782"/>
            <a:ext cx="5854700" cy="13226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p:cNvSpPr/>
          <p:nvPr/>
        </p:nvSpPr>
        <p:spPr>
          <a:xfrm>
            <a:off x="130392" y="1108736"/>
            <a:ext cx="5205356" cy="1200329"/>
          </a:xfrm>
          <a:prstGeom prst="rect">
            <a:avLst/>
          </a:prstGeom>
        </p:spPr>
        <p:txBody>
          <a:bodyPr wrap="square">
            <a:spAutoFit/>
          </a:bodyPr>
          <a:lstStyle/>
          <a:p>
            <a:r>
              <a:rPr lang="en-US" sz="2400" b="1" dirty="0" err="1">
                <a:solidFill>
                  <a:srgbClr val="636466"/>
                </a:solidFill>
                <a:latin typeface="Tahoma" panose="020B0604030504040204" pitchFamily="34" charset="0"/>
              </a:rPr>
              <a:t>SibFU</a:t>
            </a:r>
            <a:r>
              <a:rPr lang="en-US" sz="2400" b="1" dirty="0">
                <a:solidFill>
                  <a:srgbClr val="636466"/>
                </a:solidFill>
                <a:latin typeface="Tahoma" panose="020B0604030504040204" pitchFamily="34" charset="0"/>
              </a:rPr>
              <a:t> develops 5 strategic projects whose teams work </a:t>
            </a:r>
            <a:r>
              <a:rPr lang="en-US" sz="2400" b="1" dirty="0" smtClean="0">
                <a:solidFill>
                  <a:srgbClr val="636466"/>
                </a:solidFill>
                <a:latin typeface="Tahoma" panose="020B0604030504040204" pitchFamily="34" charset="0"/>
              </a:rPr>
              <a:t>in</a:t>
            </a:r>
            <a:r>
              <a:rPr lang="ru-RU" sz="2400" b="1" dirty="0" smtClean="0">
                <a:solidFill>
                  <a:srgbClr val="636466"/>
                </a:solidFill>
                <a:latin typeface="Tahoma" panose="020B0604030504040204" pitchFamily="34" charset="0"/>
              </a:rPr>
              <a:t> </a:t>
            </a:r>
            <a:r>
              <a:rPr lang="en-US" sz="2400" b="1" dirty="0" smtClean="0">
                <a:solidFill>
                  <a:srgbClr val="636466"/>
                </a:solidFill>
                <a:latin typeface="Tahoma" panose="020B0604030504040204" pitchFamily="34" charset="0"/>
              </a:rPr>
              <a:t>cutting-edge</a:t>
            </a:r>
            <a:r>
              <a:rPr lang="ru-RU" sz="2400" b="1" dirty="0" smtClean="0">
                <a:solidFill>
                  <a:srgbClr val="636466"/>
                </a:solidFill>
                <a:latin typeface="Tahoma" panose="020B0604030504040204" pitchFamily="34" charset="0"/>
              </a:rPr>
              <a:t> </a:t>
            </a:r>
            <a:r>
              <a:rPr lang="en-US" sz="2400" b="1" dirty="0" smtClean="0">
                <a:solidFill>
                  <a:srgbClr val="636466"/>
                </a:solidFill>
                <a:latin typeface="Tahoma" panose="020B0604030504040204" pitchFamily="34" charset="0"/>
              </a:rPr>
              <a:t>research </a:t>
            </a:r>
            <a:r>
              <a:rPr lang="en-US" sz="2400" b="1" dirty="0">
                <a:solidFill>
                  <a:srgbClr val="636466"/>
                </a:solidFill>
                <a:latin typeface="Tahoma" panose="020B0604030504040204" pitchFamily="34" charset="0"/>
              </a:rPr>
              <a:t>trends</a:t>
            </a:r>
          </a:p>
        </p:txBody>
      </p:sp>
      <p:sp>
        <p:nvSpPr>
          <p:cNvPr id="7" name="Прямоугольник 6"/>
          <p:cNvSpPr/>
          <p:nvPr/>
        </p:nvSpPr>
        <p:spPr>
          <a:xfrm>
            <a:off x="4903947" y="1122468"/>
            <a:ext cx="7288053" cy="1252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6790"/>
            <a:r>
              <a:rPr lang="en-US" sz="1600" b="1" dirty="0">
                <a:solidFill>
                  <a:srgbClr val="636466"/>
                </a:solidFill>
                <a:latin typeface="Tahoma" panose="020B0604030504040204" pitchFamily="34" charset="0"/>
              </a:rPr>
              <a:t>“Production of </a:t>
            </a:r>
            <a:r>
              <a:rPr lang="en-US" sz="1600" b="1" dirty="0" err="1">
                <a:solidFill>
                  <a:srgbClr val="636466"/>
                </a:solidFill>
                <a:latin typeface="Tahoma" panose="020B0604030504040204" pitchFamily="34" charset="0"/>
              </a:rPr>
              <a:t>biochemicals</a:t>
            </a:r>
            <a:r>
              <a:rPr lang="en-US" sz="1600" b="1" dirty="0">
                <a:solidFill>
                  <a:srgbClr val="636466"/>
                </a:solidFill>
                <a:latin typeface="Tahoma" panose="020B0604030504040204" pitchFamily="34" charset="0"/>
              </a:rPr>
              <a:t>, essential for humans, in aquatic ecosystems</a:t>
            </a:r>
            <a:r>
              <a:rPr lang="en-US" sz="1600" b="1" dirty="0" smtClean="0">
                <a:solidFill>
                  <a:srgbClr val="636466"/>
                </a:solidFill>
                <a:latin typeface="Tahoma" panose="020B0604030504040204" pitchFamily="34" charset="0"/>
              </a:rPr>
              <a:t>”</a:t>
            </a:r>
            <a:endParaRPr lang="ru-RU" sz="1600" b="1" dirty="0">
              <a:latin typeface="Tahoma" panose="020B0604030504040204" pitchFamily="34" charset="0"/>
            </a:endParaRPr>
          </a:p>
          <a:p>
            <a:pPr marR="41760"/>
            <a:r>
              <a:rPr lang="en-US" sz="1600" dirty="0">
                <a:solidFill>
                  <a:srgbClr val="636466"/>
                </a:solidFill>
                <a:latin typeface="Arial Narrow" panose="020B0606020202030204" pitchFamily="34" charset="0"/>
              </a:rPr>
              <a:t>Project leader – Prof Michael </a:t>
            </a:r>
            <a:r>
              <a:rPr lang="en-US" sz="1600" dirty="0" err="1">
                <a:solidFill>
                  <a:srgbClr val="636466"/>
                </a:solidFill>
                <a:latin typeface="Arial Narrow" panose="020B0606020202030204" pitchFamily="34" charset="0"/>
              </a:rPr>
              <a:t>Gladyshev</a:t>
            </a:r>
            <a:r>
              <a:rPr lang="en-US" sz="1600" dirty="0">
                <a:solidFill>
                  <a:srgbClr val="636466"/>
                </a:solidFill>
                <a:latin typeface="Arial Narrow" panose="020B0606020202030204" pitchFamily="34" charset="0"/>
              </a:rPr>
              <a:t>, Chair of Department of Aquatic and Terrestrial Ecosystems, School of Fundamental Biology and Biotechnology.</a:t>
            </a:r>
          </a:p>
        </p:txBody>
      </p:sp>
      <p:sp>
        <p:nvSpPr>
          <p:cNvPr id="16" name="Прямоугольник 15"/>
          <p:cNvSpPr/>
          <p:nvPr/>
        </p:nvSpPr>
        <p:spPr>
          <a:xfrm>
            <a:off x="4688047" y="2298472"/>
            <a:ext cx="7503953" cy="125239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0470"/>
            <a:r>
              <a:rPr lang="en-US" sz="1600" b="1" dirty="0">
                <a:solidFill>
                  <a:srgbClr val="636466"/>
                </a:solidFill>
                <a:latin typeface="Tahoma" panose="020B0604030504040204" pitchFamily="34" charset="0"/>
              </a:rPr>
              <a:t>“Development of the aluminum production technology based on low temperature electrolytes and inert anodes</a:t>
            </a:r>
            <a:r>
              <a:rPr lang="en-US" sz="1600" b="1" dirty="0" smtClean="0">
                <a:solidFill>
                  <a:srgbClr val="636466"/>
                </a:solidFill>
                <a:latin typeface="Tahoma" panose="020B0604030504040204" pitchFamily="34" charset="0"/>
              </a:rPr>
              <a:t>”</a:t>
            </a:r>
            <a:endParaRPr lang="ru-RU" sz="1600" b="1" dirty="0">
              <a:latin typeface="Tahoma" panose="020B0604030504040204" pitchFamily="34" charset="0"/>
            </a:endParaRPr>
          </a:p>
          <a:p>
            <a:pPr marR="36650"/>
            <a:r>
              <a:rPr lang="en-US" sz="1600" dirty="0">
                <a:solidFill>
                  <a:srgbClr val="636466"/>
                </a:solidFill>
                <a:latin typeface="Arial Narrow" panose="020B0606020202030204" pitchFamily="34" charset="0"/>
              </a:rPr>
              <a:t>Project leader – Prof Petr </a:t>
            </a:r>
            <a:r>
              <a:rPr lang="en-US" sz="1600" dirty="0" err="1">
                <a:solidFill>
                  <a:srgbClr val="636466"/>
                </a:solidFill>
                <a:latin typeface="Arial Narrow" panose="020B0606020202030204" pitchFamily="34" charset="0"/>
              </a:rPr>
              <a:t>Polyakov</a:t>
            </a:r>
            <a:r>
              <a:rPr lang="en-US" sz="1600" dirty="0">
                <a:solidFill>
                  <a:srgbClr val="636466"/>
                </a:solidFill>
                <a:latin typeface="Arial Narrow" panose="020B0606020202030204" pitchFamily="34" charset="0"/>
              </a:rPr>
              <a:t>, School of Non-Ferrous Metals and Materials Science.</a:t>
            </a:r>
          </a:p>
        </p:txBody>
      </p:sp>
      <p:sp>
        <p:nvSpPr>
          <p:cNvPr id="17" name="Прямоугольник 16"/>
          <p:cNvSpPr/>
          <p:nvPr/>
        </p:nvSpPr>
        <p:spPr>
          <a:xfrm>
            <a:off x="4903947" y="3366788"/>
            <a:ext cx="7288053" cy="1252390"/>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0770"/>
            <a:r>
              <a:rPr lang="en-US" sz="1600" b="1" dirty="0">
                <a:solidFill>
                  <a:srgbClr val="636466"/>
                </a:solidFill>
                <a:latin typeface="Tahoma" panose="020B0604030504040204" pitchFamily="34" charset="0"/>
              </a:rPr>
              <a:t>“New optical materials for novel applications in </a:t>
            </a:r>
            <a:r>
              <a:rPr lang="en-US" sz="1600" b="1" dirty="0" err="1">
                <a:solidFill>
                  <a:srgbClr val="636466"/>
                </a:solidFill>
                <a:latin typeface="Tahoma" panose="020B0604030504040204" pitchFamily="34" charset="0"/>
              </a:rPr>
              <a:t>nano</a:t>
            </a:r>
            <a:r>
              <a:rPr lang="en-US" sz="1600" b="1" dirty="0">
                <a:solidFill>
                  <a:srgbClr val="636466"/>
                </a:solidFill>
                <a:latin typeface="Tahoma" panose="020B0604030504040204" pitchFamily="34" charset="0"/>
              </a:rPr>
              <a:t>-and bio-photonics, solar energy conversion and </a:t>
            </a:r>
            <a:r>
              <a:rPr lang="en-US" sz="1600" b="1" dirty="0" err="1">
                <a:solidFill>
                  <a:srgbClr val="636466"/>
                </a:solidFill>
                <a:latin typeface="Tahoma" panose="020B0604030504040204" pitchFamily="34" charset="0"/>
              </a:rPr>
              <a:t>nanomedicine</a:t>
            </a:r>
            <a:r>
              <a:rPr lang="en-US" sz="1600" b="1" dirty="0" smtClean="0">
                <a:solidFill>
                  <a:srgbClr val="636466"/>
                </a:solidFill>
                <a:latin typeface="Tahoma" panose="020B0604030504040204" pitchFamily="34" charset="0"/>
              </a:rPr>
              <a:t>”</a:t>
            </a:r>
            <a:endParaRPr lang="ru-RU" sz="1600" b="1" dirty="0">
              <a:latin typeface="Tahoma" panose="020B0604030504040204" pitchFamily="34" charset="0"/>
            </a:endParaRPr>
          </a:p>
          <a:p>
            <a:pPr marR="41760"/>
            <a:r>
              <a:rPr lang="en-US" sz="1600" dirty="0">
                <a:solidFill>
                  <a:srgbClr val="636466"/>
                </a:solidFill>
                <a:latin typeface="Arial Narrow" panose="020B0606020202030204" pitchFamily="34" charset="0"/>
              </a:rPr>
              <a:t>Project leader – </a:t>
            </a:r>
            <a:r>
              <a:rPr lang="en-US" sz="1600" dirty="0" err="1">
                <a:solidFill>
                  <a:srgbClr val="636466"/>
                </a:solidFill>
                <a:latin typeface="Arial Narrow" panose="020B0606020202030204" pitchFamily="34" charset="0"/>
              </a:rPr>
              <a:t>Dr</a:t>
            </a:r>
            <a:r>
              <a:rPr lang="en-US" sz="1600" dirty="0">
                <a:solidFill>
                  <a:srgbClr val="636466"/>
                </a:solidFill>
                <a:latin typeface="Arial Narrow" panose="020B0606020202030204" pitchFamily="34" charset="0"/>
              </a:rPr>
              <a:t> Sergey </a:t>
            </a:r>
            <a:r>
              <a:rPr lang="en-US" sz="1600" dirty="0" err="1">
                <a:solidFill>
                  <a:srgbClr val="636466"/>
                </a:solidFill>
                <a:latin typeface="Arial Narrow" panose="020B0606020202030204" pitchFamily="34" charset="0"/>
              </a:rPr>
              <a:t>Polyutov</a:t>
            </a:r>
            <a:r>
              <a:rPr lang="en-US" sz="1600" dirty="0">
                <a:solidFill>
                  <a:srgbClr val="636466"/>
                </a:solidFill>
                <a:latin typeface="Arial Narrow" panose="020B0606020202030204" pitchFamily="34" charset="0"/>
              </a:rPr>
              <a:t>, head of Laboratory for Nonlinear Optics and Spectroscopy.</a:t>
            </a:r>
          </a:p>
        </p:txBody>
      </p:sp>
      <p:sp>
        <p:nvSpPr>
          <p:cNvPr id="22" name="Прямоугольник 21"/>
          <p:cNvSpPr/>
          <p:nvPr/>
        </p:nvSpPr>
        <p:spPr>
          <a:xfrm>
            <a:off x="4660900" y="4454516"/>
            <a:ext cx="7531100" cy="125239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0180" algn="just"/>
            <a:r>
              <a:rPr lang="en-US" sz="1600" b="1" dirty="0">
                <a:solidFill>
                  <a:srgbClr val="636466"/>
                </a:solidFill>
                <a:latin typeface="Tahoma" panose="020B0604030504040204" pitchFamily="34" charset="0"/>
              </a:rPr>
              <a:t>“Development of products from biopolymers for medical purposes (retention suture, wound covers, valves, etc.) and their clinical testing</a:t>
            </a:r>
            <a:r>
              <a:rPr lang="en-US" sz="1600" b="1" dirty="0" smtClean="0">
                <a:solidFill>
                  <a:srgbClr val="636466"/>
                </a:solidFill>
                <a:latin typeface="Tahoma" panose="020B0604030504040204" pitchFamily="34" charset="0"/>
              </a:rPr>
              <a:t>”</a:t>
            </a:r>
            <a:endParaRPr lang="ru-RU" sz="1600" b="1" dirty="0">
              <a:latin typeface="Tahoma" panose="020B0604030504040204" pitchFamily="34" charset="0"/>
            </a:endParaRPr>
          </a:p>
          <a:p>
            <a:pPr marR="41760"/>
            <a:r>
              <a:rPr lang="en-US" sz="1600" dirty="0">
                <a:solidFill>
                  <a:srgbClr val="636466"/>
                </a:solidFill>
                <a:latin typeface="Arial Narrow" panose="020B0606020202030204" pitchFamily="34" charset="0"/>
              </a:rPr>
              <a:t>Project leader – Prof Tatyana </a:t>
            </a:r>
            <a:r>
              <a:rPr lang="en-US" sz="1600" dirty="0" err="1">
                <a:solidFill>
                  <a:srgbClr val="636466"/>
                </a:solidFill>
                <a:latin typeface="Arial Narrow" panose="020B0606020202030204" pitchFamily="34" charset="0"/>
              </a:rPr>
              <a:t>Volova</a:t>
            </a:r>
            <a:r>
              <a:rPr lang="en-US" sz="1600" dirty="0">
                <a:solidFill>
                  <a:srgbClr val="636466"/>
                </a:solidFill>
                <a:latin typeface="Arial Narrow" panose="020B0606020202030204" pitchFamily="34" charset="0"/>
              </a:rPr>
              <a:t>, PhD in Biology, </a:t>
            </a:r>
            <a:r>
              <a:rPr lang="en-US" sz="1600" dirty="0" err="1">
                <a:solidFill>
                  <a:srgbClr val="636466"/>
                </a:solidFill>
                <a:latin typeface="Arial Narrow" panose="020B0606020202030204" pitchFamily="34" charset="0"/>
              </a:rPr>
              <a:t>Dr</a:t>
            </a:r>
            <a:r>
              <a:rPr lang="en-US" sz="1600" dirty="0">
                <a:solidFill>
                  <a:srgbClr val="636466"/>
                </a:solidFill>
                <a:latin typeface="Arial Narrow" panose="020B0606020202030204" pitchFamily="34" charset="0"/>
              </a:rPr>
              <a:t> </a:t>
            </a:r>
            <a:r>
              <a:rPr lang="en-US" sz="1600" dirty="0" err="1">
                <a:solidFill>
                  <a:srgbClr val="636466"/>
                </a:solidFill>
                <a:latin typeface="Arial Narrow" panose="020B0606020202030204" pitchFamily="34" charset="0"/>
              </a:rPr>
              <a:t>habil</a:t>
            </a:r>
            <a:r>
              <a:rPr lang="en-US" sz="1600" dirty="0">
                <a:solidFill>
                  <a:srgbClr val="636466"/>
                </a:solidFill>
                <a:latin typeface="Arial Narrow" panose="020B0606020202030204" pitchFamily="34" charset="0"/>
              </a:rPr>
              <a:t>, Head of Biotechnology Chair</a:t>
            </a:r>
            <a:r>
              <a:rPr lang="en-US" sz="1600" dirty="0" smtClean="0">
                <a:solidFill>
                  <a:srgbClr val="636466"/>
                </a:solidFill>
                <a:latin typeface="Arial Narrow" panose="020B0606020202030204" pitchFamily="34" charset="0"/>
              </a:rPr>
              <a:t>.</a:t>
            </a:r>
            <a:endParaRPr lang="en-US" sz="1600" dirty="0">
              <a:solidFill>
                <a:srgbClr val="636466"/>
              </a:solidFill>
              <a:latin typeface="Arial Narrow" panose="020B0606020202030204" pitchFamily="34" charset="0"/>
            </a:endParaRPr>
          </a:p>
        </p:txBody>
      </p:sp>
      <p:sp>
        <p:nvSpPr>
          <p:cNvPr id="23" name="Прямоугольник 22"/>
          <p:cNvSpPr/>
          <p:nvPr/>
        </p:nvSpPr>
        <p:spPr>
          <a:xfrm>
            <a:off x="4876800" y="5605610"/>
            <a:ext cx="7399506" cy="1252390"/>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636466"/>
                </a:solidFill>
                <a:latin typeface="Tahoma" panose="020B0604030504040204" pitchFamily="34" charset="0"/>
              </a:rPr>
              <a:t>“</a:t>
            </a:r>
            <a:r>
              <a:rPr lang="en-US" sz="1600" b="1" dirty="0" err="1">
                <a:solidFill>
                  <a:srgbClr val="636466"/>
                </a:solidFill>
                <a:latin typeface="Tahoma" panose="020B0604030504040204" pitchFamily="34" charset="0"/>
              </a:rPr>
              <a:t>SibFU</a:t>
            </a:r>
            <a:r>
              <a:rPr lang="en-US" sz="1600" b="1" dirty="0">
                <a:solidFill>
                  <a:srgbClr val="636466"/>
                </a:solidFill>
                <a:latin typeface="Tahoma" panose="020B0604030504040204" pitchFamily="34" charset="0"/>
              </a:rPr>
              <a:t>-BIOMED OPENLAB</a:t>
            </a:r>
            <a:r>
              <a:rPr lang="en-US" sz="1600" b="1" dirty="0" smtClean="0">
                <a:solidFill>
                  <a:srgbClr val="636466"/>
                </a:solidFill>
                <a:latin typeface="Tahoma" panose="020B0604030504040204" pitchFamily="34" charset="0"/>
              </a:rPr>
              <a:t>”</a:t>
            </a:r>
            <a:endParaRPr lang="ru-RU" sz="1600" b="1" dirty="0">
              <a:latin typeface="Tahoma" panose="020B0604030504040204" pitchFamily="34" charset="0"/>
            </a:endParaRPr>
          </a:p>
          <a:p>
            <a:pPr marR="41760"/>
            <a:r>
              <a:rPr lang="es-ES" sz="1600" dirty="0">
                <a:solidFill>
                  <a:srgbClr val="636466"/>
                </a:solidFill>
                <a:latin typeface="Arial Narrow" panose="020B0606020202030204" pitchFamily="34" charset="0"/>
              </a:rPr>
              <a:t>Project leader – Sr. D. José Mª. López-</a:t>
            </a:r>
            <a:r>
              <a:rPr lang="es-ES" sz="1600" dirty="0" err="1">
                <a:solidFill>
                  <a:srgbClr val="636466"/>
                </a:solidFill>
                <a:latin typeface="Arial Narrow" panose="020B0606020202030204" pitchFamily="34" charset="0"/>
              </a:rPr>
              <a:t>Cepero</a:t>
            </a:r>
            <a:r>
              <a:rPr lang="es-ES" sz="1600" dirty="0">
                <a:solidFill>
                  <a:srgbClr val="636466"/>
                </a:solidFill>
                <a:latin typeface="Arial Narrow" panose="020B0606020202030204" pitchFamily="34" charset="0"/>
              </a:rPr>
              <a:t> López-</a:t>
            </a:r>
            <a:r>
              <a:rPr lang="es-ES" sz="1600" dirty="0" err="1">
                <a:solidFill>
                  <a:srgbClr val="636466"/>
                </a:solidFill>
                <a:latin typeface="Arial Narrow" panose="020B0606020202030204" pitchFamily="34" charset="0"/>
              </a:rPr>
              <a:t>Cepero</a:t>
            </a:r>
            <a:r>
              <a:rPr lang="es-ES" sz="1600" dirty="0">
                <a:solidFill>
                  <a:srgbClr val="636466"/>
                </a:solidFill>
                <a:latin typeface="Arial Narrow" panose="020B0606020202030204" pitchFamily="34" charset="0"/>
              </a:rPr>
              <a:t>, Anatomía Patológica, Biología Celular, Histología, Historia de la Ciencia, Facultad</a:t>
            </a:r>
          </a:p>
          <a:p>
            <a:r>
              <a:rPr lang="es-ES" sz="1600" dirty="0">
                <a:solidFill>
                  <a:srgbClr val="636466"/>
                </a:solidFill>
                <a:latin typeface="Arial Narrow" panose="020B0606020202030204" pitchFamily="34" charset="0"/>
              </a:rPr>
              <a:t>de Medicina Universidad de </a:t>
            </a:r>
            <a:r>
              <a:rPr lang="es-ES" sz="1600" dirty="0" err="1">
                <a:solidFill>
                  <a:srgbClr val="636466"/>
                </a:solidFill>
                <a:latin typeface="Arial Narrow" panose="020B0606020202030204" pitchFamily="34" charset="0"/>
              </a:rPr>
              <a:t>Cadiz</a:t>
            </a:r>
            <a:r>
              <a:rPr lang="es-ES" sz="1600" dirty="0">
                <a:solidFill>
                  <a:srgbClr val="636466"/>
                </a:solidFill>
                <a:latin typeface="Arial Narrow" panose="020B0606020202030204" pitchFamily="34" charset="0"/>
              </a:rPr>
              <a:t>.</a:t>
            </a:r>
            <a:endParaRPr lang="ru-RU" sz="1600" dirty="0"/>
          </a:p>
        </p:txBody>
      </p:sp>
      <p:sp>
        <p:nvSpPr>
          <p:cNvPr id="12" name="Прямоугольник 11"/>
          <p:cNvSpPr/>
          <p:nvPr/>
        </p:nvSpPr>
        <p:spPr>
          <a:xfrm>
            <a:off x="0" y="971316"/>
            <a:ext cx="12192000" cy="140043"/>
          </a:xfrm>
          <a:prstGeom prst="rect">
            <a:avLst/>
          </a:prstGeom>
          <a:solidFill>
            <a:srgbClr val="CC5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282455773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13693" y="5323312"/>
            <a:ext cx="8653196" cy="1534688"/>
          </a:xfrm>
          <a:prstGeom prst="rect">
            <a:avLst/>
          </a:prstGeom>
          <a:solidFill>
            <a:srgbClr val="FBE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ru-RU" b="1" dirty="0" smtClean="0">
              <a:solidFill>
                <a:schemeClr val="tx1">
                  <a:lumMod val="85000"/>
                  <a:lumOff val="15000"/>
                </a:schemeClr>
              </a:solidFill>
            </a:endParaRPr>
          </a:p>
          <a:p>
            <a:pPr fontAlgn="base"/>
            <a:r>
              <a:rPr lang="en-US" b="1" dirty="0" smtClean="0">
                <a:solidFill>
                  <a:schemeClr val="tx1">
                    <a:lumMod val="85000"/>
                    <a:lumOff val="15000"/>
                  </a:schemeClr>
                </a:solidFill>
              </a:rPr>
              <a:t>Radio navigation and radar systems and devices</a:t>
            </a:r>
            <a:endParaRPr lang="ru-RU" b="1" dirty="0" smtClean="0">
              <a:solidFill>
                <a:schemeClr val="tx1">
                  <a:lumMod val="85000"/>
                  <a:lumOff val="15000"/>
                </a:schemeClr>
              </a:solidFill>
            </a:endParaRPr>
          </a:p>
          <a:p>
            <a:pPr fontAlgn="base"/>
            <a:r>
              <a:rPr lang="en-US" sz="1400" dirty="0" smtClean="0">
                <a:solidFill>
                  <a:schemeClr val="bg2">
                    <a:lumMod val="50000"/>
                  </a:schemeClr>
                </a:solidFill>
              </a:rPr>
              <a:t>Radio Engineering Scientific School was established in 1941.</a:t>
            </a:r>
          </a:p>
          <a:p>
            <a:pPr fontAlgn="base"/>
            <a:r>
              <a:rPr lang="en-US" sz="1400" dirty="0" smtClean="0">
                <a:solidFill>
                  <a:schemeClr val="bg2">
                    <a:lumMod val="50000"/>
                  </a:schemeClr>
                </a:solidFill>
              </a:rPr>
              <a:t>It was originated by outstanding designers of </a:t>
            </a:r>
            <a:r>
              <a:rPr lang="en-US" sz="1400" dirty="0" err="1" smtClean="0">
                <a:solidFill>
                  <a:schemeClr val="bg2">
                    <a:lumMod val="50000"/>
                  </a:schemeClr>
                </a:solidFill>
              </a:rPr>
              <a:t>radiotechnical</a:t>
            </a:r>
            <a:r>
              <a:rPr lang="en-US" sz="1400" dirty="0" smtClean="0">
                <a:solidFill>
                  <a:schemeClr val="bg2">
                    <a:lumMod val="50000"/>
                  </a:schemeClr>
                </a:solidFill>
              </a:rPr>
              <a:t> systems: Member of the Russian Academy of Sciences A.A. </a:t>
            </a:r>
            <a:r>
              <a:rPr lang="en-US" sz="1400" dirty="0" err="1" smtClean="0">
                <a:solidFill>
                  <a:schemeClr val="bg2">
                    <a:lumMod val="50000"/>
                  </a:schemeClr>
                </a:solidFill>
              </a:rPr>
              <a:t>Raspletin</a:t>
            </a:r>
            <a:r>
              <a:rPr lang="en-US" sz="1400" dirty="0" smtClean="0">
                <a:solidFill>
                  <a:schemeClr val="bg2">
                    <a:lumMod val="50000"/>
                  </a:schemeClr>
                </a:solidFill>
              </a:rPr>
              <a:t>; Dr. of Technical Sciences, Professor G.F. </a:t>
            </a:r>
            <a:r>
              <a:rPr lang="en-US" sz="1400" dirty="0" err="1" smtClean="0">
                <a:solidFill>
                  <a:schemeClr val="bg2">
                    <a:lumMod val="50000"/>
                  </a:schemeClr>
                </a:solidFill>
              </a:rPr>
              <a:t>Ignatiev</a:t>
            </a:r>
            <a:r>
              <a:rPr lang="en-US" sz="1400" dirty="0" smtClean="0">
                <a:solidFill>
                  <a:schemeClr val="bg2">
                    <a:lumMod val="50000"/>
                  </a:schemeClr>
                </a:solidFill>
              </a:rPr>
              <a:t>; Dr. of Technical Sciences, Professor V. G. </a:t>
            </a:r>
            <a:r>
              <a:rPr lang="en-US" sz="1400" dirty="0" err="1" smtClean="0">
                <a:solidFill>
                  <a:schemeClr val="bg2">
                    <a:lumMod val="50000"/>
                  </a:schemeClr>
                </a:solidFill>
              </a:rPr>
              <a:t>Taranenko</a:t>
            </a:r>
            <a:r>
              <a:rPr lang="en-US" sz="1400" dirty="0" smtClean="0">
                <a:solidFill>
                  <a:schemeClr val="bg2">
                    <a:lumMod val="50000"/>
                  </a:schemeClr>
                </a:solidFill>
              </a:rPr>
              <a:t>; M. K. </a:t>
            </a:r>
            <a:r>
              <a:rPr lang="en-US" sz="1400" dirty="0" err="1" smtClean="0">
                <a:solidFill>
                  <a:schemeClr val="bg2">
                    <a:lumMod val="50000"/>
                  </a:schemeClr>
                </a:solidFill>
              </a:rPr>
              <a:t>Chmykh</a:t>
            </a:r>
            <a:r>
              <a:rPr lang="en-US" sz="1400" dirty="0" smtClean="0">
                <a:solidFill>
                  <a:schemeClr val="bg2">
                    <a:lumMod val="50000"/>
                  </a:schemeClr>
                </a:solidFill>
              </a:rPr>
              <a:t> </a:t>
            </a:r>
          </a:p>
          <a:p>
            <a:pPr fontAlgn="base"/>
            <a:endParaRPr lang="en-US" b="1" dirty="0">
              <a:solidFill>
                <a:schemeClr val="tx1">
                  <a:lumMod val="85000"/>
                  <a:lumOff val="15000"/>
                </a:schemeClr>
              </a:solidFill>
            </a:endParaRPr>
          </a:p>
        </p:txBody>
      </p:sp>
      <p:sp>
        <p:nvSpPr>
          <p:cNvPr id="17" name="Прямоугольник 16"/>
          <p:cNvSpPr/>
          <p:nvPr/>
        </p:nvSpPr>
        <p:spPr>
          <a:xfrm>
            <a:off x="0" y="1211399"/>
            <a:ext cx="8508096" cy="1258315"/>
          </a:xfrm>
          <a:prstGeom prst="rect">
            <a:avLst/>
          </a:prstGeom>
          <a:solidFill>
            <a:srgbClr val="EB6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3693" y="2483233"/>
            <a:ext cx="8508096" cy="1565383"/>
          </a:xfrm>
          <a:prstGeom prst="rect">
            <a:avLst/>
          </a:prstGeom>
          <a:solidFill>
            <a:srgbClr val="EF8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b="1" dirty="0" err="1">
                <a:solidFill>
                  <a:schemeClr val="tx1">
                    <a:lumMod val="85000"/>
                    <a:lumOff val="15000"/>
                  </a:schemeClr>
                </a:solidFill>
              </a:rPr>
              <a:t>Dendroclimate</a:t>
            </a:r>
            <a:r>
              <a:rPr lang="en-US" b="1" dirty="0">
                <a:solidFill>
                  <a:schemeClr val="tx1">
                    <a:lumMod val="85000"/>
                    <a:lumOff val="15000"/>
                  </a:schemeClr>
                </a:solidFill>
              </a:rPr>
              <a:t> and </a:t>
            </a:r>
            <a:r>
              <a:rPr lang="en-US" b="1" dirty="0" err="1">
                <a:solidFill>
                  <a:schemeClr val="tx1">
                    <a:lumMod val="85000"/>
                    <a:lumOff val="15000"/>
                  </a:schemeClr>
                </a:solidFill>
              </a:rPr>
              <a:t>dendroecological</a:t>
            </a:r>
            <a:r>
              <a:rPr lang="en-US" b="1" dirty="0">
                <a:solidFill>
                  <a:schemeClr val="tx1">
                    <a:lumMod val="85000"/>
                    <a:lumOff val="15000"/>
                  </a:schemeClr>
                </a:solidFill>
              </a:rPr>
              <a:t> monitoring of Northern Eurasia </a:t>
            </a:r>
            <a:r>
              <a:rPr lang="en-US" b="1" dirty="0" smtClean="0">
                <a:solidFill>
                  <a:schemeClr val="tx1">
                    <a:lumMod val="85000"/>
                    <a:lumOff val="15000"/>
                  </a:schemeClr>
                </a:solidFill>
              </a:rPr>
              <a:t>forests</a:t>
            </a:r>
            <a:endParaRPr lang="ru-RU" b="1" dirty="0" smtClean="0">
              <a:solidFill>
                <a:schemeClr val="tx1">
                  <a:lumMod val="85000"/>
                  <a:lumOff val="15000"/>
                </a:schemeClr>
              </a:solidFill>
            </a:endParaRPr>
          </a:p>
          <a:p>
            <a:pPr marL="285750" indent="-285750" fontAlgn="base">
              <a:buFont typeface="Arial" panose="020B0604020202020204" pitchFamily="34" charset="0"/>
              <a:buChar char="•"/>
            </a:pPr>
            <a:r>
              <a:rPr lang="en-US" sz="1400" dirty="0">
                <a:solidFill>
                  <a:schemeClr val="tx1">
                    <a:lumMod val="75000"/>
                    <a:lumOff val="25000"/>
                  </a:schemeClr>
                </a:solidFill>
              </a:rPr>
              <a:t>expanding the existing network of </a:t>
            </a:r>
            <a:r>
              <a:rPr lang="en-US" sz="1400" dirty="0" err="1">
                <a:solidFill>
                  <a:schemeClr val="tx1">
                    <a:lumMod val="75000"/>
                    <a:lumOff val="25000"/>
                  </a:schemeClr>
                </a:solidFill>
              </a:rPr>
              <a:t>dendroclimate</a:t>
            </a:r>
            <a:r>
              <a:rPr lang="en-US" sz="1400" dirty="0">
                <a:solidFill>
                  <a:schemeClr val="tx1">
                    <a:lumMod val="75000"/>
                    <a:lumOff val="25000"/>
                  </a:schemeClr>
                </a:solidFill>
              </a:rPr>
              <a:t> monitoring stations in Northern Eurasia region and improving the methods of estimating the influence of climatic and non-climatic nature factors on the trees growth;</a:t>
            </a:r>
          </a:p>
          <a:p>
            <a:pPr marL="285750" indent="-285750" fontAlgn="base">
              <a:buFont typeface="Arial" panose="020B0604020202020204" pitchFamily="34" charset="0"/>
              <a:buChar char="•"/>
            </a:pPr>
            <a:r>
              <a:rPr lang="en-US" sz="1400" dirty="0">
                <a:solidFill>
                  <a:schemeClr val="tx1">
                    <a:lumMod val="75000"/>
                    <a:lumOff val="25000"/>
                  </a:schemeClr>
                </a:solidFill>
              </a:rPr>
              <a:t>using the indicative possibilities of tree rings for getting knowledge about the carbon exchange between vegetation and atmosphere.</a:t>
            </a:r>
          </a:p>
          <a:p>
            <a:pPr fontAlgn="base"/>
            <a:endParaRPr lang="en-US" b="1" dirty="0"/>
          </a:p>
        </p:txBody>
      </p:sp>
      <p:sp>
        <p:nvSpPr>
          <p:cNvPr id="9" name="Прямоугольник 8"/>
          <p:cNvSpPr/>
          <p:nvPr/>
        </p:nvSpPr>
        <p:spPr>
          <a:xfrm>
            <a:off x="8393221" y="1361501"/>
            <a:ext cx="3798779" cy="58447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Picture 18"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4333" y="325474"/>
            <a:ext cx="4159250"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Прямоугольник 6"/>
          <p:cNvSpPr/>
          <p:nvPr/>
        </p:nvSpPr>
        <p:spPr>
          <a:xfrm>
            <a:off x="5677385" y="93073"/>
            <a:ext cx="5661422" cy="1015663"/>
          </a:xfrm>
          <a:prstGeom prst="rect">
            <a:avLst/>
          </a:prstGeom>
        </p:spPr>
        <p:txBody>
          <a:bodyPr wrap="none">
            <a:spAutoFit/>
          </a:bodyPr>
          <a:lstStyle/>
          <a:p>
            <a:pPr fontAlgn="base"/>
            <a:r>
              <a:rPr lang="en-US" sz="6000" b="1" dirty="0">
                <a:solidFill>
                  <a:srgbClr val="EB6C15"/>
                </a:solidFill>
                <a:effectLst>
                  <a:outerShdw blurRad="38100" dist="38100" dir="2700000" algn="tl">
                    <a:srgbClr val="000000">
                      <a:alpha val="43137"/>
                    </a:srgbClr>
                  </a:outerShdw>
                </a:effectLst>
              </a:rPr>
              <a:t>Scientific Schools</a:t>
            </a:r>
          </a:p>
        </p:txBody>
      </p:sp>
      <p:sp>
        <p:nvSpPr>
          <p:cNvPr id="8" name="Прямоугольник 7"/>
          <p:cNvSpPr/>
          <p:nvPr/>
        </p:nvSpPr>
        <p:spPr>
          <a:xfrm>
            <a:off x="0" y="1197618"/>
            <a:ext cx="8538320" cy="1015663"/>
          </a:xfrm>
          <a:prstGeom prst="rect">
            <a:avLst/>
          </a:prstGeom>
        </p:spPr>
        <p:txBody>
          <a:bodyPr wrap="square">
            <a:spAutoFit/>
          </a:bodyPr>
          <a:lstStyle/>
          <a:p>
            <a:r>
              <a:rPr lang="ru-RU" b="1" dirty="0" err="1">
                <a:solidFill>
                  <a:schemeClr val="tx1">
                    <a:lumMod val="85000"/>
                    <a:lumOff val="15000"/>
                  </a:schemeClr>
                </a:solidFill>
              </a:rPr>
              <a:t>Integral</a:t>
            </a:r>
            <a:r>
              <a:rPr lang="ru-RU" b="1" dirty="0">
                <a:solidFill>
                  <a:schemeClr val="tx1">
                    <a:lumMod val="85000"/>
                    <a:lumOff val="15000"/>
                  </a:schemeClr>
                </a:solidFill>
              </a:rPr>
              <a:t> </a:t>
            </a:r>
            <a:r>
              <a:rPr lang="ru-RU" b="1" dirty="0" err="1">
                <a:solidFill>
                  <a:schemeClr val="tx1">
                    <a:lumMod val="85000"/>
                    <a:lumOff val="15000"/>
                  </a:schemeClr>
                </a:solidFill>
              </a:rPr>
              <a:t>methods</a:t>
            </a:r>
            <a:r>
              <a:rPr lang="ru-RU" b="1" dirty="0">
                <a:solidFill>
                  <a:schemeClr val="tx1">
                    <a:lumMod val="85000"/>
                    <a:lumOff val="15000"/>
                  </a:schemeClr>
                </a:solidFill>
              </a:rPr>
              <a:t> </a:t>
            </a:r>
            <a:r>
              <a:rPr lang="ru-RU" b="1" dirty="0" err="1">
                <a:solidFill>
                  <a:schemeClr val="tx1">
                    <a:lumMod val="85000"/>
                    <a:lumOff val="15000"/>
                  </a:schemeClr>
                </a:solidFill>
              </a:rPr>
              <a:t>in</a:t>
            </a:r>
            <a:r>
              <a:rPr lang="ru-RU" b="1" dirty="0">
                <a:solidFill>
                  <a:schemeClr val="tx1">
                    <a:lumMod val="85000"/>
                    <a:lumOff val="15000"/>
                  </a:schemeClr>
                </a:solidFill>
              </a:rPr>
              <a:t> </a:t>
            </a:r>
            <a:r>
              <a:rPr lang="ru-RU" b="1" dirty="0" err="1">
                <a:solidFill>
                  <a:schemeClr val="tx1">
                    <a:lumMod val="85000"/>
                    <a:lumOff val="15000"/>
                  </a:schemeClr>
                </a:solidFill>
              </a:rPr>
              <a:t>complex</a:t>
            </a:r>
            <a:r>
              <a:rPr lang="ru-RU" b="1" dirty="0">
                <a:solidFill>
                  <a:schemeClr val="tx1">
                    <a:lumMod val="85000"/>
                    <a:lumOff val="15000"/>
                  </a:schemeClr>
                </a:solidFill>
              </a:rPr>
              <a:t> </a:t>
            </a:r>
            <a:r>
              <a:rPr lang="ru-RU" b="1" dirty="0" err="1">
                <a:solidFill>
                  <a:schemeClr val="tx1">
                    <a:lumMod val="85000"/>
                    <a:lumOff val="15000"/>
                  </a:schemeClr>
                </a:solidFill>
              </a:rPr>
              <a:t>analysis</a:t>
            </a:r>
            <a:r>
              <a:rPr lang="ru-RU" b="1" dirty="0">
                <a:solidFill>
                  <a:schemeClr val="tx1">
                    <a:lumMod val="85000"/>
                    <a:lumOff val="15000"/>
                  </a:schemeClr>
                </a:solidFill>
              </a:rPr>
              <a:t> </a:t>
            </a:r>
            <a:r>
              <a:rPr lang="ru-RU" b="1" dirty="0" err="1">
                <a:solidFill>
                  <a:schemeClr val="tx1">
                    <a:lumMod val="85000"/>
                    <a:lumOff val="15000"/>
                  </a:schemeClr>
                </a:solidFill>
              </a:rPr>
              <a:t>and</a:t>
            </a:r>
            <a:r>
              <a:rPr lang="ru-RU" b="1" dirty="0">
                <a:solidFill>
                  <a:schemeClr val="tx1">
                    <a:lumMod val="85000"/>
                    <a:lumOff val="15000"/>
                  </a:schemeClr>
                </a:solidFill>
              </a:rPr>
              <a:t> </a:t>
            </a:r>
            <a:r>
              <a:rPr lang="ru-RU" b="1" dirty="0" err="1" smtClean="0">
                <a:solidFill>
                  <a:schemeClr val="tx1">
                    <a:lumMod val="85000"/>
                    <a:lumOff val="15000"/>
                  </a:schemeClr>
                </a:solidFill>
              </a:rPr>
              <a:t>algebraic</a:t>
            </a:r>
            <a:r>
              <a:rPr lang="ru-RU" b="1" dirty="0" smtClean="0">
                <a:solidFill>
                  <a:schemeClr val="tx1">
                    <a:lumMod val="85000"/>
                    <a:lumOff val="15000"/>
                  </a:schemeClr>
                </a:solidFill>
              </a:rPr>
              <a:t> </a:t>
            </a:r>
            <a:r>
              <a:rPr lang="ru-RU" b="1" dirty="0" err="1" smtClean="0">
                <a:solidFill>
                  <a:schemeClr val="tx1">
                    <a:lumMod val="85000"/>
                    <a:lumOff val="15000"/>
                  </a:schemeClr>
                </a:solidFill>
              </a:rPr>
              <a:t>geometry</a:t>
            </a:r>
            <a:endParaRPr lang="ru-RU" b="1" dirty="0" smtClean="0">
              <a:solidFill>
                <a:schemeClr val="tx1">
                  <a:lumMod val="85000"/>
                  <a:lumOff val="15000"/>
                </a:schemeClr>
              </a:solidFill>
            </a:endParaRPr>
          </a:p>
          <a:p>
            <a:r>
              <a:rPr lang="en-US" sz="1400" dirty="0">
                <a:solidFill>
                  <a:schemeClr val="tx1">
                    <a:lumMod val="75000"/>
                    <a:lumOff val="25000"/>
                  </a:schemeClr>
                </a:solidFill>
              </a:rPr>
              <a:t>Krasnoyarsk Scientific School carrying out </a:t>
            </a:r>
            <a:r>
              <a:rPr lang="en-US" sz="1400" dirty="0" smtClean="0">
                <a:solidFill>
                  <a:schemeClr val="tx1">
                    <a:lumMod val="75000"/>
                    <a:lumOff val="25000"/>
                  </a:schemeClr>
                </a:solidFill>
              </a:rPr>
              <a:t>the </a:t>
            </a:r>
            <a:r>
              <a:rPr lang="en-US" sz="1400" dirty="0">
                <a:solidFill>
                  <a:schemeClr val="tx1">
                    <a:lumMod val="75000"/>
                    <a:lumOff val="25000"/>
                  </a:schemeClr>
                </a:solidFill>
              </a:rPr>
              <a:t>multidimensional complex analyses </a:t>
            </a:r>
            <a:r>
              <a:rPr lang="en-US" sz="1400" dirty="0" smtClean="0">
                <a:solidFill>
                  <a:schemeClr val="tx1">
                    <a:lumMod val="75000"/>
                    <a:lumOff val="25000"/>
                  </a:schemeClr>
                </a:solidFill>
              </a:rPr>
              <a:t>was </a:t>
            </a:r>
            <a:r>
              <a:rPr lang="en-US" sz="1400" dirty="0">
                <a:solidFill>
                  <a:schemeClr val="tx1">
                    <a:lumMod val="75000"/>
                    <a:lumOff val="25000"/>
                  </a:schemeClr>
                </a:solidFill>
              </a:rPr>
              <a:t>formed in </a:t>
            </a:r>
            <a:r>
              <a:rPr lang="en-US" sz="1400" dirty="0" smtClean="0">
                <a:solidFill>
                  <a:schemeClr val="tx1">
                    <a:lumMod val="75000"/>
                    <a:lumOff val="25000"/>
                  </a:schemeClr>
                </a:solidFill>
              </a:rPr>
              <a:t>1965</a:t>
            </a:r>
            <a:r>
              <a:rPr lang="ru-RU" sz="1400" dirty="0" smtClean="0">
                <a:solidFill>
                  <a:schemeClr val="tx1">
                    <a:lumMod val="75000"/>
                    <a:lumOff val="25000"/>
                  </a:schemeClr>
                </a:solidFill>
              </a:rPr>
              <a:t>.</a:t>
            </a:r>
            <a:r>
              <a:rPr lang="en-GB" sz="1400" dirty="0" smtClean="0">
                <a:solidFill>
                  <a:schemeClr val="tx1">
                    <a:lumMod val="75000"/>
                    <a:lumOff val="25000"/>
                  </a:schemeClr>
                </a:solidFill>
              </a:rPr>
              <a:t> </a:t>
            </a:r>
            <a:r>
              <a:rPr lang="en-US" sz="1400" dirty="0" smtClean="0">
                <a:solidFill>
                  <a:schemeClr val="tx1">
                    <a:lumMod val="75000"/>
                    <a:lumOff val="25000"/>
                  </a:schemeClr>
                </a:solidFill>
              </a:rPr>
              <a:t>During </a:t>
            </a:r>
            <a:r>
              <a:rPr lang="en-US" sz="1400" dirty="0">
                <a:solidFill>
                  <a:schemeClr val="tx1">
                    <a:lumMod val="75000"/>
                    <a:lumOff val="25000"/>
                  </a:schemeClr>
                </a:solidFill>
              </a:rPr>
              <a:t>the years of the school formation </a:t>
            </a:r>
            <a:r>
              <a:rPr lang="en-US" sz="1400" dirty="0" smtClean="0">
                <a:solidFill>
                  <a:schemeClr val="tx1">
                    <a:lumMod val="75000"/>
                    <a:lumOff val="25000"/>
                  </a:schemeClr>
                </a:solidFill>
              </a:rPr>
              <a:t>the </a:t>
            </a:r>
            <a:r>
              <a:rPr lang="en-US" sz="1400" dirty="0">
                <a:solidFill>
                  <a:schemeClr val="tx1">
                    <a:lumMod val="75000"/>
                    <a:lumOff val="25000"/>
                  </a:schemeClr>
                </a:solidFill>
              </a:rPr>
              <a:t>basic principles of the theory of integral </a:t>
            </a:r>
            <a:r>
              <a:rPr lang="en-US" sz="1400" dirty="0" smtClean="0">
                <a:solidFill>
                  <a:schemeClr val="tx1">
                    <a:lumMod val="75000"/>
                    <a:lumOff val="25000"/>
                  </a:schemeClr>
                </a:solidFill>
              </a:rPr>
              <a:t>representations </a:t>
            </a:r>
            <a:r>
              <a:rPr lang="en-US" sz="1400" dirty="0">
                <a:solidFill>
                  <a:schemeClr val="tx1">
                    <a:lumMod val="75000"/>
                    <a:lumOff val="25000"/>
                  </a:schemeClr>
                </a:solidFill>
              </a:rPr>
              <a:t>and deductions have </a:t>
            </a:r>
            <a:r>
              <a:rPr lang="en-US" sz="1400" dirty="0" smtClean="0">
                <a:solidFill>
                  <a:schemeClr val="tx1">
                    <a:lumMod val="75000"/>
                    <a:lumOff val="25000"/>
                  </a:schemeClr>
                </a:solidFill>
              </a:rPr>
              <a:t>integrated </a:t>
            </a:r>
            <a:r>
              <a:rPr lang="en-US" sz="1400" dirty="0">
                <a:solidFill>
                  <a:schemeClr val="tx1">
                    <a:lumMod val="75000"/>
                    <a:lumOff val="25000"/>
                  </a:schemeClr>
                </a:solidFill>
              </a:rPr>
              <a:t>methods were linked with </a:t>
            </a:r>
            <a:r>
              <a:rPr lang="en-US" sz="1400" dirty="0" smtClean="0">
                <a:solidFill>
                  <a:schemeClr val="tx1">
                    <a:lumMod val="75000"/>
                    <a:lumOff val="25000"/>
                  </a:schemeClr>
                </a:solidFill>
              </a:rPr>
              <a:t>algebraic </a:t>
            </a:r>
            <a:r>
              <a:rPr lang="en-US" sz="1400" dirty="0">
                <a:solidFill>
                  <a:schemeClr val="tx1">
                    <a:lumMod val="75000"/>
                    <a:lumOff val="25000"/>
                  </a:schemeClr>
                </a:solidFill>
              </a:rPr>
              <a:t>and </a:t>
            </a:r>
            <a:r>
              <a:rPr lang="en-US" sz="1400" dirty="0" smtClean="0">
                <a:solidFill>
                  <a:schemeClr val="tx1">
                    <a:lumMod val="75000"/>
                    <a:lumOff val="25000"/>
                  </a:schemeClr>
                </a:solidFill>
              </a:rPr>
              <a:t>differential </a:t>
            </a:r>
            <a:r>
              <a:rPr lang="en-US" sz="1400" dirty="0">
                <a:solidFill>
                  <a:schemeClr val="tx1">
                    <a:lumMod val="75000"/>
                    <a:lumOff val="25000"/>
                  </a:schemeClr>
                </a:solidFill>
              </a:rPr>
              <a:t>equations.</a:t>
            </a:r>
            <a:endParaRPr lang="ru-RU" sz="1400" dirty="0">
              <a:solidFill>
                <a:schemeClr val="tx1">
                  <a:lumMod val="75000"/>
                  <a:lumOff val="25000"/>
                </a:schemeClr>
              </a:solidFill>
            </a:endParaRP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93220" y="1091284"/>
            <a:ext cx="2740615" cy="1744027"/>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793109" y="2396048"/>
            <a:ext cx="3764533" cy="1411700"/>
          </a:xfrm>
          <a:prstGeom prst="rect">
            <a:avLst/>
          </a:prstGeom>
        </p:spPr>
      </p:pic>
      <p:pic>
        <p:nvPicPr>
          <p:cNvPr id="14" name="Рисунок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349303" y="3670744"/>
            <a:ext cx="3380338" cy="1734647"/>
          </a:xfrm>
          <a:prstGeom prst="rect">
            <a:avLst/>
          </a:prstGeom>
        </p:spPr>
      </p:pic>
      <p:pic>
        <p:nvPicPr>
          <p:cNvPr id="15" name="Рисунок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904482" y="5224926"/>
            <a:ext cx="3287518" cy="1921143"/>
          </a:xfrm>
          <a:prstGeom prst="rect">
            <a:avLst/>
          </a:prstGeom>
        </p:spPr>
      </p:pic>
      <p:sp>
        <p:nvSpPr>
          <p:cNvPr id="18" name="Прямоугольник 17"/>
          <p:cNvSpPr/>
          <p:nvPr/>
        </p:nvSpPr>
        <p:spPr>
          <a:xfrm>
            <a:off x="-13693" y="3942540"/>
            <a:ext cx="8508096" cy="1462852"/>
          </a:xfrm>
          <a:prstGeom prst="rect">
            <a:avLst/>
          </a:prstGeom>
          <a:solidFill>
            <a:srgbClr val="F5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b="1" dirty="0">
                <a:solidFill>
                  <a:schemeClr val="tx1">
                    <a:lumMod val="85000"/>
                    <a:lumOff val="15000"/>
                  </a:schemeClr>
                </a:solidFill>
              </a:rPr>
              <a:t>Environmental </a:t>
            </a:r>
            <a:r>
              <a:rPr lang="en-US" b="1" dirty="0" smtClean="0">
                <a:solidFill>
                  <a:schemeClr val="tx1">
                    <a:lumMod val="85000"/>
                    <a:lumOff val="15000"/>
                  </a:schemeClr>
                </a:solidFill>
              </a:rPr>
              <a:t>biophysics</a:t>
            </a:r>
            <a:endParaRPr lang="ru-RU" b="1" dirty="0" smtClean="0">
              <a:solidFill>
                <a:schemeClr val="tx1">
                  <a:lumMod val="85000"/>
                  <a:lumOff val="15000"/>
                </a:schemeClr>
              </a:solidFill>
            </a:endParaRPr>
          </a:p>
          <a:p>
            <a:pPr fontAlgn="base"/>
            <a:r>
              <a:rPr lang="en-US" sz="1400" dirty="0">
                <a:solidFill>
                  <a:schemeClr val="tx1">
                    <a:lumMod val="75000"/>
                    <a:lumOff val="25000"/>
                  </a:schemeClr>
                </a:solidFill>
              </a:rPr>
              <a:t>Among the first academic scientific schools that were created in Krasnoyarsk and received the world recognition, the School of Environmental Biophysics was founded by the research of Professor </a:t>
            </a:r>
            <a:r>
              <a:rPr lang="en-US" sz="1400" dirty="0" err="1">
                <a:solidFill>
                  <a:schemeClr val="tx1">
                    <a:lumMod val="75000"/>
                    <a:lumOff val="25000"/>
                  </a:schemeClr>
                </a:solidFill>
              </a:rPr>
              <a:t>Terskova</a:t>
            </a:r>
            <a:r>
              <a:rPr lang="en-US" sz="1400" dirty="0">
                <a:solidFill>
                  <a:schemeClr val="tx1">
                    <a:lumMod val="75000"/>
                    <a:lumOff val="25000"/>
                  </a:schemeClr>
                </a:solidFill>
              </a:rPr>
              <a:t> and Professor </a:t>
            </a:r>
            <a:r>
              <a:rPr lang="en-US" sz="1400" dirty="0" err="1">
                <a:solidFill>
                  <a:schemeClr val="tx1">
                    <a:lumMod val="75000"/>
                    <a:lumOff val="25000"/>
                  </a:schemeClr>
                </a:solidFill>
              </a:rPr>
              <a:t>Gitelzon</a:t>
            </a:r>
            <a:r>
              <a:rPr lang="en-US" sz="1400" dirty="0">
                <a:solidFill>
                  <a:schemeClr val="tx1">
                    <a:lumMod val="75000"/>
                    <a:lumOff val="25000"/>
                  </a:schemeClr>
                </a:solidFill>
              </a:rPr>
              <a:t>, Acting member of the Russian Academy of Sciences. Subsequently it was developed by I. I. </a:t>
            </a:r>
            <a:r>
              <a:rPr lang="en-US" sz="1400" dirty="0" err="1">
                <a:solidFill>
                  <a:schemeClr val="tx1">
                    <a:lumMod val="75000"/>
                    <a:lumOff val="25000"/>
                  </a:schemeClr>
                </a:solidFill>
              </a:rPr>
              <a:t>Gitelzon</a:t>
            </a:r>
            <a:r>
              <a:rPr lang="en-US" sz="1400" dirty="0">
                <a:solidFill>
                  <a:schemeClr val="tx1">
                    <a:lumMod val="75000"/>
                    <a:lumOff val="25000"/>
                  </a:schemeClr>
                </a:solidFill>
              </a:rPr>
              <a:t> into modern school of Biophysics and Biotechnology of </a:t>
            </a:r>
            <a:r>
              <a:rPr lang="en-US" sz="1400" dirty="0" err="1">
                <a:solidFill>
                  <a:schemeClr val="tx1">
                    <a:lumMod val="75000"/>
                    <a:lumOff val="25000"/>
                  </a:schemeClr>
                </a:solidFill>
              </a:rPr>
              <a:t>supraorganism</a:t>
            </a:r>
            <a:r>
              <a:rPr lang="en-US" sz="1400" dirty="0">
                <a:solidFill>
                  <a:schemeClr val="tx1">
                    <a:lumMod val="75000"/>
                    <a:lumOff val="25000"/>
                  </a:schemeClr>
                </a:solidFill>
              </a:rPr>
              <a:t> systems.</a:t>
            </a:r>
            <a:endParaRPr lang="en-US" sz="1400" b="1" dirty="0">
              <a:solidFill>
                <a:schemeClr val="tx1">
                  <a:lumMod val="75000"/>
                  <a:lumOff val="25000"/>
                </a:schemeClr>
              </a:solidFill>
            </a:endParaRPr>
          </a:p>
        </p:txBody>
      </p:sp>
      <p:sp>
        <p:nvSpPr>
          <p:cNvPr id="23" name="Прямоугольник 22"/>
          <p:cNvSpPr/>
          <p:nvPr/>
        </p:nvSpPr>
        <p:spPr>
          <a:xfrm>
            <a:off x="-57610" y="2396048"/>
            <a:ext cx="2154621" cy="1504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Прямоугольник 24"/>
          <p:cNvSpPr/>
          <p:nvPr/>
        </p:nvSpPr>
        <p:spPr>
          <a:xfrm>
            <a:off x="-57611" y="3859680"/>
            <a:ext cx="2154621" cy="1504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Прямоугольник 25"/>
          <p:cNvSpPr/>
          <p:nvPr/>
        </p:nvSpPr>
        <p:spPr>
          <a:xfrm>
            <a:off x="-13693" y="5315662"/>
            <a:ext cx="2154621" cy="1504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Прямоугольник 26"/>
          <p:cNvSpPr/>
          <p:nvPr/>
        </p:nvSpPr>
        <p:spPr>
          <a:xfrm>
            <a:off x="-57611" y="1152253"/>
            <a:ext cx="2154621" cy="1504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14108116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4333" y="325474"/>
            <a:ext cx="4159250"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2"/>
          <p:cNvSpPr>
            <a:spLocks noChangeArrowheads="1"/>
          </p:cNvSpPr>
          <p:nvPr/>
        </p:nvSpPr>
        <p:spPr bwMode="auto">
          <a:xfrm>
            <a:off x="5054679" y="224392"/>
            <a:ext cx="8156575" cy="849463"/>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defRPr/>
            </a:pPr>
            <a:r>
              <a:rPr lang="en-GB" altLang="ru-RU" sz="6000" b="1" dirty="0" err="1" smtClean="0">
                <a:solidFill>
                  <a:srgbClr val="EB6C15"/>
                </a:solidFill>
                <a:effectLst>
                  <a:outerShdw blurRad="38100" dist="38100" dir="2700000" algn="tl">
                    <a:srgbClr val="000000">
                      <a:alpha val="43137"/>
                    </a:srgbClr>
                  </a:outerShdw>
                </a:effectLst>
                <a:latin typeface="+mn-lt"/>
                <a:cs typeface="Arial" panose="020B0604020202020204" pitchFamily="34" charset="0"/>
              </a:rPr>
              <a:t>SibFU</a:t>
            </a:r>
            <a:r>
              <a:rPr lang="en-GB" altLang="ru-RU" sz="6000" b="1" dirty="0" smtClean="0">
                <a:solidFill>
                  <a:srgbClr val="EB6C15"/>
                </a:solidFill>
                <a:effectLst>
                  <a:outerShdw blurRad="38100" dist="38100" dir="2700000" algn="tl">
                    <a:srgbClr val="000000">
                      <a:alpha val="43137"/>
                    </a:srgbClr>
                  </a:outerShdw>
                </a:effectLst>
                <a:latin typeface="+mn-lt"/>
                <a:cs typeface="Arial" panose="020B0604020202020204" pitchFamily="34" charset="0"/>
              </a:rPr>
              <a:t> Schools</a:t>
            </a:r>
            <a:endParaRPr lang="ru-RU" altLang="ru-RU" sz="6000" b="1" dirty="0">
              <a:solidFill>
                <a:srgbClr val="EB6C15"/>
              </a:solidFill>
              <a:effectLst>
                <a:outerShdw blurRad="38100" dist="38100" dir="2700000" algn="tl">
                  <a:srgbClr val="000000">
                    <a:alpha val="43137"/>
                  </a:srgbClr>
                </a:outerShdw>
              </a:effectLst>
              <a:latin typeface="+mn-lt"/>
              <a:cs typeface="Arial" panose="020B0604020202020204" pitchFamily="34" charset="0"/>
            </a:endParaRPr>
          </a:p>
        </p:txBody>
      </p:sp>
      <p:sp>
        <p:nvSpPr>
          <p:cNvPr id="77" name="Прямоугольник 76"/>
          <p:cNvSpPr/>
          <p:nvPr/>
        </p:nvSpPr>
        <p:spPr>
          <a:xfrm>
            <a:off x="631621" y="963476"/>
            <a:ext cx="2295939" cy="989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500" b="1" dirty="0">
                <a:solidFill>
                  <a:schemeClr val="tx1">
                    <a:lumMod val="65000"/>
                    <a:lumOff val="35000"/>
                  </a:schemeClr>
                </a:solidFill>
              </a:rPr>
              <a:t>School of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the </a:t>
            </a:r>
            <a:r>
              <a:rPr lang="en-US" sz="1500" b="1" dirty="0">
                <a:solidFill>
                  <a:schemeClr val="tx1">
                    <a:lumMod val="65000"/>
                    <a:lumOff val="35000"/>
                  </a:schemeClr>
                </a:solidFill>
              </a:rPr>
              <a:t>Humanities</a:t>
            </a:r>
            <a:endParaRPr lang="en-US" sz="1500" dirty="0">
              <a:solidFill>
                <a:schemeClr val="tx1">
                  <a:lumMod val="65000"/>
                  <a:lumOff val="35000"/>
                </a:schemeClr>
              </a:solidFill>
            </a:endParaRPr>
          </a:p>
        </p:txBody>
      </p:sp>
      <p:pic>
        <p:nvPicPr>
          <p:cNvPr id="78" name="Рисунок 77"/>
          <p:cNvPicPr>
            <a:picLocks noChangeAspect="1"/>
          </p:cNvPicPr>
          <p:nvPr/>
        </p:nvPicPr>
        <p:blipFill>
          <a:blip r:embed="rId3" cstate="print"/>
          <a:stretch>
            <a:fillRect/>
          </a:stretch>
        </p:blipFill>
        <p:spPr>
          <a:xfrm>
            <a:off x="802717" y="1051633"/>
            <a:ext cx="762066" cy="853514"/>
          </a:xfrm>
          <a:prstGeom prst="rect">
            <a:avLst/>
          </a:prstGeom>
        </p:spPr>
      </p:pic>
      <p:sp>
        <p:nvSpPr>
          <p:cNvPr id="80" name="Прямоугольник 79"/>
          <p:cNvSpPr/>
          <p:nvPr/>
        </p:nvSpPr>
        <p:spPr>
          <a:xfrm>
            <a:off x="631621" y="2132504"/>
            <a:ext cx="2295939" cy="1014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500" b="1" dirty="0">
                <a:solidFill>
                  <a:schemeClr val="tx1">
                    <a:lumMod val="65000"/>
                    <a:lumOff val="35000"/>
                  </a:schemeClr>
                </a:solidFill>
              </a:rPr>
              <a:t>School of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Mining</a:t>
            </a:r>
            <a:r>
              <a:rPr lang="en-US" sz="1500" b="1" dirty="0">
                <a:solidFill>
                  <a:schemeClr val="tx1">
                    <a:lumMod val="65000"/>
                    <a:lumOff val="35000"/>
                  </a:schemeClr>
                </a:solidFill>
              </a:rPr>
              <a:t>,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Geology and </a:t>
            </a:r>
            <a:r>
              <a:rPr lang="en-US" sz="1500" b="1" dirty="0" err="1">
                <a:solidFill>
                  <a:schemeClr val="tx1">
                    <a:lumMod val="65000"/>
                    <a:lumOff val="35000"/>
                  </a:schemeClr>
                </a:solidFill>
              </a:rPr>
              <a:t>Geotechnology</a:t>
            </a:r>
            <a:endParaRPr lang="en-US" sz="1500" dirty="0">
              <a:solidFill>
                <a:schemeClr val="tx1">
                  <a:lumMod val="65000"/>
                  <a:lumOff val="35000"/>
                </a:schemeClr>
              </a:solidFill>
            </a:endParaRPr>
          </a:p>
        </p:txBody>
      </p:sp>
      <p:pic>
        <p:nvPicPr>
          <p:cNvPr id="81" name="Рисунок 80"/>
          <p:cNvPicPr>
            <a:picLocks noChangeAspect="1"/>
          </p:cNvPicPr>
          <p:nvPr/>
        </p:nvPicPr>
        <p:blipFill>
          <a:blip r:embed="rId4" cstate="print"/>
          <a:stretch>
            <a:fillRect/>
          </a:stretch>
        </p:blipFill>
        <p:spPr>
          <a:xfrm>
            <a:off x="783191" y="2232954"/>
            <a:ext cx="769647" cy="796187"/>
          </a:xfrm>
          <a:prstGeom prst="rect">
            <a:avLst/>
          </a:prstGeom>
        </p:spPr>
      </p:pic>
      <p:sp>
        <p:nvSpPr>
          <p:cNvPr id="82" name="Прямоугольник 81"/>
          <p:cNvSpPr/>
          <p:nvPr/>
        </p:nvSpPr>
        <p:spPr>
          <a:xfrm>
            <a:off x="608369" y="3326546"/>
            <a:ext cx="2295939" cy="1027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500" b="1" dirty="0">
                <a:solidFill>
                  <a:schemeClr val="tx1">
                    <a:lumMod val="65000"/>
                    <a:lumOff val="35000"/>
                  </a:schemeClr>
                </a:solidFill>
              </a:rPr>
              <a:t>School of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Education</a:t>
            </a:r>
            <a:r>
              <a:rPr lang="en-US" sz="1500" b="1" dirty="0">
                <a:solidFill>
                  <a:schemeClr val="tx1">
                    <a:lumMod val="65000"/>
                    <a:lumOff val="35000"/>
                  </a:schemeClr>
                </a:solidFill>
              </a:rPr>
              <a:t>,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Psychology </a:t>
            </a:r>
            <a:r>
              <a:rPr lang="en-US" sz="1500" b="1" dirty="0">
                <a:solidFill>
                  <a:schemeClr val="tx1">
                    <a:lumMod val="65000"/>
                    <a:lumOff val="35000"/>
                  </a:schemeClr>
                </a:solidFill>
              </a:rPr>
              <a:t>and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Sociology</a:t>
            </a:r>
            <a:endParaRPr lang="en-US" sz="1500" dirty="0">
              <a:solidFill>
                <a:schemeClr val="tx1">
                  <a:lumMod val="65000"/>
                  <a:lumOff val="35000"/>
                </a:schemeClr>
              </a:solidFill>
            </a:endParaRPr>
          </a:p>
        </p:txBody>
      </p:sp>
      <p:pic>
        <p:nvPicPr>
          <p:cNvPr id="83" name="Рисунок 82"/>
          <p:cNvPicPr>
            <a:picLocks noChangeAspect="1"/>
          </p:cNvPicPr>
          <p:nvPr/>
        </p:nvPicPr>
        <p:blipFill>
          <a:blip r:embed="rId5" cstate="print"/>
          <a:stretch>
            <a:fillRect/>
          </a:stretch>
        </p:blipFill>
        <p:spPr>
          <a:xfrm>
            <a:off x="669969" y="3420328"/>
            <a:ext cx="891957" cy="762066"/>
          </a:xfrm>
          <a:prstGeom prst="rect">
            <a:avLst/>
          </a:prstGeom>
        </p:spPr>
      </p:pic>
      <p:sp>
        <p:nvSpPr>
          <p:cNvPr id="84" name="Прямоугольник 83"/>
          <p:cNvSpPr/>
          <p:nvPr/>
        </p:nvSpPr>
        <p:spPr>
          <a:xfrm>
            <a:off x="608369" y="4544436"/>
            <a:ext cx="2295939" cy="989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500" b="1" dirty="0">
                <a:solidFill>
                  <a:schemeClr val="tx1">
                    <a:lumMod val="65000"/>
                    <a:lumOff val="35000"/>
                  </a:schemeClr>
                </a:solidFill>
              </a:rPr>
              <a:t>School of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Fundamental </a:t>
            </a:r>
          </a:p>
          <a:p>
            <a:pPr algn="r">
              <a:defRPr/>
            </a:pPr>
            <a:r>
              <a:rPr lang="en-US" sz="1500" b="1" dirty="0" smtClean="0">
                <a:solidFill>
                  <a:schemeClr val="tx1">
                    <a:lumMod val="65000"/>
                    <a:lumOff val="35000"/>
                  </a:schemeClr>
                </a:solidFill>
              </a:rPr>
              <a:t>Biology </a:t>
            </a:r>
            <a:r>
              <a:rPr lang="en-US" sz="1500" b="1" dirty="0">
                <a:solidFill>
                  <a:schemeClr val="tx1">
                    <a:lumMod val="65000"/>
                    <a:lumOff val="35000"/>
                  </a:schemeClr>
                </a:solidFill>
              </a:rPr>
              <a:t>and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Biotechnology</a:t>
            </a:r>
            <a:endParaRPr lang="en-US" sz="1500" dirty="0">
              <a:solidFill>
                <a:schemeClr val="tx1">
                  <a:lumMod val="65000"/>
                  <a:lumOff val="35000"/>
                </a:schemeClr>
              </a:solidFill>
            </a:endParaRPr>
          </a:p>
        </p:txBody>
      </p:sp>
      <p:pic>
        <p:nvPicPr>
          <p:cNvPr id="85" name="Рисунок 84"/>
          <p:cNvPicPr>
            <a:picLocks noChangeAspect="1"/>
          </p:cNvPicPr>
          <p:nvPr/>
        </p:nvPicPr>
        <p:blipFill>
          <a:blip r:embed="rId6" cstate="print"/>
          <a:stretch>
            <a:fillRect/>
          </a:stretch>
        </p:blipFill>
        <p:spPr>
          <a:xfrm>
            <a:off x="746652" y="4600110"/>
            <a:ext cx="533446" cy="922100"/>
          </a:xfrm>
          <a:prstGeom prst="rect">
            <a:avLst/>
          </a:prstGeom>
        </p:spPr>
      </p:pic>
      <p:sp>
        <p:nvSpPr>
          <p:cNvPr id="87" name="Прямоугольник 86"/>
          <p:cNvSpPr/>
          <p:nvPr/>
        </p:nvSpPr>
        <p:spPr>
          <a:xfrm>
            <a:off x="3516141" y="966368"/>
            <a:ext cx="2295939" cy="986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500" b="1" dirty="0">
                <a:solidFill>
                  <a:schemeClr val="tx1">
                    <a:lumMod val="65000"/>
                    <a:lumOff val="35000"/>
                  </a:schemeClr>
                </a:solidFill>
              </a:rPr>
              <a:t>School of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Economics</a:t>
            </a:r>
            <a:r>
              <a:rPr lang="en-US" sz="1500" b="1" dirty="0">
                <a:solidFill>
                  <a:schemeClr val="tx1">
                    <a:lumMod val="65000"/>
                    <a:lumOff val="35000"/>
                  </a:schemeClr>
                </a:solidFill>
              </a:rPr>
              <a:t>,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Management </a:t>
            </a:r>
            <a:r>
              <a:rPr lang="en-US" sz="1500" b="1" dirty="0">
                <a:solidFill>
                  <a:schemeClr val="tx1">
                    <a:lumMod val="65000"/>
                    <a:lumOff val="35000"/>
                  </a:schemeClr>
                </a:solidFill>
              </a:rPr>
              <a:t>and Environmental Studies</a:t>
            </a:r>
            <a:endParaRPr lang="en-US" sz="1500" dirty="0">
              <a:solidFill>
                <a:schemeClr val="tx1">
                  <a:lumMod val="65000"/>
                  <a:lumOff val="35000"/>
                </a:schemeClr>
              </a:solidFill>
            </a:endParaRPr>
          </a:p>
        </p:txBody>
      </p:sp>
      <p:pic>
        <p:nvPicPr>
          <p:cNvPr id="88" name="Рисунок 87"/>
          <p:cNvPicPr>
            <a:picLocks noChangeAspect="1"/>
          </p:cNvPicPr>
          <p:nvPr/>
        </p:nvPicPr>
        <p:blipFill>
          <a:blip r:embed="rId7" cstate="print"/>
          <a:stretch>
            <a:fillRect/>
          </a:stretch>
        </p:blipFill>
        <p:spPr>
          <a:xfrm>
            <a:off x="3577740" y="999055"/>
            <a:ext cx="723963" cy="640135"/>
          </a:xfrm>
          <a:prstGeom prst="rect">
            <a:avLst/>
          </a:prstGeom>
        </p:spPr>
      </p:pic>
      <p:sp>
        <p:nvSpPr>
          <p:cNvPr id="90" name="Прямоугольник 89"/>
          <p:cNvSpPr/>
          <p:nvPr/>
        </p:nvSpPr>
        <p:spPr>
          <a:xfrm>
            <a:off x="3516141" y="2160410"/>
            <a:ext cx="2295939" cy="986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500" b="1" dirty="0">
                <a:solidFill>
                  <a:schemeClr val="tx1">
                    <a:lumMod val="65000"/>
                    <a:lumOff val="35000"/>
                  </a:schemeClr>
                </a:solidFill>
              </a:rPr>
              <a:t>School of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Engineering </a:t>
            </a:r>
            <a:r>
              <a:rPr lang="en-US" sz="1500" b="1" dirty="0">
                <a:solidFill>
                  <a:schemeClr val="tx1">
                    <a:lumMod val="65000"/>
                    <a:lumOff val="35000"/>
                  </a:schemeClr>
                </a:solidFill>
              </a:rPr>
              <a:t>and Construction</a:t>
            </a:r>
            <a:endParaRPr lang="en-US" sz="1500" dirty="0">
              <a:solidFill>
                <a:schemeClr val="tx1">
                  <a:lumMod val="65000"/>
                  <a:lumOff val="35000"/>
                </a:schemeClr>
              </a:solidFill>
            </a:endParaRPr>
          </a:p>
        </p:txBody>
      </p:sp>
      <p:pic>
        <p:nvPicPr>
          <p:cNvPr id="91" name="Рисунок 90"/>
          <p:cNvPicPr>
            <a:picLocks noChangeAspect="1"/>
          </p:cNvPicPr>
          <p:nvPr/>
        </p:nvPicPr>
        <p:blipFill>
          <a:blip r:embed="rId8" cstate="print"/>
          <a:stretch>
            <a:fillRect/>
          </a:stretch>
        </p:blipFill>
        <p:spPr>
          <a:xfrm>
            <a:off x="3631085" y="2218495"/>
            <a:ext cx="670618" cy="807790"/>
          </a:xfrm>
          <a:prstGeom prst="rect">
            <a:avLst/>
          </a:prstGeom>
        </p:spPr>
      </p:pic>
      <p:sp>
        <p:nvSpPr>
          <p:cNvPr id="93" name="Прямоугольник 92"/>
          <p:cNvSpPr/>
          <p:nvPr/>
        </p:nvSpPr>
        <p:spPr>
          <a:xfrm>
            <a:off x="3516141" y="3383377"/>
            <a:ext cx="2295939" cy="948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500" b="1" dirty="0">
                <a:solidFill>
                  <a:schemeClr val="tx1">
                    <a:lumMod val="65000"/>
                    <a:lumOff val="35000"/>
                  </a:schemeClr>
                </a:solidFill>
              </a:rPr>
              <a:t>School of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Engineering </a:t>
            </a:r>
          </a:p>
          <a:p>
            <a:pPr algn="r">
              <a:defRPr/>
            </a:pPr>
            <a:r>
              <a:rPr lang="en-US" sz="1500" b="1" dirty="0" smtClean="0">
                <a:solidFill>
                  <a:schemeClr val="tx1">
                    <a:lumMod val="65000"/>
                    <a:lumOff val="35000"/>
                  </a:schemeClr>
                </a:solidFill>
              </a:rPr>
              <a:t>Physics </a:t>
            </a:r>
            <a:r>
              <a:rPr lang="en-US" sz="1500" b="1" dirty="0">
                <a:solidFill>
                  <a:schemeClr val="tx1">
                    <a:lumMod val="65000"/>
                    <a:lumOff val="35000"/>
                  </a:schemeClr>
                </a:solidFill>
              </a:rPr>
              <a:t>and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Radio </a:t>
            </a:r>
            <a:r>
              <a:rPr lang="en-US" sz="1500" b="1" dirty="0">
                <a:solidFill>
                  <a:schemeClr val="tx1">
                    <a:lumMod val="65000"/>
                    <a:lumOff val="35000"/>
                  </a:schemeClr>
                </a:solidFill>
              </a:rPr>
              <a:t>Electronics</a:t>
            </a:r>
            <a:endParaRPr lang="en-US" sz="1500" dirty="0">
              <a:solidFill>
                <a:schemeClr val="tx1">
                  <a:lumMod val="65000"/>
                  <a:lumOff val="35000"/>
                </a:schemeClr>
              </a:solidFill>
            </a:endParaRPr>
          </a:p>
        </p:txBody>
      </p:sp>
      <p:pic>
        <p:nvPicPr>
          <p:cNvPr id="94" name="Рисунок 93"/>
          <p:cNvPicPr>
            <a:picLocks noChangeAspect="1"/>
          </p:cNvPicPr>
          <p:nvPr/>
        </p:nvPicPr>
        <p:blipFill>
          <a:blip r:embed="rId9" cstate="print"/>
          <a:stretch>
            <a:fillRect/>
          </a:stretch>
        </p:blipFill>
        <p:spPr>
          <a:xfrm>
            <a:off x="3663952" y="3430440"/>
            <a:ext cx="800169" cy="693480"/>
          </a:xfrm>
          <a:prstGeom prst="rect">
            <a:avLst/>
          </a:prstGeom>
        </p:spPr>
      </p:pic>
      <p:sp>
        <p:nvSpPr>
          <p:cNvPr id="95" name="Прямоугольник 94"/>
          <p:cNvSpPr/>
          <p:nvPr/>
        </p:nvSpPr>
        <p:spPr>
          <a:xfrm>
            <a:off x="3516141" y="4544436"/>
            <a:ext cx="2295939" cy="1058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500" b="1" dirty="0">
                <a:solidFill>
                  <a:schemeClr val="tx1">
                    <a:lumMod val="65000"/>
                    <a:lumOff val="35000"/>
                  </a:schemeClr>
                </a:solidFill>
              </a:rPr>
              <a:t>School of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Mathematics </a:t>
            </a:r>
          </a:p>
          <a:p>
            <a:pPr algn="r">
              <a:defRPr/>
            </a:pPr>
            <a:r>
              <a:rPr lang="en-US" sz="1500" b="1" dirty="0" smtClean="0">
                <a:solidFill>
                  <a:schemeClr val="tx1">
                    <a:lumMod val="65000"/>
                    <a:lumOff val="35000"/>
                  </a:schemeClr>
                </a:solidFill>
              </a:rPr>
              <a:t>and </a:t>
            </a:r>
          </a:p>
          <a:p>
            <a:pPr algn="r">
              <a:defRPr/>
            </a:pPr>
            <a:r>
              <a:rPr lang="en-US" sz="1500" b="1" dirty="0" smtClean="0">
                <a:solidFill>
                  <a:schemeClr val="tx1">
                    <a:lumMod val="65000"/>
                    <a:lumOff val="35000"/>
                  </a:schemeClr>
                </a:solidFill>
              </a:rPr>
              <a:t>Computer </a:t>
            </a:r>
            <a:r>
              <a:rPr lang="en-US" sz="1500" b="1" dirty="0">
                <a:solidFill>
                  <a:schemeClr val="tx1">
                    <a:lumMod val="65000"/>
                    <a:lumOff val="35000"/>
                  </a:schemeClr>
                </a:solidFill>
              </a:rPr>
              <a:t>Science</a:t>
            </a:r>
            <a:endParaRPr lang="en-US" sz="1500" dirty="0">
              <a:solidFill>
                <a:schemeClr val="tx1">
                  <a:lumMod val="65000"/>
                  <a:lumOff val="35000"/>
                </a:schemeClr>
              </a:solidFill>
            </a:endParaRPr>
          </a:p>
        </p:txBody>
      </p:sp>
      <p:pic>
        <p:nvPicPr>
          <p:cNvPr id="96" name="Рисунок 95"/>
          <p:cNvPicPr>
            <a:picLocks noChangeAspect="1"/>
          </p:cNvPicPr>
          <p:nvPr/>
        </p:nvPicPr>
        <p:blipFill>
          <a:blip r:embed="rId10" cstate="print"/>
          <a:stretch>
            <a:fillRect/>
          </a:stretch>
        </p:blipFill>
        <p:spPr>
          <a:xfrm>
            <a:off x="3572112" y="4629609"/>
            <a:ext cx="746825" cy="769687"/>
          </a:xfrm>
          <a:prstGeom prst="rect">
            <a:avLst/>
          </a:prstGeom>
        </p:spPr>
      </p:pic>
      <p:sp>
        <p:nvSpPr>
          <p:cNvPr id="98" name="Прямоугольник 97"/>
          <p:cNvSpPr/>
          <p:nvPr/>
        </p:nvSpPr>
        <p:spPr>
          <a:xfrm>
            <a:off x="6400661" y="963476"/>
            <a:ext cx="2295939" cy="103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School </a:t>
            </a:r>
            <a:r>
              <a:rPr lang="en-US" sz="1500" b="1" dirty="0">
                <a:solidFill>
                  <a:schemeClr val="tx1">
                    <a:lumMod val="65000"/>
                    <a:lumOff val="35000"/>
                  </a:schemeClr>
                </a:solidFill>
              </a:rPr>
              <a:t>of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Physical </a:t>
            </a:r>
          </a:p>
          <a:p>
            <a:pPr algn="r">
              <a:defRPr/>
            </a:pPr>
            <a:r>
              <a:rPr lang="en-US" sz="1500" b="1" dirty="0" smtClean="0">
                <a:solidFill>
                  <a:schemeClr val="tx1">
                    <a:lumMod val="65000"/>
                    <a:lumOff val="35000"/>
                  </a:schemeClr>
                </a:solidFill>
              </a:rPr>
              <a:t>Education</a:t>
            </a:r>
            <a:r>
              <a:rPr lang="en-US" sz="1500" b="1" dirty="0">
                <a:solidFill>
                  <a:schemeClr val="tx1">
                    <a:lumMod val="65000"/>
                    <a:lumOff val="35000"/>
                  </a:schemeClr>
                </a:solidFill>
              </a:rPr>
              <a:t>,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Sport </a:t>
            </a:r>
            <a:r>
              <a:rPr lang="en-US" sz="1500" b="1" dirty="0">
                <a:solidFill>
                  <a:schemeClr val="tx1">
                    <a:lumMod val="65000"/>
                    <a:lumOff val="35000"/>
                  </a:schemeClr>
                </a:solidFill>
              </a:rPr>
              <a:t>and Tourism</a:t>
            </a:r>
            <a:endParaRPr lang="en-US" sz="1500" dirty="0">
              <a:solidFill>
                <a:schemeClr val="tx1">
                  <a:lumMod val="65000"/>
                  <a:lumOff val="35000"/>
                </a:schemeClr>
              </a:solidFill>
            </a:endParaRPr>
          </a:p>
          <a:p>
            <a:pPr algn="r">
              <a:defRPr/>
            </a:pPr>
            <a:endParaRPr lang="en-US" sz="1500" dirty="0">
              <a:solidFill>
                <a:schemeClr val="tx1">
                  <a:lumMod val="65000"/>
                  <a:lumOff val="35000"/>
                </a:schemeClr>
              </a:solidFill>
            </a:endParaRPr>
          </a:p>
        </p:txBody>
      </p:sp>
      <p:pic>
        <p:nvPicPr>
          <p:cNvPr id="99" name="Рисунок 98"/>
          <p:cNvPicPr>
            <a:picLocks noChangeAspect="1"/>
          </p:cNvPicPr>
          <p:nvPr/>
        </p:nvPicPr>
        <p:blipFill>
          <a:blip r:embed="rId11" cstate="print"/>
          <a:stretch>
            <a:fillRect/>
          </a:stretch>
        </p:blipFill>
        <p:spPr>
          <a:xfrm>
            <a:off x="6537807" y="1075800"/>
            <a:ext cx="606880" cy="740260"/>
          </a:xfrm>
          <a:prstGeom prst="rect">
            <a:avLst/>
          </a:prstGeom>
        </p:spPr>
      </p:pic>
      <p:sp>
        <p:nvSpPr>
          <p:cNvPr id="101" name="Прямоугольник 100"/>
          <p:cNvSpPr/>
          <p:nvPr/>
        </p:nvSpPr>
        <p:spPr>
          <a:xfrm>
            <a:off x="6400661" y="2202172"/>
            <a:ext cx="2295939" cy="101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School </a:t>
            </a:r>
            <a:r>
              <a:rPr lang="en-US" sz="1500" b="1" dirty="0">
                <a:solidFill>
                  <a:schemeClr val="tx1">
                    <a:lumMod val="65000"/>
                    <a:lumOff val="35000"/>
                  </a:schemeClr>
                </a:solidFill>
              </a:rPr>
              <a:t>of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Non-Ferrous </a:t>
            </a:r>
          </a:p>
          <a:p>
            <a:pPr algn="r">
              <a:defRPr/>
            </a:pPr>
            <a:r>
              <a:rPr lang="en-US" sz="1500" b="1" dirty="0" smtClean="0">
                <a:solidFill>
                  <a:schemeClr val="tx1">
                    <a:lumMod val="65000"/>
                    <a:lumOff val="35000"/>
                  </a:schemeClr>
                </a:solidFill>
              </a:rPr>
              <a:t>Metals and </a:t>
            </a:r>
          </a:p>
          <a:p>
            <a:pPr algn="r">
              <a:defRPr/>
            </a:pPr>
            <a:r>
              <a:rPr lang="en-US" sz="1500" b="1" dirty="0" smtClean="0">
                <a:solidFill>
                  <a:schemeClr val="tx1">
                    <a:lumMod val="65000"/>
                    <a:lumOff val="35000"/>
                  </a:schemeClr>
                </a:solidFill>
              </a:rPr>
              <a:t>Materials </a:t>
            </a:r>
            <a:r>
              <a:rPr lang="en-US" sz="1500" b="1" dirty="0">
                <a:solidFill>
                  <a:schemeClr val="tx1">
                    <a:lumMod val="65000"/>
                    <a:lumOff val="35000"/>
                  </a:schemeClr>
                </a:solidFill>
              </a:rPr>
              <a:t>Science</a:t>
            </a:r>
            <a:endParaRPr lang="en-US" sz="1500" dirty="0">
              <a:solidFill>
                <a:schemeClr val="tx1">
                  <a:lumMod val="65000"/>
                  <a:lumOff val="35000"/>
                </a:schemeClr>
              </a:solidFill>
            </a:endParaRPr>
          </a:p>
          <a:p>
            <a:pPr algn="r">
              <a:defRPr/>
            </a:pPr>
            <a:endParaRPr lang="en-US" sz="1500" dirty="0">
              <a:solidFill>
                <a:schemeClr val="tx1">
                  <a:lumMod val="65000"/>
                  <a:lumOff val="35000"/>
                </a:schemeClr>
              </a:solidFill>
            </a:endParaRPr>
          </a:p>
        </p:txBody>
      </p:sp>
      <p:pic>
        <p:nvPicPr>
          <p:cNvPr id="102" name="Рисунок 101"/>
          <p:cNvPicPr>
            <a:picLocks noChangeAspect="1"/>
          </p:cNvPicPr>
          <p:nvPr/>
        </p:nvPicPr>
        <p:blipFill>
          <a:blip r:embed="rId12" cstate="print"/>
          <a:stretch>
            <a:fillRect/>
          </a:stretch>
        </p:blipFill>
        <p:spPr>
          <a:xfrm>
            <a:off x="6408917" y="2295284"/>
            <a:ext cx="830652" cy="754445"/>
          </a:xfrm>
          <a:prstGeom prst="rect">
            <a:avLst/>
          </a:prstGeom>
        </p:spPr>
      </p:pic>
      <p:sp>
        <p:nvSpPr>
          <p:cNvPr id="104" name="Прямоугольник 103"/>
          <p:cNvSpPr/>
          <p:nvPr/>
        </p:nvSpPr>
        <p:spPr>
          <a:xfrm>
            <a:off x="6408917" y="3415379"/>
            <a:ext cx="2295939" cy="948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500" b="1" dirty="0">
                <a:solidFill>
                  <a:schemeClr val="tx1">
                    <a:lumMod val="65000"/>
                    <a:lumOff val="35000"/>
                  </a:schemeClr>
                </a:solidFill>
              </a:rPr>
              <a:t>Polytechnic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School</a:t>
            </a:r>
            <a:endParaRPr lang="en-US" sz="1500" dirty="0">
              <a:solidFill>
                <a:schemeClr val="tx1">
                  <a:lumMod val="65000"/>
                  <a:lumOff val="35000"/>
                </a:schemeClr>
              </a:solidFill>
            </a:endParaRPr>
          </a:p>
        </p:txBody>
      </p:sp>
      <p:pic>
        <p:nvPicPr>
          <p:cNvPr id="105" name="Рисунок 104"/>
          <p:cNvPicPr>
            <a:picLocks noChangeAspect="1"/>
          </p:cNvPicPr>
          <p:nvPr/>
        </p:nvPicPr>
        <p:blipFill>
          <a:blip r:embed="rId13" cstate="print"/>
          <a:stretch>
            <a:fillRect/>
          </a:stretch>
        </p:blipFill>
        <p:spPr>
          <a:xfrm>
            <a:off x="6440861" y="3560105"/>
            <a:ext cx="807422" cy="700315"/>
          </a:xfrm>
          <a:prstGeom prst="rect">
            <a:avLst/>
          </a:prstGeom>
        </p:spPr>
      </p:pic>
      <p:sp>
        <p:nvSpPr>
          <p:cNvPr id="107" name="Прямоугольник 106"/>
          <p:cNvSpPr/>
          <p:nvPr/>
        </p:nvSpPr>
        <p:spPr>
          <a:xfrm>
            <a:off x="6393952" y="4562573"/>
            <a:ext cx="2295939" cy="986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500" b="1" dirty="0">
              <a:solidFill>
                <a:schemeClr val="tx1">
                  <a:lumMod val="65000"/>
                  <a:lumOff val="35000"/>
                </a:schemeClr>
              </a:solidFill>
            </a:endParaRPr>
          </a:p>
          <a:p>
            <a:pPr algn="r"/>
            <a:r>
              <a:rPr lang="en-GB" sz="1500" b="1" dirty="0" smtClean="0">
                <a:solidFill>
                  <a:schemeClr val="tx1">
                    <a:lumMod val="65000"/>
                    <a:lumOff val="35000"/>
                  </a:schemeClr>
                </a:solidFill>
              </a:rPr>
              <a:t>School of </a:t>
            </a:r>
          </a:p>
          <a:p>
            <a:pPr algn="r"/>
            <a:r>
              <a:rPr lang="en-GB" sz="1500" b="1" dirty="0" smtClean="0">
                <a:solidFill>
                  <a:schemeClr val="tx1">
                    <a:lumMod val="65000"/>
                    <a:lumOff val="35000"/>
                  </a:schemeClr>
                </a:solidFill>
              </a:rPr>
              <a:t>Architecture </a:t>
            </a:r>
          </a:p>
          <a:p>
            <a:pPr algn="r"/>
            <a:r>
              <a:rPr lang="en-GB" sz="1500" b="1" dirty="0" smtClean="0">
                <a:solidFill>
                  <a:schemeClr val="tx1">
                    <a:lumMod val="65000"/>
                    <a:lumOff val="35000"/>
                  </a:schemeClr>
                </a:solidFill>
              </a:rPr>
              <a:t>and Design</a:t>
            </a:r>
            <a:endParaRPr lang="ru-RU" sz="1500" b="1" dirty="0">
              <a:solidFill>
                <a:schemeClr val="tx1">
                  <a:lumMod val="65000"/>
                  <a:lumOff val="35000"/>
                </a:schemeClr>
              </a:solidFill>
            </a:endParaRPr>
          </a:p>
        </p:txBody>
      </p:sp>
      <p:pic>
        <p:nvPicPr>
          <p:cNvPr id="108" name="Рисунок 107"/>
          <p:cNvPicPr>
            <a:picLocks noChangeAspect="1"/>
          </p:cNvPicPr>
          <p:nvPr/>
        </p:nvPicPr>
        <p:blipFill>
          <a:blip r:embed="rId14" cstate="print"/>
          <a:stretch>
            <a:fillRect/>
          </a:stretch>
        </p:blipFill>
        <p:spPr>
          <a:xfrm>
            <a:off x="6534400" y="4604689"/>
            <a:ext cx="746825" cy="922100"/>
          </a:xfrm>
          <a:prstGeom prst="rect">
            <a:avLst/>
          </a:prstGeom>
        </p:spPr>
      </p:pic>
      <p:sp>
        <p:nvSpPr>
          <p:cNvPr id="109" name="Прямоугольник 108"/>
          <p:cNvSpPr/>
          <p:nvPr/>
        </p:nvSpPr>
        <p:spPr>
          <a:xfrm>
            <a:off x="9368116" y="963476"/>
            <a:ext cx="2295939" cy="1031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500" b="1" dirty="0">
                <a:solidFill>
                  <a:schemeClr val="tx1">
                    <a:lumMod val="65000"/>
                    <a:lumOff val="35000"/>
                  </a:schemeClr>
                </a:solidFill>
              </a:rPr>
              <a:t>School of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Space </a:t>
            </a:r>
            <a:r>
              <a:rPr lang="en-US" sz="1500" b="1" dirty="0">
                <a:solidFill>
                  <a:schemeClr val="tx1">
                    <a:lumMod val="65000"/>
                    <a:lumOff val="35000"/>
                  </a:schemeClr>
                </a:solidFill>
              </a:rPr>
              <a:t>and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Information </a:t>
            </a:r>
          </a:p>
          <a:p>
            <a:pPr algn="r">
              <a:defRPr/>
            </a:pPr>
            <a:r>
              <a:rPr lang="en-US" sz="1500" b="1" dirty="0" smtClean="0">
                <a:solidFill>
                  <a:schemeClr val="tx1">
                    <a:lumMod val="65000"/>
                    <a:lumOff val="35000"/>
                  </a:schemeClr>
                </a:solidFill>
              </a:rPr>
              <a:t>Technology</a:t>
            </a:r>
            <a:endParaRPr lang="en-US" sz="1500" dirty="0">
              <a:solidFill>
                <a:schemeClr val="tx1">
                  <a:lumMod val="65000"/>
                  <a:lumOff val="35000"/>
                </a:schemeClr>
              </a:solidFill>
            </a:endParaRPr>
          </a:p>
        </p:txBody>
      </p:sp>
      <p:pic>
        <p:nvPicPr>
          <p:cNvPr id="110" name="Рисунок 109"/>
          <p:cNvPicPr>
            <a:picLocks noChangeAspect="1"/>
          </p:cNvPicPr>
          <p:nvPr/>
        </p:nvPicPr>
        <p:blipFill>
          <a:blip r:embed="rId15" cstate="print"/>
          <a:stretch>
            <a:fillRect/>
          </a:stretch>
        </p:blipFill>
        <p:spPr>
          <a:xfrm>
            <a:off x="9561605" y="1133311"/>
            <a:ext cx="792549" cy="746825"/>
          </a:xfrm>
          <a:prstGeom prst="rect">
            <a:avLst/>
          </a:prstGeom>
        </p:spPr>
      </p:pic>
      <p:sp>
        <p:nvSpPr>
          <p:cNvPr id="111" name="Прямоугольник 110"/>
          <p:cNvSpPr/>
          <p:nvPr/>
        </p:nvSpPr>
        <p:spPr>
          <a:xfrm>
            <a:off x="9368116" y="2206721"/>
            <a:ext cx="2295939" cy="979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500" b="1" dirty="0">
                <a:solidFill>
                  <a:schemeClr val="tx1">
                    <a:lumMod val="65000"/>
                    <a:lumOff val="35000"/>
                  </a:schemeClr>
                </a:solidFill>
              </a:rPr>
              <a:t>School of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Petroleum </a:t>
            </a:r>
            <a:r>
              <a:rPr lang="en-US" sz="1500" b="1" dirty="0">
                <a:solidFill>
                  <a:schemeClr val="tx1">
                    <a:lumMod val="65000"/>
                    <a:lumOff val="35000"/>
                  </a:schemeClr>
                </a:solidFill>
              </a:rPr>
              <a:t>and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Natural </a:t>
            </a:r>
            <a:r>
              <a:rPr lang="en-US" sz="1500" b="1" dirty="0">
                <a:solidFill>
                  <a:schemeClr val="tx1">
                    <a:lumMod val="65000"/>
                    <a:lumOff val="35000"/>
                  </a:schemeClr>
                </a:solidFill>
              </a:rPr>
              <a:t>Gas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Engineering</a:t>
            </a:r>
            <a:endParaRPr lang="en-US" sz="1500" dirty="0">
              <a:solidFill>
                <a:schemeClr val="tx1">
                  <a:lumMod val="65000"/>
                  <a:lumOff val="35000"/>
                </a:schemeClr>
              </a:solidFill>
            </a:endParaRPr>
          </a:p>
        </p:txBody>
      </p:sp>
      <p:pic>
        <p:nvPicPr>
          <p:cNvPr id="112" name="Рисунок 111"/>
          <p:cNvPicPr>
            <a:picLocks noChangeAspect="1"/>
          </p:cNvPicPr>
          <p:nvPr/>
        </p:nvPicPr>
        <p:blipFill>
          <a:blip r:embed="rId16" cstate="print"/>
          <a:stretch>
            <a:fillRect/>
          </a:stretch>
        </p:blipFill>
        <p:spPr>
          <a:xfrm>
            <a:off x="9496184" y="2310420"/>
            <a:ext cx="782391" cy="711264"/>
          </a:xfrm>
          <a:prstGeom prst="rect">
            <a:avLst/>
          </a:prstGeom>
        </p:spPr>
      </p:pic>
      <p:sp>
        <p:nvSpPr>
          <p:cNvPr id="114" name="Прямоугольник 113"/>
          <p:cNvSpPr/>
          <p:nvPr/>
        </p:nvSpPr>
        <p:spPr>
          <a:xfrm>
            <a:off x="9368116" y="3415379"/>
            <a:ext cx="2295939" cy="980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School </a:t>
            </a:r>
            <a:r>
              <a:rPr lang="en-US" sz="1500" b="1" dirty="0">
                <a:solidFill>
                  <a:schemeClr val="tx1">
                    <a:lumMod val="65000"/>
                    <a:lumOff val="35000"/>
                  </a:schemeClr>
                </a:solidFill>
              </a:rPr>
              <a:t>of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Philology </a:t>
            </a:r>
            <a:r>
              <a:rPr lang="en-US" sz="1500" b="1" dirty="0">
                <a:solidFill>
                  <a:schemeClr val="tx1">
                    <a:lumMod val="65000"/>
                    <a:lumOff val="35000"/>
                  </a:schemeClr>
                </a:solidFill>
              </a:rPr>
              <a:t>and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Language </a:t>
            </a:r>
          </a:p>
          <a:p>
            <a:pPr algn="r">
              <a:defRPr/>
            </a:pPr>
            <a:r>
              <a:rPr lang="en-US" sz="1500" b="1" dirty="0" smtClean="0">
                <a:solidFill>
                  <a:schemeClr val="tx1">
                    <a:lumMod val="65000"/>
                    <a:lumOff val="35000"/>
                  </a:schemeClr>
                </a:solidFill>
              </a:rPr>
              <a:t>Communication</a:t>
            </a:r>
            <a:endParaRPr lang="en-US" sz="1500" dirty="0">
              <a:solidFill>
                <a:schemeClr val="tx1">
                  <a:lumMod val="65000"/>
                  <a:lumOff val="35000"/>
                </a:schemeClr>
              </a:solidFill>
            </a:endParaRPr>
          </a:p>
          <a:p>
            <a:pPr algn="r">
              <a:defRPr/>
            </a:pPr>
            <a:endParaRPr lang="en-US" sz="1500" dirty="0">
              <a:solidFill>
                <a:schemeClr val="tx1">
                  <a:lumMod val="65000"/>
                  <a:lumOff val="35000"/>
                </a:schemeClr>
              </a:solidFill>
            </a:endParaRPr>
          </a:p>
        </p:txBody>
      </p:sp>
      <p:pic>
        <p:nvPicPr>
          <p:cNvPr id="115" name="Рисунок 114"/>
          <p:cNvPicPr>
            <a:picLocks noChangeAspect="1"/>
          </p:cNvPicPr>
          <p:nvPr/>
        </p:nvPicPr>
        <p:blipFill>
          <a:blip r:embed="rId17" cstate="print"/>
          <a:stretch>
            <a:fillRect/>
          </a:stretch>
        </p:blipFill>
        <p:spPr>
          <a:xfrm>
            <a:off x="9423256" y="3455487"/>
            <a:ext cx="876944" cy="823564"/>
          </a:xfrm>
          <a:prstGeom prst="rect">
            <a:avLst/>
          </a:prstGeom>
        </p:spPr>
      </p:pic>
      <p:sp>
        <p:nvSpPr>
          <p:cNvPr id="116" name="Прямоугольник 115"/>
          <p:cNvSpPr/>
          <p:nvPr/>
        </p:nvSpPr>
        <p:spPr>
          <a:xfrm>
            <a:off x="9368116" y="4551762"/>
            <a:ext cx="2295939" cy="982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500" b="1" dirty="0">
                <a:solidFill>
                  <a:schemeClr val="tx1">
                    <a:lumMod val="65000"/>
                    <a:lumOff val="35000"/>
                  </a:schemeClr>
                </a:solidFill>
              </a:rPr>
              <a:t>School of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Ecology </a:t>
            </a:r>
            <a:r>
              <a:rPr lang="en-US" sz="1500" b="1" dirty="0">
                <a:solidFill>
                  <a:schemeClr val="tx1">
                    <a:lumMod val="65000"/>
                    <a:lumOff val="35000"/>
                  </a:schemeClr>
                </a:solidFill>
              </a:rPr>
              <a:t>and </a:t>
            </a:r>
            <a:endParaRPr lang="en-US" sz="1500" b="1" dirty="0" smtClean="0">
              <a:solidFill>
                <a:schemeClr val="tx1">
                  <a:lumMod val="65000"/>
                  <a:lumOff val="35000"/>
                </a:schemeClr>
              </a:solidFill>
            </a:endParaRPr>
          </a:p>
          <a:p>
            <a:pPr algn="r">
              <a:defRPr/>
            </a:pPr>
            <a:r>
              <a:rPr lang="en-US" sz="1500" b="1" dirty="0" smtClean="0">
                <a:solidFill>
                  <a:schemeClr val="tx1">
                    <a:lumMod val="65000"/>
                    <a:lumOff val="35000"/>
                  </a:schemeClr>
                </a:solidFill>
              </a:rPr>
              <a:t>Geography</a:t>
            </a:r>
            <a:endParaRPr lang="en-US" sz="1500" dirty="0">
              <a:solidFill>
                <a:schemeClr val="tx1">
                  <a:lumMod val="65000"/>
                  <a:lumOff val="35000"/>
                </a:schemeClr>
              </a:solidFill>
            </a:endParaRPr>
          </a:p>
        </p:txBody>
      </p:sp>
      <p:pic>
        <p:nvPicPr>
          <p:cNvPr id="117" name="Рисунок 116"/>
          <p:cNvPicPr>
            <a:picLocks noChangeAspect="1"/>
          </p:cNvPicPr>
          <p:nvPr/>
        </p:nvPicPr>
        <p:blipFill>
          <a:blip r:embed="rId18" cstate="print"/>
          <a:stretch>
            <a:fillRect/>
          </a:stretch>
        </p:blipFill>
        <p:spPr>
          <a:xfrm>
            <a:off x="9445866" y="4631836"/>
            <a:ext cx="906859" cy="868755"/>
          </a:xfrm>
          <a:prstGeom prst="rect">
            <a:avLst/>
          </a:prstGeom>
        </p:spPr>
      </p:pic>
      <p:sp>
        <p:nvSpPr>
          <p:cNvPr id="118" name="Прямоугольник 117"/>
          <p:cNvSpPr/>
          <p:nvPr/>
        </p:nvSpPr>
        <p:spPr>
          <a:xfrm>
            <a:off x="6393952" y="5731569"/>
            <a:ext cx="2295939" cy="1010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500" b="1" dirty="0">
                <a:solidFill>
                  <a:schemeClr val="tx1">
                    <a:lumMod val="65000"/>
                    <a:lumOff val="35000"/>
                  </a:schemeClr>
                </a:solidFill>
              </a:rPr>
              <a:t>Law School</a:t>
            </a:r>
            <a:endParaRPr lang="en-US" sz="1500" dirty="0">
              <a:solidFill>
                <a:schemeClr val="tx1">
                  <a:lumMod val="65000"/>
                  <a:lumOff val="35000"/>
                </a:schemeClr>
              </a:solidFill>
            </a:endParaRPr>
          </a:p>
        </p:txBody>
      </p:sp>
      <p:pic>
        <p:nvPicPr>
          <p:cNvPr id="119" name="Рисунок 118"/>
          <p:cNvPicPr>
            <a:picLocks noChangeAspect="1"/>
          </p:cNvPicPr>
          <p:nvPr/>
        </p:nvPicPr>
        <p:blipFill>
          <a:blip r:embed="rId19" cstate="print"/>
          <a:stretch>
            <a:fillRect/>
          </a:stretch>
        </p:blipFill>
        <p:spPr>
          <a:xfrm>
            <a:off x="6521483" y="5818708"/>
            <a:ext cx="998307" cy="883997"/>
          </a:xfrm>
          <a:prstGeom prst="rect">
            <a:avLst/>
          </a:prstGeom>
        </p:spPr>
      </p:pic>
      <p:sp>
        <p:nvSpPr>
          <p:cNvPr id="122" name="Прямоугольник 121"/>
          <p:cNvSpPr/>
          <p:nvPr/>
        </p:nvSpPr>
        <p:spPr>
          <a:xfrm>
            <a:off x="3516140" y="5755259"/>
            <a:ext cx="2295939" cy="1010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GB" sz="1500" b="1" dirty="0" smtClean="0">
                <a:solidFill>
                  <a:schemeClr val="tx1">
                    <a:lumMod val="65000"/>
                    <a:lumOff val="35000"/>
                  </a:schemeClr>
                </a:solidFill>
              </a:rPr>
              <a:t>School of </a:t>
            </a:r>
          </a:p>
          <a:p>
            <a:pPr algn="r">
              <a:defRPr/>
            </a:pPr>
            <a:r>
              <a:rPr lang="en-GB" sz="1500" b="1" dirty="0" smtClean="0">
                <a:solidFill>
                  <a:schemeClr val="tx1">
                    <a:lumMod val="65000"/>
                    <a:lumOff val="35000"/>
                  </a:schemeClr>
                </a:solidFill>
              </a:rPr>
              <a:t>Military </a:t>
            </a:r>
          </a:p>
          <a:p>
            <a:pPr algn="r">
              <a:defRPr/>
            </a:pPr>
            <a:r>
              <a:rPr lang="en-GB" sz="1500" b="1" dirty="0" smtClean="0">
                <a:solidFill>
                  <a:schemeClr val="tx1">
                    <a:lumMod val="65000"/>
                    <a:lumOff val="35000"/>
                  </a:schemeClr>
                </a:solidFill>
              </a:rPr>
              <a:t>Engineering</a:t>
            </a:r>
            <a:endParaRPr lang="en-US" sz="1500" dirty="0">
              <a:solidFill>
                <a:schemeClr val="tx1">
                  <a:lumMod val="65000"/>
                  <a:lumOff val="35000"/>
                </a:schemeClr>
              </a:solidFill>
            </a:endParaRPr>
          </a:p>
        </p:txBody>
      </p:sp>
      <p:pic>
        <p:nvPicPr>
          <p:cNvPr id="123" name="Рисунок 122"/>
          <p:cNvPicPr>
            <a:picLocks noChangeAspect="1"/>
          </p:cNvPicPr>
          <p:nvPr/>
        </p:nvPicPr>
        <p:blipFill>
          <a:blip r:embed="rId20" cstate="print"/>
          <a:stretch>
            <a:fillRect/>
          </a:stretch>
        </p:blipFill>
        <p:spPr>
          <a:xfrm>
            <a:off x="3663952" y="5817806"/>
            <a:ext cx="914226" cy="914226"/>
          </a:xfrm>
          <a:prstGeom prst="rect">
            <a:avLst/>
          </a:prstGeom>
        </p:spPr>
      </p:pic>
      <p:sp>
        <p:nvSpPr>
          <p:cNvPr id="41" name="Прямоугольник 40"/>
          <p:cNvSpPr/>
          <p:nvPr/>
        </p:nvSpPr>
        <p:spPr>
          <a:xfrm>
            <a:off x="0" y="850145"/>
            <a:ext cx="12192000" cy="140043"/>
          </a:xfrm>
          <a:prstGeom prst="rect">
            <a:avLst/>
          </a:prstGeom>
          <a:solidFill>
            <a:srgbClr val="CC5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354778792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4333" y="325474"/>
            <a:ext cx="4159250"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Рисунок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83200" y="956667"/>
            <a:ext cx="6908800" cy="5901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2"/>
          <p:cNvSpPr>
            <a:spLocks noChangeArrowheads="1"/>
          </p:cNvSpPr>
          <p:nvPr/>
        </p:nvSpPr>
        <p:spPr bwMode="auto">
          <a:xfrm>
            <a:off x="8037630" y="176173"/>
            <a:ext cx="2376370" cy="849463"/>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defRPr/>
            </a:pPr>
            <a:r>
              <a:rPr lang="en-GB" altLang="ru-RU" sz="6000" b="1" dirty="0" smtClean="0">
                <a:solidFill>
                  <a:srgbClr val="EB6C15"/>
                </a:solidFill>
                <a:effectLst>
                  <a:outerShdw blurRad="38100" dist="38100" dir="2700000" algn="tl">
                    <a:srgbClr val="000000">
                      <a:alpha val="43137"/>
                    </a:srgbClr>
                  </a:outerShdw>
                </a:effectLst>
                <a:latin typeface="+mn-lt"/>
                <a:cs typeface="Arial" panose="020B0604020202020204" pitchFamily="34" charset="0"/>
              </a:rPr>
              <a:t>Staff</a:t>
            </a:r>
            <a:endParaRPr lang="ru-RU" altLang="ru-RU" sz="6000" b="1" dirty="0">
              <a:solidFill>
                <a:srgbClr val="EB6C15"/>
              </a:solidFill>
              <a:effectLst>
                <a:outerShdw blurRad="38100" dist="38100" dir="2700000" algn="tl">
                  <a:srgbClr val="000000">
                    <a:alpha val="43137"/>
                  </a:srgbClr>
                </a:outerShdw>
              </a:effectLst>
              <a:latin typeface="+mn-lt"/>
              <a:cs typeface="Arial" panose="020B0604020202020204" pitchFamily="34" charset="0"/>
            </a:endParaRPr>
          </a:p>
        </p:txBody>
      </p:sp>
      <p:sp>
        <p:nvSpPr>
          <p:cNvPr id="8" name="Rectangle 22"/>
          <p:cNvSpPr>
            <a:spLocks noChangeArrowheads="1"/>
          </p:cNvSpPr>
          <p:nvPr/>
        </p:nvSpPr>
        <p:spPr bwMode="auto">
          <a:xfrm>
            <a:off x="1323111" y="1232178"/>
            <a:ext cx="2973388" cy="5632311"/>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defRPr/>
            </a:pPr>
            <a:r>
              <a:rPr lang="en-GB" altLang="ru-RU" sz="3600" b="1" dirty="0" smtClean="0">
                <a:solidFill>
                  <a:schemeClr val="bg2">
                    <a:lumMod val="50000"/>
                  </a:schemeClr>
                </a:solidFill>
                <a:latin typeface="Calibri" panose="020F0502020204030204" pitchFamily="34" charset="0"/>
                <a:cs typeface="Calibri" panose="020F0502020204030204" pitchFamily="34" charset="0"/>
              </a:rPr>
              <a:t>6 804 </a:t>
            </a:r>
          </a:p>
          <a:p>
            <a:pPr algn="ctr" eaLnBrk="1" hangingPunct="1">
              <a:lnSpc>
                <a:spcPct val="80000"/>
              </a:lnSpc>
              <a:defRPr/>
            </a:pPr>
            <a:r>
              <a:rPr lang="en-GB" altLang="ru-RU" b="1" dirty="0" smtClean="0">
                <a:solidFill>
                  <a:srgbClr val="F07F09"/>
                </a:solidFill>
                <a:latin typeface="Calibri" panose="020F0502020204030204" pitchFamily="34" charset="0"/>
                <a:cs typeface="Calibri" panose="020F0502020204030204" pitchFamily="34" charset="0"/>
              </a:rPr>
              <a:t>staff</a:t>
            </a:r>
          </a:p>
          <a:p>
            <a:pPr algn="ctr" eaLnBrk="1" hangingPunct="1">
              <a:lnSpc>
                <a:spcPct val="80000"/>
              </a:lnSpc>
              <a:defRPr/>
            </a:pPr>
            <a:endParaRPr lang="en-GB" altLang="ru-RU" b="1" dirty="0">
              <a:solidFill>
                <a:srgbClr val="F07F09"/>
              </a:solidFill>
              <a:latin typeface="Calibri" panose="020F0502020204030204" pitchFamily="34" charset="0"/>
              <a:cs typeface="Calibri" panose="020F0502020204030204" pitchFamily="34" charset="0"/>
            </a:endParaRPr>
          </a:p>
          <a:p>
            <a:pPr algn="ctr" eaLnBrk="1" hangingPunct="1">
              <a:lnSpc>
                <a:spcPct val="80000"/>
              </a:lnSpc>
              <a:defRPr/>
            </a:pPr>
            <a:r>
              <a:rPr lang="en-GB" altLang="ru-RU" sz="3600" b="1" dirty="0" smtClean="0">
                <a:solidFill>
                  <a:schemeClr val="bg2">
                    <a:lumMod val="50000"/>
                  </a:schemeClr>
                </a:solidFill>
                <a:latin typeface="Calibri" panose="020F0502020204030204" pitchFamily="34" charset="0"/>
                <a:cs typeface="Calibri" panose="020F0502020204030204" pitchFamily="34" charset="0"/>
              </a:rPr>
              <a:t>3 450 </a:t>
            </a:r>
          </a:p>
          <a:p>
            <a:pPr algn="ctr" eaLnBrk="1" hangingPunct="1">
              <a:lnSpc>
                <a:spcPct val="80000"/>
              </a:lnSpc>
              <a:defRPr/>
            </a:pPr>
            <a:r>
              <a:rPr lang="en-GB" altLang="ru-RU" b="1" dirty="0" smtClean="0">
                <a:solidFill>
                  <a:srgbClr val="F07F09"/>
                </a:solidFill>
                <a:latin typeface="Calibri" panose="020F0502020204030204" pitchFamily="34" charset="0"/>
                <a:cs typeface="Calibri" panose="020F0502020204030204" pitchFamily="34" charset="0"/>
              </a:rPr>
              <a:t>faculty</a:t>
            </a:r>
          </a:p>
          <a:p>
            <a:pPr algn="ctr" eaLnBrk="1" hangingPunct="1">
              <a:lnSpc>
                <a:spcPct val="80000"/>
              </a:lnSpc>
              <a:defRPr/>
            </a:pPr>
            <a:endParaRPr lang="en-GB" altLang="ru-RU" b="1" dirty="0">
              <a:solidFill>
                <a:srgbClr val="F07F09"/>
              </a:solidFill>
              <a:latin typeface="Calibri" panose="020F0502020204030204" pitchFamily="34" charset="0"/>
              <a:cs typeface="Calibri" panose="020F0502020204030204" pitchFamily="34" charset="0"/>
            </a:endParaRPr>
          </a:p>
          <a:p>
            <a:pPr algn="ctr" eaLnBrk="1" hangingPunct="1">
              <a:lnSpc>
                <a:spcPct val="80000"/>
              </a:lnSpc>
              <a:defRPr/>
            </a:pPr>
            <a:r>
              <a:rPr lang="en-GB" altLang="ru-RU" sz="3600" b="1" dirty="0" smtClean="0">
                <a:solidFill>
                  <a:schemeClr val="bg2">
                    <a:lumMod val="50000"/>
                  </a:schemeClr>
                </a:solidFill>
                <a:latin typeface="Calibri" panose="020F0502020204030204" pitchFamily="34" charset="0"/>
                <a:cs typeface="Calibri" panose="020F0502020204030204" pitchFamily="34" charset="0"/>
              </a:rPr>
              <a:t>426 </a:t>
            </a:r>
          </a:p>
          <a:p>
            <a:pPr algn="ctr" eaLnBrk="1" hangingPunct="1">
              <a:lnSpc>
                <a:spcPct val="80000"/>
              </a:lnSpc>
              <a:defRPr/>
            </a:pPr>
            <a:r>
              <a:rPr lang="en-GB" altLang="ru-RU" b="1" dirty="0" smtClean="0">
                <a:solidFill>
                  <a:srgbClr val="F07F09"/>
                </a:solidFill>
                <a:latin typeface="Calibri" panose="020F0502020204030204" pitchFamily="34" charset="0"/>
                <a:cs typeface="Calibri" panose="020F0502020204030204" pitchFamily="34" charset="0"/>
              </a:rPr>
              <a:t>Professors, Doctors of Science</a:t>
            </a:r>
          </a:p>
          <a:p>
            <a:pPr algn="ctr" eaLnBrk="1" hangingPunct="1">
              <a:lnSpc>
                <a:spcPct val="80000"/>
              </a:lnSpc>
              <a:defRPr/>
            </a:pPr>
            <a:endParaRPr lang="en-GB" altLang="ru-RU" b="1" dirty="0">
              <a:solidFill>
                <a:srgbClr val="F07F09"/>
              </a:solidFill>
              <a:latin typeface="Calibri" panose="020F0502020204030204" pitchFamily="34" charset="0"/>
              <a:cs typeface="Calibri" panose="020F0502020204030204" pitchFamily="34" charset="0"/>
            </a:endParaRPr>
          </a:p>
          <a:p>
            <a:pPr algn="ctr" eaLnBrk="1" hangingPunct="1">
              <a:lnSpc>
                <a:spcPct val="80000"/>
              </a:lnSpc>
              <a:defRPr/>
            </a:pPr>
            <a:r>
              <a:rPr lang="en-GB" altLang="ru-RU" sz="3600" b="1" dirty="0" smtClean="0">
                <a:solidFill>
                  <a:schemeClr val="bg2">
                    <a:lumMod val="50000"/>
                  </a:schemeClr>
                </a:solidFill>
                <a:latin typeface="Calibri" panose="020F0502020204030204" pitchFamily="34" charset="0"/>
                <a:cs typeface="Calibri" panose="020F0502020204030204" pitchFamily="34" charset="0"/>
              </a:rPr>
              <a:t>64</a:t>
            </a:r>
          </a:p>
          <a:p>
            <a:pPr algn="ctr" eaLnBrk="1" hangingPunct="1">
              <a:lnSpc>
                <a:spcPct val="80000"/>
              </a:lnSpc>
              <a:defRPr/>
            </a:pPr>
            <a:r>
              <a:rPr lang="en-GB" altLang="ru-RU" b="1" dirty="0" smtClean="0">
                <a:solidFill>
                  <a:srgbClr val="F07F09"/>
                </a:solidFill>
                <a:latin typeface="Calibri" panose="020F0502020204030204" pitchFamily="34" charset="0"/>
                <a:cs typeface="Calibri" panose="020F0502020204030204" pitchFamily="34" charset="0"/>
              </a:rPr>
              <a:t> international visiting faculty lectured at </a:t>
            </a:r>
            <a:r>
              <a:rPr lang="en-GB" altLang="ru-RU" b="1" dirty="0" err="1" smtClean="0">
                <a:solidFill>
                  <a:srgbClr val="F07F09"/>
                </a:solidFill>
                <a:latin typeface="Calibri" panose="020F0502020204030204" pitchFamily="34" charset="0"/>
                <a:cs typeface="Calibri" panose="020F0502020204030204" pitchFamily="34" charset="0"/>
              </a:rPr>
              <a:t>SibFU</a:t>
            </a:r>
            <a:r>
              <a:rPr lang="en-GB" altLang="ru-RU" b="1" dirty="0" smtClean="0">
                <a:solidFill>
                  <a:srgbClr val="F07F09"/>
                </a:solidFill>
                <a:latin typeface="Calibri" panose="020F0502020204030204" pitchFamily="34" charset="0"/>
                <a:cs typeface="Calibri" panose="020F0502020204030204" pitchFamily="34" charset="0"/>
              </a:rPr>
              <a:t> summer schools</a:t>
            </a:r>
          </a:p>
          <a:p>
            <a:pPr algn="ctr" eaLnBrk="1" hangingPunct="1">
              <a:lnSpc>
                <a:spcPct val="80000"/>
              </a:lnSpc>
              <a:defRPr/>
            </a:pPr>
            <a:endParaRPr lang="en-GB" altLang="ru-RU" b="1" dirty="0">
              <a:solidFill>
                <a:srgbClr val="F07F09"/>
              </a:solidFill>
              <a:latin typeface="Calibri" panose="020F0502020204030204" pitchFamily="34" charset="0"/>
              <a:cs typeface="Calibri" panose="020F0502020204030204" pitchFamily="34" charset="0"/>
            </a:endParaRPr>
          </a:p>
          <a:p>
            <a:pPr algn="ctr" eaLnBrk="1" hangingPunct="1">
              <a:lnSpc>
                <a:spcPct val="80000"/>
              </a:lnSpc>
              <a:defRPr/>
            </a:pPr>
            <a:r>
              <a:rPr lang="en-GB" altLang="ru-RU" sz="3600" b="1" dirty="0" smtClean="0">
                <a:solidFill>
                  <a:schemeClr val="bg2">
                    <a:lumMod val="50000"/>
                  </a:schemeClr>
                </a:solidFill>
                <a:latin typeface="Calibri" panose="020F0502020204030204" pitchFamily="34" charset="0"/>
                <a:cs typeface="Calibri" panose="020F0502020204030204" pitchFamily="34" charset="0"/>
              </a:rPr>
              <a:t>82 </a:t>
            </a:r>
          </a:p>
          <a:p>
            <a:pPr algn="ctr" eaLnBrk="1" hangingPunct="1">
              <a:lnSpc>
                <a:spcPct val="80000"/>
              </a:lnSpc>
              <a:defRPr/>
            </a:pPr>
            <a:r>
              <a:rPr lang="en-GB" altLang="ru-RU" b="1" dirty="0" smtClean="0">
                <a:solidFill>
                  <a:srgbClr val="F07F09"/>
                </a:solidFill>
                <a:latin typeface="Calibri" panose="020F0502020204030204" pitchFamily="34" charset="0"/>
                <a:cs typeface="Calibri" panose="020F0502020204030204" pitchFamily="34" charset="0"/>
              </a:rPr>
              <a:t>international faculty have been employed at </a:t>
            </a:r>
            <a:r>
              <a:rPr lang="en-GB" altLang="ru-RU" b="1" dirty="0" err="1" smtClean="0">
                <a:solidFill>
                  <a:srgbClr val="F07F09"/>
                </a:solidFill>
                <a:latin typeface="Calibri" panose="020F0502020204030204" pitchFamily="34" charset="0"/>
                <a:cs typeface="Calibri" panose="020F0502020204030204" pitchFamily="34" charset="0"/>
              </a:rPr>
              <a:t>SibFU</a:t>
            </a:r>
            <a:r>
              <a:rPr lang="en-GB" altLang="ru-RU" b="1" dirty="0" smtClean="0">
                <a:solidFill>
                  <a:srgbClr val="F07F09"/>
                </a:solidFill>
                <a:latin typeface="Calibri" panose="020F0502020204030204" pitchFamily="34" charset="0"/>
                <a:cs typeface="Calibri" panose="020F0502020204030204" pitchFamily="34" charset="0"/>
              </a:rPr>
              <a:t> for 10 years</a:t>
            </a:r>
          </a:p>
          <a:p>
            <a:pPr algn="ctr" eaLnBrk="1" hangingPunct="1">
              <a:lnSpc>
                <a:spcPct val="80000"/>
              </a:lnSpc>
              <a:defRPr/>
            </a:pPr>
            <a:endParaRPr lang="ru-RU" altLang="ru-RU" b="1" dirty="0">
              <a:solidFill>
                <a:srgbClr val="F07F09"/>
              </a:solidFill>
              <a:latin typeface="Calibri" panose="020F0502020204030204" pitchFamily="34" charset="0"/>
              <a:cs typeface="Calibri" panose="020F0502020204030204" pitchFamily="34" charset="0"/>
            </a:endParaRPr>
          </a:p>
        </p:txBody>
      </p:sp>
      <p:sp>
        <p:nvSpPr>
          <p:cNvPr id="2" name="Прямоугольник 1"/>
          <p:cNvSpPr/>
          <p:nvPr/>
        </p:nvSpPr>
        <p:spPr>
          <a:xfrm>
            <a:off x="5054600" y="0"/>
            <a:ext cx="2286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457200" y="-88900"/>
            <a:ext cx="222110" cy="6953389"/>
          </a:xfrm>
          <a:prstGeom prst="rect">
            <a:avLst/>
          </a:prstGeom>
          <a:solidFill>
            <a:srgbClr val="EC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66700" y="-241300"/>
            <a:ext cx="723900" cy="75311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80848308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4333" y="325474"/>
            <a:ext cx="4159250"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2"/>
          <p:cNvSpPr>
            <a:spLocks noChangeArrowheads="1"/>
          </p:cNvSpPr>
          <p:nvPr/>
        </p:nvSpPr>
        <p:spPr bwMode="auto">
          <a:xfrm>
            <a:off x="7632338" y="176173"/>
            <a:ext cx="3316924" cy="849463"/>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defRPr/>
            </a:pPr>
            <a:r>
              <a:rPr lang="en-GB" altLang="ru-RU" sz="6000" b="1" dirty="0" smtClean="0">
                <a:solidFill>
                  <a:srgbClr val="F07F09"/>
                </a:solidFill>
                <a:effectLst>
                  <a:outerShdw blurRad="38100" dist="38100" dir="2700000" algn="tl">
                    <a:srgbClr val="000000">
                      <a:alpha val="43137"/>
                    </a:srgbClr>
                  </a:outerShdw>
                </a:effectLst>
                <a:latin typeface="+mn-lt"/>
                <a:cs typeface="Arial" panose="020B0604020202020204" pitchFamily="34" charset="0"/>
              </a:rPr>
              <a:t>Students</a:t>
            </a:r>
            <a:endParaRPr lang="ru-RU" altLang="ru-RU" sz="6000" b="1" dirty="0">
              <a:solidFill>
                <a:srgbClr val="F07F09"/>
              </a:solidFill>
              <a:effectLst>
                <a:outerShdw blurRad="38100" dist="38100" dir="2700000" algn="tl">
                  <a:srgbClr val="000000">
                    <a:alpha val="43137"/>
                  </a:srgbClr>
                </a:outerShdw>
              </a:effectLst>
              <a:latin typeface="+mn-lt"/>
              <a:cs typeface="Arial" panose="020B0604020202020204" pitchFamily="34" charset="0"/>
            </a:endParaRPr>
          </a:p>
        </p:txBody>
      </p:sp>
      <p:sp>
        <p:nvSpPr>
          <p:cNvPr id="5" name="Rectangle 22"/>
          <p:cNvSpPr>
            <a:spLocks noChangeArrowheads="1"/>
          </p:cNvSpPr>
          <p:nvPr/>
        </p:nvSpPr>
        <p:spPr bwMode="auto">
          <a:xfrm>
            <a:off x="567851" y="1816620"/>
            <a:ext cx="2804982" cy="5041380"/>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defRPr/>
            </a:pPr>
            <a:endParaRPr lang="en-US" altLang="ru-RU" sz="2000" b="1" dirty="0">
              <a:solidFill>
                <a:srgbClr val="F07F09"/>
              </a:solidFill>
              <a:cs typeface="Arial" panose="020B0604020202020204" pitchFamily="34" charset="0"/>
            </a:endParaRPr>
          </a:p>
          <a:p>
            <a:pPr algn="ctr" eaLnBrk="1" hangingPunct="1">
              <a:lnSpc>
                <a:spcPct val="80000"/>
              </a:lnSpc>
              <a:defRPr/>
            </a:pPr>
            <a:r>
              <a:rPr lang="en-US" altLang="ru-RU" sz="4000" b="1" dirty="0" smtClean="0">
                <a:solidFill>
                  <a:schemeClr val="bg2">
                    <a:lumMod val="50000"/>
                  </a:schemeClr>
                </a:solidFill>
                <a:cs typeface="Arial" panose="020B0604020202020204" pitchFamily="34" charset="0"/>
              </a:rPr>
              <a:t>800 </a:t>
            </a:r>
          </a:p>
          <a:p>
            <a:pPr algn="ctr" eaLnBrk="1" hangingPunct="1">
              <a:lnSpc>
                <a:spcPct val="80000"/>
              </a:lnSpc>
              <a:defRPr/>
            </a:pPr>
            <a:r>
              <a:rPr lang="en-US" altLang="ru-RU" b="1" dirty="0" smtClean="0">
                <a:solidFill>
                  <a:srgbClr val="F07F09"/>
                </a:solidFill>
                <a:latin typeface="Calibri" panose="020F0502020204030204" pitchFamily="34" charset="0"/>
                <a:cs typeface="Calibri" panose="020F0502020204030204" pitchFamily="34" charset="0"/>
              </a:rPr>
              <a:t>international students</a:t>
            </a:r>
          </a:p>
          <a:p>
            <a:pPr algn="ctr" eaLnBrk="1" hangingPunct="1">
              <a:lnSpc>
                <a:spcPct val="80000"/>
              </a:lnSpc>
              <a:defRPr/>
            </a:pPr>
            <a:endParaRPr lang="en-US" altLang="ru-RU" sz="2000" b="1" dirty="0">
              <a:solidFill>
                <a:srgbClr val="F07F09"/>
              </a:solidFill>
              <a:cs typeface="Arial" panose="020B0604020202020204" pitchFamily="34" charset="0"/>
            </a:endParaRPr>
          </a:p>
          <a:p>
            <a:pPr algn="ctr" eaLnBrk="1" hangingPunct="1">
              <a:lnSpc>
                <a:spcPct val="80000"/>
              </a:lnSpc>
              <a:defRPr/>
            </a:pPr>
            <a:r>
              <a:rPr lang="en-US" altLang="ru-RU" sz="4000" b="1" dirty="0" smtClean="0">
                <a:solidFill>
                  <a:schemeClr val="bg2">
                    <a:lumMod val="50000"/>
                  </a:schemeClr>
                </a:solidFill>
                <a:cs typeface="Arial" panose="020B0604020202020204" pitchFamily="34" charset="0"/>
              </a:rPr>
              <a:t>65% </a:t>
            </a:r>
          </a:p>
          <a:p>
            <a:pPr algn="ctr" eaLnBrk="1" hangingPunct="1">
              <a:lnSpc>
                <a:spcPct val="80000"/>
              </a:lnSpc>
              <a:defRPr/>
            </a:pPr>
            <a:r>
              <a:rPr lang="en-US" altLang="ru-RU" b="1" dirty="0" smtClean="0">
                <a:solidFill>
                  <a:srgbClr val="F07F09"/>
                </a:solidFill>
                <a:latin typeface="Calibri" panose="020F0502020204030204" pitchFamily="34" charset="0"/>
                <a:cs typeface="Calibri" panose="020F0502020204030204" pitchFamily="34" charset="0"/>
              </a:rPr>
              <a:t>of students are non-regional residents</a:t>
            </a:r>
          </a:p>
          <a:p>
            <a:pPr algn="ctr" eaLnBrk="1" hangingPunct="1">
              <a:lnSpc>
                <a:spcPct val="80000"/>
              </a:lnSpc>
              <a:defRPr/>
            </a:pPr>
            <a:endParaRPr lang="en-US" altLang="ru-RU" sz="2000" b="1" dirty="0" smtClean="0">
              <a:solidFill>
                <a:srgbClr val="F07F09"/>
              </a:solidFill>
              <a:cs typeface="Arial" panose="020B0604020202020204" pitchFamily="34" charset="0"/>
            </a:endParaRPr>
          </a:p>
          <a:p>
            <a:pPr algn="ctr" eaLnBrk="1" hangingPunct="1">
              <a:lnSpc>
                <a:spcPct val="80000"/>
              </a:lnSpc>
              <a:defRPr/>
            </a:pPr>
            <a:r>
              <a:rPr lang="en-US" altLang="ru-RU" sz="4000" b="1" dirty="0" smtClean="0">
                <a:solidFill>
                  <a:schemeClr val="bg2">
                    <a:lumMod val="50000"/>
                  </a:schemeClr>
                </a:solidFill>
                <a:cs typeface="Arial" panose="020B0604020202020204" pitchFamily="34" charset="0"/>
              </a:rPr>
              <a:t>200 </a:t>
            </a:r>
          </a:p>
          <a:p>
            <a:pPr algn="ctr" eaLnBrk="1" hangingPunct="1">
              <a:lnSpc>
                <a:spcPct val="80000"/>
              </a:lnSpc>
              <a:defRPr/>
            </a:pPr>
            <a:r>
              <a:rPr lang="en-US" altLang="ru-RU" b="1" dirty="0" smtClean="0">
                <a:solidFill>
                  <a:srgbClr val="F07F09"/>
                </a:solidFill>
                <a:latin typeface="Calibri" panose="020F0502020204030204" pitchFamily="34" charset="0"/>
                <a:cs typeface="Calibri" panose="020F0502020204030204" pitchFamily="34" charset="0"/>
              </a:rPr>
              <a:t>research projects supported by the University</a:t>
            </a:r>
          </a:p>
          <a:p>
            <a:pPr algn="ctr" eaLnBrk="1" hangingPunct="1">
              <a:lnSpc>
                <a:spcPct val="80000"/>
              </a:lnSpc>
              <a:defRPr/>
            </a:pPr>
            <a:endParaRPr lang="en-US" altLang="ru-RU" sz="2000" b="1" dirty="0">
              <a:solidFill>
                <a:srgbClr val="F07F09"/>
              </a:solidFill>
              <a:cs typeface="Arial" panose="020B0604020202020204" pitchFamily="34" charset="0"/>
            </a:endParaRPr>
          </a:p>
          <a:p>
            <a:pPr algn="ctr" eaLnBrk="1" hangingPunct="1">
              <a:lnSpc>
                <a:spcPct val="80000"/>
              </a:lnSpc>
              <a:defRPr/>
            </a:pPr>
            <a:r>
              <a:rPr lang="en-US" altLang="ru-RU" sz="4000" b="1" dirty="0" smtClean="0">
                <a:solidFill>
                  <a:schemeClr val="bg2">
                    <a:lumMod val="50000"/>
                  </a:schemeClr>
                </a:solidFill>
                <a:cs typeface="Arial" panose="020B0604020202020204" pitchFamily="34" charset="0"/>
              </a:rPr>
              <a:t>96% </a:t>
            </a:r>
          </a:p>
          <a:p>
            <a:pPr algn="ctr" eaLnBrk="1" hangingPunct="1">
              <a:lnSpc>
                <a:spcPct val="80000"/>
              </a:lnSpc>
              <a:defRPr/>
            </a:pPr>
            <a:r>
              <a:rPr lang="en-US" altLang="ru-RU" b="1" dirty="0" smtClean="0">
                <a:solidFill>
                  <a:srgbClr val="F07F09"/>
                </a:solidFill>
                <a:latin typeface="Calibri" panose="020F0502020204030204" pitchFamily="34" charset="0"/>
                <a:cs typeface="Calibri" panose="020F0502020204030204" pitchFamily="34" charset="0"/>
              </a:rPr>
              <a:t>of graduates find their first job within one year after graduation</a:t>
            </a:r>
            <a:endParaRPr lang="ru-RU" altLang="ru-RU" b="1" dirty="0">
              <a:solidFill>
                <a:srgbClr val="F07F09"/>
              </a:solidFill>
              <a:latin typeface="Calibri" panose="020F0502020204030204" pitchFamily="34" charset="0"/>
              <a:cs typeface="Calibri" panose="020F0502020204030204" pitchFamily="34" charset="0"/>
            </a:endParaRPr>
          </a:p>
        </p:txBody>
      </p:sp>
      <p:sp>
        <p:nvSpPr>
          <p:cNvPr id="7" name="Прямоугольник 6"/>
          <p:cNvSpPr/>
          <p:nvPr/>
        </p:nvSpPr>
        <p:spPr>
          <a:xfrm>
            <a:off x="913154" y="1165679"/>
            <a:ext cx="2114376" cy="904863"/>
          </a:xfrm>
          <a:prstGeom prst="rect">
            <a:avLst/>
          </a:prstGeom>
        </p:spPr>
        <p:txBody>
          <a:bodyPr wrap="square">
            <a:spAutoFit/>
          </a:bodyPr>
          <a:lstStyle/>
          <a:p>
            <a:pPr algn="ctr">
              <a:lnSpc>
                <a:spcPct val="80000"/>
              </a:lnSpc>
              <a:defRPr/>
            </a:pPr>
            <a:r>
              <a:rPr lang="en-GB" altLang="ru-RU" sz="4800" b="1" dirty="0">
                <a:solidFill>
                  <a:schemeClr val="bg2">
                    <a:lumMod val="50000"/>
                  </a:schemeClr>
                </a:solidFill>
                <a:cs typeface="Arial" panose="020B0604020202020204" pitchFamily="34" charset="0"/>
              </a:rPr>
              <a:t>30 630</a:t>
            </a:r>
          </a:p>
          <a:p>
            <a:pPr algn="ctr">
              <a:lnSpc>
                <a:spcPct val="80000"/>
              </a:lnSpc>
              <a:defRPr/>
            </a:pPr>
            <a:r>
              <a:rPr lang="en-US" altLang="ru-RU" b="1" dirty="0">
                <a:solidFill>
                  <a:srgbClr val="F07F09"/>
                </a:solidFill>
                <a:cs typeface="Arial" panose="020B0604020202020204" pitchFamily="34" charset="0"/>
              </a:rPr>
              <a:t>Students</a:t>
            </a:r>
          </a:p>
        </p:txBody>
      </p:sp>
      <p:grpSp>
        <p:nvGrpSpPr>
          <p:cNvPr id="4" name="Группа 7"/>
          <p:cNvGrpSpPr/>
          <p:nvPr/>
        </p:nvGrpSpPr>
        <p:grpSpPr>
          <a:xfrm>
            <a:off x="4086652" y="1165679"/>
            <a:ext cx="8105348" cy="5687481"/>
            <a:chOff x="0" y="0"/>
            <a:chExt cx="7493000" cy="5257800"/>
          </a:xfrm>
        </p:grpSpPr>
        <p:pic>
          <p:nvPicPr>
            <p:cNvPr id="9" name="Рисунок 8"/>
            <p:cNvPicPr>
              <a:picLocks noChangeAspect="1"/>
            </p:cNvPicPr>
            <p:nvPr/>
          </p:nvPicPr>
          <p:blipFill>
            <a:blip r:embed="rId3" cstate="print"/>
            <a:stretch>
              <a:fillRect/>
            </a:stretch>
          </p:blipFill>
          <p:spPr>
            <a:xfrm>
              <a:off x="3746500" y="0"/>
              <a:ext cx="3746500" cy="5257800"/>
            </a:xfrm>
            <a:prstGeom prst="rect">
              <a:avLst/>
            </a:prstGeom>
          </p:spPr>
        </p:pic>
        <p:pic>
          <p:nvPicPr>
            <p:cNvPr id="10" name="Рисунок 9"/>
            <p:cNvPicPr>
              <a:picLocks noChangeAspect="1"/>
            </p:cNvPicPr>
            <p:nvPr/>
          </p:nvPicPr>
          <p:blipFill>
            <a:blip r:embed="rId4" cstate="print"/>
            <a:stretch>
              <a:fillRect/>
            </a:stretch>
          </p:blipFill>
          <p:spPr>
            <a:xfrm>
              <a:off x="0" y="0"/>
              <a:ext cx="3746500" cy="5257800"/>
            </a:xfrm>
            <a:prstGeom prst="rect">
              <a:avLst/>
            </a:prstGeom>
          </p:spPr>
        </p:pic>
      </p:grpSp>
      <p:sp>
        <p:nvSpPr>
          <p:cNvPr id="2" name="Прямоугольник 1"/>
          <p:cNvSpPr/>
          <p:nvPr/>
        </p:nvSpPr>
        <p:spPr>
          <a:xfrm>
            <a:off x="0" y="1025636"/>
            <a:ext cx="12192000" cy="140043"/>
          </a:xfrm>
          <a:prstGeom prst="rect">
            <a:avLst/>
          </a:prstGeom>
          <a:solidFill>
            <a:srgbClr val="CC5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260194445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7"/>
          <p:cNvSpPr>
            <a:spLocks noChangeArrowheads="1"/>
          </p:cNvSpPr>
          <p:nvPr/>
        </p:nvSpPr>
        <p:spPr bwMode="auto">
          <a:xfrm>
            <a:off x="12056533" y="546100"/>
            <a:ext cx="135467" cy="719138"/>
          </a:xfrm>
          <a:prstGeom prst="rect">
            <a:avLst/>
          </a:prstGeom>
          <a:solidFill>
            <a:srgbClr val="FF6600"/>
          </a:solidFill>
          <a:ln w="9525">
            <a:noFill/>
            <a:miter lim="800000"/>
            <a:headEnd/>
            <a:tailEnd/>
          </a:ln>
        </p:spPr>
        <p:txBody>
          <a:bodyPr wrap="none" anchor="ctr"/>
          <a:lstStyle/>
          <a:p>
            <a:endParaRPr lang="en-US" altLang="en-US" sz="1600">
              <a:latin typeface="Trebuchet MS" pitchFamily="34" charset="0"/>
            </a:endParaRPr>
          </a:p>
        </p:txBody>
      </p:sp>
      <p:sp>
        <p:nvSpPr>
          <p:cNvPr id="9219" name="Rectangle 6"/>
          <p:cNvSpPr txBox="1">
            <a:spLocks noGrp="1" noChangeArrowheads="1"/>
          </p:cNvSpPr>
          <p:nvPr/>
        </p:nvSpPr>
        <p:spPr bwMode="auto">
          <a:xfrm>
            <a:off x="11218333" y="6542089"/>
            <a:ext cx="973667" cy="287337"/>
          </a:xfrm>
          <a:prstGeom prst="rect">
            <a:avLst/>
          </a:prstGeom>
          <a:noFill/>
          <a:ln w="9525">
            <a:noFill/>
            <a:miter lim="800000"/>
            <a:headEnd/>
            <a:tailEnd/>
          </a:ln>
        </p:spPr>
        <p:txBody>
          <a:bodyPr/>
          <a:lstStyle/>
          <a:p>
            <a:pPr algn="r"/>
            <a:fld id="{44AC2B15-3008-4F60-92BF-828B1CA7E4FA}" type="slidenum">
              <a:rPr lang="ru-RU" altLang="en-US" sz="1000">
                <a:solidFill>
                  <a:schemeClr val="tx2"/>
                </a:solidFill>
                <a:latin typeface="Trebuchet MS" pitchFamily="34" charset="0"/>
              </a:rPr>
              <a:pPr algn="r"/>
              <a:t>8</a:t>
            </a:fld>
            <a:endParaRPr lang="ru-RU" altLang="en-US" sz="1000">
              <a:solidFill>
                <a:schemeClr val="tx2"/>
              </a:solidFill>
              <a:latin typeface="Trebuchet MS" pitchFamily="34" charset="0"/>
            </a:endParaRPr>
          </a:p>
        </p:txBody>
      </p:sp>
      <p:sp>
        <p:nvSpPr>
          <p:cNvPr id="13" name="Содержимое 2"/>
          <p:cNvSpPr txBox="1">
            <a:spLocks/>
          </p:cNvSpPr>
          <p:nvPr/>
        </p:nvSpPr>
        <p:spPr>
          <a:xfrm>
            <a:off x="431801" y="1601789"/>
            <a:ext cx="11521017" cy="5140325"/>
          </a:xfrm>
          <a:prstGeom prst="rect">
            <a:avLst/>
          </a:prstGeom>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lvl="6" indent="-342900" eaLnBrk="1" hangingPunct="1">
              <a:spcBef>
                <a:spcPct val="20000"/>
              </a:spcBef>
              <a:buClr>
                <a:srgbClr val="F07F09"/>
              </a:buClr>
              <a:defRPr/>
            </a:pPr>
            <a:endParaRPr lang="ru-RU" altLang="en-US" sz="2200" dirty="0" smtClean="0">
              <a:ea typeface="+mn-ea"/>
            </a:endParaRPr>
          </a:p>
          <a:p>
            <a:pPr marL="0" indent="0" eaLnBrk="1" hangingPunct="1">
              <a:spcBef>
                <a:spcPct val="20000"/>
              </a:spcBef>
              <a:buClr>
                <a:srgbClr val="F07F09"/>
              </a:buClr>
              <a:defRPr/>
            </a:pPr>
            <a:endParaRPr lang="en-GB" altLang="en-US" sz="2200" dirty="0" smtClean="0">
              <a:ea typeface="+mn-ea"/>
            </a:endParaRPr>
          </a:p>
          <a:p>
            <a:pPr eaLnBrk="1" hangingPunct="1">
              <a:spcBef>
                <a:spcPct val="20000"/>
              </a:spcBef>
              <a:buClr>
                <a:srgbClr val="F07F09"/>
              </a:buClr>
              <a:defRPr/>
            </a:pPr>
            <a:endParaRPr lang="en-GB" altLang="en-US" sz="2200" dirty="0" smtClean="0">
              <a:ea typeface="+mn-ea"/>
            </a:endParaRPr>
          </a:p>
          <a:p>
            <a:pPr eaLnBrk="1" hangingPunct="1">
              <a:spcBef>
                <a:spcPct val="20000"/>
              </a:spcBef>
              <a:buClr>
                <a:srgbClr val="F07F09"/>
              </a:buClr>
              <a:defRPr/>
            </a:pPr>
            <a:endParaRPr lang="en-GB" altLang="en-US" sz="2200" dirty="0" smtClean="0">
              <a:ea typeface="+mn-ea"/>
            </a:endParaRPr>
          </a:p>
          <a:p>
            <a:pPr eaLnBrk="1" hangingPunct="1">
              <a:spcBef>
                <a:spcPct val="20000"/>
              </a:spcBef>
              <a:buClr>
                <a:srgbClr val="F07F09"/>
              </a:buClr>
              <a:defRPr/>
            </a:pPr>
            <a:endParaRPr lang="en-GB" altLang="en-US" sz="2200" dirty="0" smtClean="0">
              <a:ea typeface="+mn-ea"/>
            </a:endParaRPr>
          </a:p>
        </p:txBody>
      </p:sp>
      <p:pic>
        <p:nvPicPr>
          <p:cNvPr id="9221" name="Picture 18" descr="logo"/>
          <p:cNvPicPr>
            <a:picLocks noChangeAspect="1" noChangeArrowheads="1"/>
          </p:cNvPicPr>
          <p:nvPr/>
        </p:nvPicPr>
        <p:blipFill>
          <a:blip r:embed="rId3" cstate="print"/>
          <a:srcRect/>
          <a:stretch>
            <a:fillRect/>
          </a:stretch>
        </p:blipFill>
        <p:spPr bwMode="auto">
          <a:xfrm>
            <a:off x="400051" y="271464"/>
            <a:ext cx="5457541" cy="520291"/>
          </a:xfrm>
          <a:prstGeom prst="rect">
            <a:avLst/>
          </a:prstGeom>
          <a:noFill/>
          <a:ln w="9525">
            <a:noFill/>
            <a:miter lim="800000"/>
            <a:headEnd/>
            <a:tailEnd/>
          </a:ln>
        </p:spPr>
      </p:pic>
      <p:sp>
        <p:nvSpPr>
          <p:cNvPr id="2" name="Заголовок 1"/>
          <p:cNvSpPr>
            <a:spLocks noGrp="1"/>
          </p:cNvSpPr>
          <p:nvPr>
            <p:ph type="title"/>
          </p:nvPr>
        </p:nvSpPr>
        <p:spPr>
          <a:xfrm>
            <a:off x="5549901" y="409575"/>
            <a:ext cx="6506633" cy="1162050"/>
          </a:xfrm>
        </p:spPr>
        <p:txBody>
          <a:bodyPr>
            <a:normAutofit fontScale="90000"/>
          </a:bodyPr>
          <a:lstStyle/>
          <a:p>
            <a:pPr>
              <a:defRPr/>
            </a:pPr>
            <a:r>
              <a:rPr lang="en-GB" altLang="ru-RU" sz="4800" dirty="0" smtClean="0">
                <a:solidFill>
                  <a:srgbClr val="F07F09"/>
                </a:solidFill>
                <a:effectLst>
                  <a:outerShdw blurRad="38100" dist="38100" dir="2700000" algn="tl">
                    <a:srgbClr val="C0C0C0"/>
                  </a:outerShdw>
                </a:effectLst>
                <a:ea typeface="ＭＳ Ｐゴシック" pitchFamily="34" charset="-128"/>
                <a:cs typeface="Arial" charset="0"/>
              </a:rPr>
              <a:t>           </a:t>
            </a:r>
            <a:r>
              <a:rPr lang="en-GB" altLang="ru-RU" sz="4800" b="1" dirty="0" smtClean="0">
                <a:solidFill>
                  <a:srgbClr val="F07F09"/>
                </a:solidFill>
                <a:effectLst>
                  <a:outerShdw blurRad="38100" dist="38100" dir="2700000" algn="tl">
                    <a:srgbClr val="C0C0C0"/>
                  </a:outerShdw>
                </a:effectLst>
                <a:ea typeface="ＭＳ Ｐゴシック" pitchFamily="34" charset="-128"/>
                <a:cs typeface="Arial" charset="0"/>
              </a:rPr>
              <a:t>Teaching </a:t>
            </a:r>
            <a:r>
              <a:rPr lang="ru-RU" altLang="ru-RU" b="1" dirty="0" smtClean="0">
                <a:solidFill>
                  <a:srgbClr val="F07F09"/>
                </a:solidFill>
                <a:effectLst>
                  <a:outerShdw blurRad="38100" dist="38100" dir="2700000" algn="tl">
                    <a:srgbClr val="C0C0C0"/>
                  </a:outerShdw>
                </a:effectLst>
                <a:ea typeface="ＭＳ Ｐゴシック" pitchFamily="34" charset="-128"/>
                <a:cs typeface="Arial" charset="0"/>
              </a:rPr>
              <a:t/>
            </a:r>
            <a:br>
              <a:rPr lang="ru-RU" altLang="ru-RU" b="1" dirty="0" smtClean="0">
                <a:solidFill>
                  <a:srgbClr val="F07F09"/>
                </a:solidFill>
                <a:effectLst>
                  <a:outerShdw blurRad="38100" dist="38100" dir="2700000" algn="tl">
                    <a:srgbClr val="C0C0C0"/>
                  </a:outerShdw>
                </a:effectLst>
                <a:ea typeface="ＭＳ Ｐゴシック" pitchFamily="34" charset="-128"/>
                <a:cs typeface="Arial" charset="0"/>
              </a:rPr>
            </a:br>
            <a:endParaRPr lang="ru-RU" altLang="ru-RU" b="1" dirty="0" smtClean="0">
              <a:ea typeface="ＭＳ Ｐゴシック" pitchFamily="34" charset="-128"/>
            </a:endParaRPr>
          </a:p>
        </p:txBody>
      </p:sp>
      <p:sp>
        <p:nvSpPr>
          <p:cNvPr id="9223" name="Текст 3"/>
          <p:cNvSpPr>
            <a:spLocks noGrp="1"/>
          </p:cNvSpPr>
          <p:nvPr>
            <p:ph type="body" sz="half" idx="2"/>
          </p:nvPr>
        </p:nvSpPr>
        <p:spPr>
          <a:xfrm>
            <a:off x="6813551" y="1412875"/>
            <a:ext cx="4874683" cy="5003800"/>
          </a:xfrm>
        </p:spPr>
        <p:txBody>
          <a:bodyPr/>
          <a:lstStyle/>
          <a:p>
            <a:pPr marL="342900" indent="-342900">
              <a:buFontTx/>
              <a:buChar char="•"/>
            </a:pPr>
            <a:r>
              <a:rPr lang="en-US" altLang="ru-RU" sz="2400" b="1" dirty="0" smtClean="0">
                <a:ea typeface="ＭＳ Ｐゴシック" pitchFamily="34" charset="-128"/>
                <a:cs typeface="Arial" pitchFamily="34" charset="0"/>
              </a:rPr>
              <a:t>184</a:t>
            </a:r>
            <a:r>
              <a:rPr lang="en-US" altLang="ru-RU" sz="2400" dirty="0" smtClean="0">
                <a:ea typeface="ＭＳ Ｐゴシック" pitchFamily="34" charset="-128"/>
                <a:cs typeface="Arial" pitchFamily="34" charset="0"/>
              </a:rPr>
              <a:t> undergraduate </a:t>
            </a:r>
            <a:r>
              <a:rPr lang="en-US" altLang="ru-RU" sz="2400" dirty="0" err="1" smtClean="0">
                <a:ea typeface="ＭＳ Ｐゴシック" pitchFamily="34" charset="-128"/>
                <a:cs typeface="Arial" pitchFamily="34" charset="0"/>
              </a:rPr>
              <a:t>programmes</a:t>
            </a:r>
            <a:r>
              <a:rPr lang="en-US" altLang="ru-RU" sz="2400" dirty="0" smtClean="0">
                <a:ea typeface="ＭＳ Ｐゴシック" pitchFamily="34" charset="-128"/>
                <a:cs typeface="Arial" pitchFamily="34" charset="0"/>
              </a:rPr>
              <a:t>: </a:t>
            </a:r>
            <a:r>
              <a:rPr lang="ru-RU" altLang="ru-RU" sz="2400" dirty="0" smtClean="0">
                <a:ea typeface="ＭＳ Ｐゴシック" pitchFamily="34" charset="-128"/>
                <a:cs typeface="Arial" pitchFamily="34" charset="0"/>
              </a:rPr>
              <a:t>63336 – 99808 </a:t>
            </a:r>
            <a:r>
              <a:rPr lang="en-US" altLang="ru-RU" sz="2400" dirty="0" smtClean="0">
                <a:ea typeface="ＭＳ Ｐゴシック" pitchFamily="34" charset="-128"/>
                <a:cs typeface="Arial" pitchFamily="34" charset="0"/>
              </a:rPr>
              <a:t>RUR (930-1470 EUR) per semester</a:t>
            </a:r>
            <a:endParaRPr lang="ru-RU" altLang="ru-RU" sz="2400" dirty="0" smtClean="0">
              <a:ea typeface="ＭＳ Ｐゴシック" pitchFamily="34" charset="-128"/>
              <a:cs typeface="Arial" pitchFamily="34" charset="0"/>
            </a:endParaRPr>
          </a:p>
          <a:p>
            <a:pPr marL="342900" indent="-342900">
              <a:buFontTx/>
              <a:buChar char="•"/>
            </a:pPr>
            <a:r>
              <a:rPr lang="en-US" altLang="ru-RU" sz="2400" b="1" dirty="0" smtClean="0">
                <a:ea typeface="ＭＳ Ｐゴシック" pitchFamily="34" charset="-128"/>
                <a:cs typeface="Arial" pitchFamily="34" charset="0"/>
              </a:rPr>
              <a:t>182</a:t>
            </a:r>
            <a:r>
              <a:rPr lang="en-US" altLang="ru-RU" sz="2400" dirty="0" smtClean="0">
                <a:ea typeface="ＭＳ Ｐゴシック" pitchFamily="34" charset="-128"/>
                <a:cs typeface="Arial" pitchFamily="34" charset="0"/>
              </a:rPr>
              <a:t> Master’s </a:t>
            </a:r>
            <a:r>
              <a:rPr lang="en-US" altLang="ru-RU" sz="2400" dirty="0" err="1" smtClean="0">
                <a:ea typeface="ＭＳ Ｐゴシック" pitchFamily="34" charset="-128"/>
                <a:cs typeface="Arial" pitchFamily="34" charset="0"/>
              </a:rPr>
              <a:t>programmes</a:t>
            </a:r>
            <a:r>
              <a:rPr lang="en-US" altLang="ru-RU" sz="2400" dirty="0" smtClean="0">
                <a:ea typeface="ＭＳ Ｐゴシック" pitchFamily="34" charset="-128"/>
                <a:cs typeface="Arial" pitchFamily="34" charset="0"/>
              </a:rPr>
              <a:t>: 69825 – 104472 RUR (1030-1540 EUR) per semester</a:t>
            </a:r>
            <a:endParaRPr lang="ru-RU" altLang="ru-RU" sz="2400" dirty="0" smtClean="0">
              <a:ea typeface="ＭＳ Ｐゴシック" pitchFamily="34" charset="-128"/>
              <a:cs typeface="Arial" pitchFamily="34" charset="0"/>
            </a:endParaRPr>
          </a:p>
          <a:p>
            <a:pPr marL="342900" indent="-342900">
              <a:buFontTx/>
              <a:buChar char="•"/>
            </a:pPr>
            <a:r>
              <a:rPr lang="en-US" altLang="ru-RU" sz="2400" b="1" dirty="0" smtClean="0">
                <a:ea typeface="ＭＳ Ｐゴシック" pitchFamily="34" charset="-128"/>
                <a:cs typeface="Arial" pitchFamily="34" charset="0"/>
              </a:rPr>
              <a:t>4</a:t>
            </a:r>
            <a:r>
              <a:rPr lang="en-US" altLang="ru-RU" sz="2400" dirty="0" smtClean="0">
                <a:ea typeface="ＭＳ Ｐゴシック" pitchFamily="34" charset="-128"/>
                <a:cs typeface="Arial" pitchFamily="34" charset="0"/>
              </a:rPr>
              <a:t> double-degree </a:t>
            </a:r>
            <a:r>
              <a:rPr lang="en-US" altLang="ru-RU" sz="2400" dirty="0" err="1" smtClean="0">
                <a:ea typeface="ＭＳ Ｐゴシック" pitchFamily="34" charset="-128"/>
                <a:cs typeface="Arial" pitchFamily="34" charset="0"/>
              </a:rPr>
              <a:t>programmes</a:t>
            </a:r>
            <a:endParaRPr lang="en-US" altLang="ru-RU" sz="2400" dirty="0" smtClean="0">
              <a:ea typeface="ＭＳ Ｐゴシック" pitchFamily="34" charset="-128"/>
              <a:cs typeface="Arial" pitchFamily="34" charset="0"/>
            </a:endParaRPr>
          </a:p>
          <a:p>
            <a:pPr marL="342900" indent="-342900">
              <a:buFontTx/>
              <a:buChar char="•"/>
            </a:pPr>
            <a:r>
              <a:rPr lang="en-US" altLang="ru-RU" sz="2400" b="1" dirty="0" smtClean="0">
                <a:ea typeface="ＭＳ Ｐゴシック" pitchFamily="34" charset="-128"/>
                <a:cs typeface="Arial" pitchFamily="34" charset="0"/>
              </a:rPr>
              <a:t>16</a:t>
            </a:r>
            <a:r>
              <a:rPr lang="en-US" altLang="ru-RU" sz="2400" dirty="0" smtClean="0">
                <a:ea typeface="ＭＳ Ｐゴシック" pitchFamily="34" charset="-128"/>
                <a:cs typeface="Arial" pitchFamily="34" charset="0"/>
              </a:rPr>
              <a:t> international PhD </a:t>
            </a:r>
            <a:r>
              <a:rPr lang="en-US" altLang="ru-RU" sz="2400" dirty="0" err="1" smtClean="0">
                <a:ea typeface="ＭＳ Ｐゴシック" pitchFamily="34" charset="-128"/>
                <a:cs typeface="Arial" pitchFamily="34" charset="0"/>
              </a:rPr>
              <a:t>programmes</a:t>
            </a:r>
            <a:endParaRPr lang="en-US" altLang="ru-RU" sz="2400" dirty="0" smtClean="0">
              <a:ea typeface="ＭＳ Ｐゴシック" pitchFamily="34" charset="-128"/>
              <a:cs typeface="Arial" pitchFamily="34" charset="0"/>
            </a:endParaRPr>
          </a:p>
          <a:p>
            <a:pPr marL="342900" indent="-342900">
              <a:buFontTx/>
              <a:buChar char="•"/>
            </a:pPr>
            <a:r>
              <a:rPr lang="en-US" altLang="ru-RU" sz="2400" b="1" dirty="0" smtClean="0">
                <a:ea typeface="ＭＳ Ｐゴシック" pitchFamily="34" charset="-128"/>
                <a:cs typeface="Arial" pitchFamily="34" charset="0"/>
              </a:rPr>
              <a:t>8</a:t>
            </a:r>
            <a:r>
              <a:rPr lang="en-US" altLang="ru-RU" sz="2400" dirty="0" smtClean="0">
                <a:ea typeface="ＭＳ Ｐゴシック" pitchFamily="34" charset="-128"/>
                <a:cs typeface="Arial" pitchFamily="34" charset="0"/>
              </a:rPr>
              <a:t> Master </a:t>
            </a:r>
            <a:r>
              <a:rPr lang="en-US" altLang="ru-RU" sz="2400" dirty="0" err="1" smtClean="0">
                <a:ea typeface="ＭＳ Ｐゴシック" pitchFamily="34" charset="-128"/>
                <a:cs typeface="Arial" pitchFamily="34" charset="0"/>
              </a:rPr>
              <a:t>programmes</a:t>
            </a:r>
            <a:r>
              <a:rPr lang="en-US" altLang="ru-RU" sz="2400" dirty="0" smtClean="0">
                <a:ea typeface="ＭＳ Ｐゴシック" pitchFamily="34" charset="-128"/>
                <a:cs typeface="Arial" pitchFamily="34" charset="0"/>
              </a:rPr>
              <a:t> in English</a:t>
            </a:r>
          </a:p>
        </p:txBody>
      </p:sp>
      <p:pic>
        <p:nvPicPr>
          <p:cNvPr id="9224" name="Picture 2"/>
          <p:cNvPicPr>
            <a:picLocks noGrp="1" noChangeAspect="1" noChangeArrowheads="1"/>
          </p:cNvPicPr>
          <p:nvPr>
            <p:ph idx="1"/>
          </p:nvPr>
        </p:nvPicPr>
        <p:blipFill>
          <a:blip r:embed="rId4" cstate="print"/>
          <a:srcRect/>
          <a:stretch>
            <a:fillRect/>
          </a:stretch>
        </p:blipFill>
        <p:spPr>
          <a:xfrm>
            <a:off x="400051" y="1312752"/>
            <a:ext cx="5945716" cy="4540361"/>
          </a:xfrm>
        </p:spPr>
      </p:pic>
      <p:sp>
        <p:nvSpPr>
          <p:cNvPr id="9" name="Прямоугольник 8"/>
          <p:cNvSpPr/>
          <p:nvPr/>
        </p:nvSpPr>
        <p:spPr>
          <a:xfrm>
            <a:off x="0" y="1143331"/>
            <a:ext cx="12192000" cy="140043"/>
          </a:xfrm>
          <a:prstGeom prst="rect">
            <a:avLst/>
          </a:prstGeom>
          <a:solidFill>
            <a:srgbClr val="CC5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83600" y="1231900"/>
            <a:ext cx="3708400" cy="5753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42030" y="1231900"/>
            <a:ext cx="8483600" cy="5753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Book Antiqua" pitchFamily="18" charset="0"/>
            </a:endParaRPr>
          </a:p>
        </p:txBody>
      </p:sp>
      <p:pic>
        <p:nvPicPr>
          <p:cNvPr id="12" name="Picture 2" descr="Картинки по запросу visiting professors sibfu"/>
          <p:cNvPicPr>
            <a:picLocks noChangeAspect="1" noChangeArrowheads="1"/>
          </p:cNvPicPr>
          <p:nvPr/>
        </p:nvPicPr>
        <p:blipFill>
          <a:blip r:embed="rId3" cstate="print"/>
          <a:srcRect l="13395" r="10782"/>
          <a:stretch>
            <a:fillRect/>
          </a:stretch>
        </p:blipFill>
        <p:spPr bwMode="auto">
          <a:xfrm>
            <a:off x="8483600" y="1346353"/>
            <a:ext cx="3379946" cy="1930720"/>
          </a:xfrm>
          <a:prstGeom prst="rect">
            <a:avLst/>
          </a:prstGeom>
        </p:spPr>
      </p:pic>
      <p:pic>
        <p:nvPicPr>
          <p:cNvPr id="1034" name="Picture 10" descr="https://scontent-amt2-1.xx.fbcdn.net/v/t1.0-0/c181.0.650.650/s180x540/21730911_1915004205416804_7397455006494440267_n.jpg?oh=d75c977417cc12c66e11894838075472&amp;oe=5A39E27C"/>
          <p:cNvPicPr>
            <a:picLocks noChangeAspect="1" noChangeArrowheads="1"/>
          </p:cNvPicPr>
          <p:nvPr/>
        </p:nvPicPr>
        <p:blipFill>
          <a:blip r:embed="rId4" cstate="print"/>
          <a:srcRect/>
          <a:stretch>
            <a:fillRect/>
          </a:stretch>
        </p:blipFill>
        <p:spPr bwMode="auto">
          <a:xfrm>
            <a:off x="8897049" y="2893361"/>
            <a:ext cx="3009464" cy="3009464"/>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8556620" y="5902825"/>
            <a:ext cx="3151831" cy="929714"/>
          </a:xfrm>
          <a:prstGeom prst="rect">
            <a:avLst/>
          </a:prstGeom>
        </p:spPr>
      </p:pic>
      <p:pic>
        <p:nvPicPr>
          <p:cNvPr id="10" name="Picture 18" descr="log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4333" y="304212"/>
            <a:ext cx="4159250"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22"/>
          <p:cNvSpPr>
            <a:spLocks noChangeArrowheads="1"/>
          </p:cNvSpPr>
          <p:nvPr/>
        </p:nvSpPr>
        <p:spPr bwMode="auto">
          <a:xfrm>
            <a:off x="5060367" y="148087"/>
            <a:ext cx="7131633" cy="989823"/>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ct val="80000"/>
              </a:lnSpc>
              <a:defRPr/>
            </a:pPr>
            <a:r>
              <a:rPr lang="en-US" altLang="ru-RU" sz="3600" b="1" dirty="0">
                <a:solidFill>
                  <a:srgbClr val="F07F09"/>
                </a:solidFill>
                <a:effectLst>
                  <a:outerShdw blurRad="38100" dist="38100" dir="2700000" algn="tl">
                    <a:srgbClr val="000000">
                      <a:alpha val="43137"/>
                    </a:srgbClr>
                  </a:outerShdw>
                </a:effectLst>
                <a:latin typeface="+mn-lt"/>
                <a:cs typeface="Arial" panose="020B0604020202020204" pitchFamily="34" charset="0"/>
              </a:rPr>
              <a:t>Master's Degree Programs </a:t>
            </a:r>
            <a:endParaRPr lang="en-US" altLang="ru-RU" sz="3600" b="1" dirty="0" smtClean="0">
              <a:solidFill>
                <a:srgbClr val="F07F09"/>
              </a:solidFill>
              <a:effectLst>
                <a:outerShdw blurRad="38100" dist="38100" dir="2700000" algn="tl">
                  <a:srgbClr val="000000">
                    <a:alpha val="43137"/>
                  </a:srgbClr>
                </a:outerShdw>
              </a:effectLst>
              <a:latin typeface="+mn-lt"/>
              <a:cs typeface="Arial" panose="020B0604020202020204" pitchFamily="34" charset="0"/>
            </a:endParaRPr>
          </a:p>
          <a:p>
            <a:pPr algn="ctr">
              <a:lnSpc>
                <a:spcPct val="80000"/>
              </a:lnSpc>
              <a:defRPr/>
            </a:pPr>
            <a:r>
              <a:rPr lang="en-US" altLang="ru-RU" sz="3600" b="1" dirty="0" smtClean="0">
                <a:solidFill>
                  <a:srgbClr val="F07F09"/>
                </a:solidFill>
                <a:effectLst>
                  <a:outerShdw blurRad="38100" dist="38100" dir="2700000" algn="tl">
                    <a:srgbClr val="000000">
                      <a:alpha val="43137"/>
                    </a:srgbClr>
                  </a:outerShdw>
                </a:effectLst>
                <a:latin typeface="+mn-lt"/>
                <a:cs typeface="Arial" panose="020B0604020202020204" pitchFamily="34" charset="0"/>
              </a:rPr>
              <a:t>in </a:t>
            </a:r>
            <a:r>
              <a:rPr lang="en-US" altLang="ru-RU" sz="3600" b="1" dirty="0">
                <a:solidFill>
                  <a:srgbClr val="F07F09"/>
                </a:solidFill>
                <a:effectLst>
                  <a:outerShdw blurRad="38100" dist="38100" dir="2700000" algn="tl">
                    <a:srgbClr val="000000">
                      <a:alpha val="43137"/>
                    </a:srgbClr>
                  </a:outerShdw>
                </a:effectLst>
                <a:latin typeface="+mn-lt"/>
                <a:cs typeface="Arial" panose="020B0604020202020204" pitchFamily="34" charset="0"/>
              </a:rPr>
              <a:t>English</a:t>
            </a:r>
            <a:endParaRPr lang="ru-RU" altLang="ru-RU" sz="3600" b="1" dirty="0">
              <a:solidFill>
                <a:srgbClr val="F07F09"/>
              </a:solidFill>
              <a:effectLst>
                <a:outerShdw blurRad="38100" dist="38100" dir="2700000" algn="tl">
                  <a:srgbClr val="000000">
                    <a:alpha val="43137"/>
                  </a:srgbClr>
                </a:outerShdw>
              </a:effectLst>
              <a:latin typeface="+mn-lt"/>
              <a:cs typeface="Arial" panose="020B0604020202020204" pitchFamily="34" charset="0"/>
            </a:endParaRPr>
          </a:p>
        </p:txBody>
      </p:sp>
      <p:sp>
        <p:nvSpPr>
          <p:cNvPr id="13" name="Rectangle 22"/>
          <p:cNvSpPr>
            <a:spLocks noChangeArrowheads="1"/>
          </p:cNvSpPr>
          <p:nvPr/>
        </p:nvSpPr>
        <p:spPr bwMode="auto">
          <a:xfrm>
            <a:off x="86377" y="2107587"/>
            <a:ext cx="5903550" cy="954107"/>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2800" b="1" dirty="0">
                <a:solidFill>
                  <a:schemeClr val="accent2">
                    <a:lumMod val="50000"/>
                  </a:schemeClr>
                </a:solidFill>
              </a:rPr>
              <a:t>Applied Computing in Engineering </a:t>
            </a:r>
            <a:r>
              <a:rPr lang="en-US" sz="2800" b="1" dirty="0" smtClean="0">
                <a:solidFill>
                  <a:schemeClr val="accent2">
                    <a:lumMod val="50000"/>
                  </a:schemeClr>
                </a:solidFill>
              </a:rPr>
              <a:t>and </a:t>
            </a:r>
            <a:r>
              <a:rPr lang="en-US" sz="2800" b="1" dirty="0">
                <a:solidFill>
                  <a:schemeClr val="accent2">
                    <a:lumMod val="50000"/>
                  </a:schemeClr>
                </a:solidFill>
              </a:rPr>
              <a:t>Science</a:t>
            </a:r>
            <a:endParaRPr lang="en-US" sz="2800" b="1" dirty="0">
              <a:solidFill>
                <a:schemeClr val="accent2">
                  <a:lumMod val="50000"/>
                </a:schemeClr>
              </a:solidFill>
              <a:latin typeface="Book Antiqua" pitchFamily="18" charset="0"/>
            </a:endParaRPr>
          </a:p>
        </p:txBody>
      </p:sp>
      <p:sp>
        <p:nvSpPr>
          <p:cNvPr id="4" name="Прямоугольник 3"/>
          <p:cNvSpPr/>
          <p:nvPr/>
        </p:nvSpPr>
        <p:spPr>
          <a:xfrm>
            <a:off x="6108699" y="1231900"/>
            <a:ext cx="151527" cy="5753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22"/>
          <p:cNvSpPr>
            <a:spLocks noChangeArrowheads="1"/>
          </p:cNvSpPr>
          <p:nvPr/>
        </p:nvSpPr>
        <p:spPr bwMode="auto">
          <a:xfrm>
            <a:off x="3846056" y="1298162"/>
            <a:ext cx="7131633" cy="646331"/>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GB" sz="3600" b="1" dirty="0">
                <a:solidFill>
                  <a:schemeClr val="bg1"/>
                </a:solidFill>
              </a:rPr>
              <a:t>Duration</a:t>
            </a:r>
            <a:endParaRPr lang="en-GB" sz="3600" b="1" dirty="0">
              <a:solidFill>
                <a:schemeClr val="bg1"/>
              </a:solidFill>
              <a:latin typeface="Book Antiqua" pitchFamily="18" charset="0"/>
            </a:endParaRPr>
          </a:p>
        </p:txBody>
      </p:sp>
      <p:sp>
        <p:nvSpPr>
          <p:cNvPr id="15" name="Rectangle 22"/>
          <p:cNvSpPr>
            <a:spLocks noChangeArrowheads="1"/>
          </p:cNvSpPr>
          <p:nvPr/>
        </p:nvSpPr>
        <p:spPr bwMode="auto">
          <a:xfrm>
            <a:off x="86374" y="3159157"/>
            <a:ext cx="7131633" cy="671402"/>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50000"/>
              </a:lnSpc>
            </a:pPr>
            <a:r>
              <a:rPr lang="en-GB" sz="2800" b="1" dirty="0">
                <a:solidFill>
                  <a:srgbClr val="96450E"/>
                </a:solidFill>
              </a:rPr>
              <a:t>Banking</a:t>
            </a:r>
            <a:endParaRPr lang="ru-RU" sz="2800" b="1" dirty="0">
              <a:solidFill>
                <a:srgbClr val="96450E"/>
              </a:solidFill>
              <a:latin typeface="Book Antiqua" pitchFamily="18" charset="0"/>
            </a:endParaRPr>
          </a:p>
        </p:txBody>
      </p:sp>
      <p:sp>
        <p:nvSpPr>
          <p:cNvPr id="16" name="Rectangle 22"/>
          <p:cNvSpPr>
            <a:spLocks noChangeArrowheads="1"/>
          </p:cNvSpPr>
          <p:nvPr/>
        </p:nvSpPr>
        <p:spPr bwMode="auto">
          <a:xfrm>
            <a:off x="86374" y="4070396"/>
            <a:ext cx="7131633" cy="671402"/>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50000"/>
              </a:lnSpc>
            </a:pPr>
            <a:r>
              <a:rPr lang="en-GB" sz="2800" b="1" dirty="0">
                <a:solidFill>
                  <a:srgbClr val="A94D0F"/>
                </a:solidFill>
              </a:rPr>
              <a:t>Biological Engineering</a:t>
            </a:r>
            <a:endParaRPr lang="ru-RU" sz="2800" b="1" dirty="0">
              <a:solidFill>
                <a:srgbClr val="A94D0F"/>
              </a:solidFill>
              <a:latin typeface="Book Antiqua" pitchFamily="18" charset="0"/>
            </a:endParaRPr>
          </a:p>
        </p:txBody>
      </p:sp>
      <p:sp>
        <p:nvSpPr>
          <p:cNvPr id="17" name="Rectangle 22"/>
          <p:cNvSpPr>
            <a:spLocks noChangeArrowheads="1"/>
          </p:cNvSpPr>
          <p:nvPr/>
        </p:nvSpPr>
        <p:spPr bwMode="auto">
          <a:xfrm>
            <a:off x="86375" y="4877534"/>
            <a:ext cx="7131633" cy="671402"/>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50000"/>
              </a:lnSpc>
            </a:pPr>
            <a:r>
              <a:rPr lang="en-GB" sz="2800" b="1" dirty="0">
                <a:solidFill>
                  <a:srgbClr val="C15811"/>
                </a:solidFill>
              </a:rPr>
              <a:t>Complex Analysis</a:t>
            </a:r>
            <a:endParaRPr lang="ru-RU" sz="2800" b="1" dirty="0">
              <a:solidFill>
                <a:srgbClr val="C15811"/>
              </a:solidFill>
              <a:latin typeface="Book Antiqua" pitchFamily="18" charset="0"/>
            </a:endParaRPr>
          </a:p>
        </p:txBody>
      </p:sp>
      <p:sp>
        <p:nvSpPr>
          <p:cNvPr id="18" name="Rectangle 22"/>
          <p:cNvSpPr>
            <a:spLocks noChangeArrowheads="1"/>
          </p:cNvSpPr>
          <p:nvPr/>
        </p:nvSpPr>
        <p:spPr bwMode="auto">
          <a:xfrm>
            <a:off x="86376" y="5746601"/>
            <a:ext cx="7131633" cy="954107"/>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sz="2800" b="1" dirty="0">
                <a:solidFill>
                  <a:srgbClr val="CC5D12"/>
                </a:solidFill>
              </a:rPr>
              <a:t>Petroleum Chemistry </a:t>
            </a:r>
            <a:endParaRPr lang="en-GB" sz="2800" b="1" dirty="0" smtClean="0">
              <a:solidFill>
                <a:srgbClr val="CC5D12"/>
              </a:solidFill>
            </a:endParaRPr>
          </a:p>
          <a:p>
            <a:r>
              <a:rPr lang="en-GB" sz="2800" b="1" dirty="0" smtClean="0">
                <a:solidFill>
                  <a:srgbClr val="CC5D12"/>
                </a:solidFill>
              </a:rPr>
              <a:t>and </a:t>
            </a:r>
            <a:r>
              <a:rPr lang="en-GB" sz="2800" b="1" dirty="0">
                <a:solidFill>
                  <a:srgbClr val="CC5D12"/>
                </a:solidFill>
              </a:rPr>
              <a:t>Refining</a:t>
            </a:r>
            <a:endParaRPr lang="ru-RU" sz="2800" b="1" dirty="0">
              <a:solidFill>
                <a:srgbClr val="CC5D12"/>
              </a:solidFill>
              <a:latin typeface="Book Antiqua" pitchFamily="18" charset="0"/>
            </a:endParaRPr>
          </a:p>
        </p:txBody>
      </p:sp>
      <p:sp>
        <p:nvSpPr>
          <p:cNvPr id="20" name="Rectangle 22"/>
          <p:cNvSpPr>
            <a:spLocks noChangeArrowheads="1"/>
          </p:cNvSpPr>
          <p:nvPr/>
        </p:nvSpPr>
        <p:spPr bwMode="auto">
          <a:xfrm>
            <a:off x="-950712" y="1363793"/>
            <a:ext cx="7131633" cy="646331"/>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GB" sz="3600" b="1" dirty="0">
                <a:solidFill>
                  <a:schemeClr val="bg1"/>
                </a:solidFill>
              </a:rPr>
              <a:t>Program Title</a:t>
            </a:r>
            <a:endParaRPr lang="en-GB" sz="3600" b="1" dirty="0">
              <a:solidFill>
                <a:schemeClr val="bg1"/>
              </a:solidFill>
              <a:latin typeface="Book Antiqua" pitchFamily="18" charset="0"/>
            </a:endParaRPr>
          </a:p>
        </p:txBody>
      </p:sp>
      <p:sp>
        <p:nvSpPr>
          <p:cNvPr id="26" name="Rectangle 22"/>
          <p:cNvSpPr>
            <a:spLocks noChangeArrowheads="1"/>
          </p:cNvSpPr>
          <p:nvPr/>
        </p:nvSpPr>
        <p:spPr bwMode="auto">
          <a:xfrm>
            <a:off x="6587100" y="2287888"/>
            <a:ext cx="1933066" cy="670120"/>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50000"/>
              </a:lnSpc>
            </a:pPr>
            <a:r>
              <a:rPr lang="en-GB" sz="2800" b="1" dirty="0" smtClean="0">
                <a:solidFill>
                  <a:srgbClr val="96450E"/>
                </a:solidFill>
              </a:rPr>
              <a:t>2 years</a:t>
            </a:r>
            <a:endParaRPr lang="ru-RU" sz="2800" b="1" dirty="0">
              <a:solidFill>
                <a:srgbClr val="96450E"/>
              </a:solidFill>
              <a:latin typeface="Book Antiqua" pitchFamily="18" charset="0"/>
            </a:endParaRPr>
          </a:p>
        </p:txBody>
      </p:sp>
      <p:sp>
        <p:nvSpPr>
          <p:cNvPr id="27" name="Rectangle 22"/>
          <p:cNvSpPr>
            <a:spLocks noChangeArrowheads="1"/>
          </p:cNvSpPr>
          <p:nvPr/>
        </p:nvSpPr>
        <p:spPr bwMode="auto">
          <a:xfrm>
            <a:off x="6579927" y="3171005"/>
            <a:ext cx="1933066" cy="670120"/>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50000"/>
              </a:lnSpc>
            </a:pPr>
            <a:r>
              <a:rPr lang="en-GB" sz="2800" b="1" dirty="0" smtClean="0">
                <a:solidFill>
                  <a:srgbClr val="96450E"/>
                </a:solidFill>
              </a:rPr>
              <a:t>2 </a:t>
            </a:r>
            <a:r>
              <a:rPr lang="en-GB" sz="2800" b="1" dirty="0" smtClean="0">
                <a:solidFill>
                  <a:srgbClr val="9E480E"/>
                </a:solidFill>
              </a:rPr>
              <a:t>years</a:t>
            </a:r>
            <a:endParaRPr lang="ru-RU" sz="2800" b="1" dirty="0">
              <a:solidFill>
                <a:srgbClr val="9E480E"/>
              </a:solidFill>
              <a:latin typeface="Book Antiqua" pitchFamily="18" charset="0"/>
            </a:endParaRPr>
          </a:p>
        </p:txBody>
      </p:sp>
      <p:sp>
        <p:nvSpPr>
          <p:cNvPr id="28" name="Rectangle 22"/>
          <p:cNvSpPr>
            <a:spLocks noChangeArrowheads="1"/>
          </p:cNvSpPr>
          <p:nvPr/>
        </p:nvSpPr>
        <p:spPr bwMode="auto">
          <a:xfrm>
            <a:off x="6567890" y="4068167"/>
            <a:ext cx="1933066" cy="670120"/>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50000"/>
              </a:lnSpc>
            </a:pPr>
            <a:r>
              <a:rPr lang="en-GB" sz="2800" b="1" dirty="0" smtClean="0">
                <a:solidFill>
                  <a:srgbClr val="A94D0F"/>
                </a:solidFill>
              </a:rPr>
              <a:t>2 years</a:t>
            </a:r>
            <a:endParaRPr lang="ru-RU" sz="2800" b="1" dirty="0">
              <a:solidFill>
                <a:srgbClr val="A94D0F"/>
              </a:solidFill>
              <a:latin typeface="Book Antiqua" pitchFamily="18" charset="0"/>
            </a:endParaRPr>
          </a:p>
        </p:txBody>
      </p:sp>
      <p:sp>
        <p:nvSpPr>
          <p:cNvPr id="29" name="Rectangle 22"/>
          <p:cNvSpPr>
            <a:spLocks noChangeArrowheads="1"/>
          </p:cNvSpPr>
          <p:nvPr/>
        </p:nvSpPr>
        <p:spPr bwMode="auto">
          <a:xfrm>
            <a:off x="6567890" y="4811587"/>
            <a:ext cx="1933066" cy="670120"/>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50000"/>
              </a:lnSpc>
            </a:pPr>
            <a:r>
              <a:rPr lang="en-GB" sz="2800" b="1" dirty="0" smtClean="0">
                <a:solidFill>
                  <a:srgbClr val="C15811"/>
                </a:solidFill>
              </a:rPr>
              <a:t>2 years</a:t>
            </a:r>
            <a:endParaRPr lang="ru-RU" sz="2800" b="1" dirty="0">
              <a:solidFill>
                <a:srgbClr val="C15811"/>
              </a:solidFill>
              <a:latin typeface="Book Antiqua" pitchFamily="18" charset="0"/>
            </a:endParaRPr>
          </a:p>
        </p:txBody>
      </p:sp>
      <p:sp>
        <p:nvSpPr>
          <p:cNvPr id="30" name="Rectangle 22"/>
          <p:cNvSpPr>
            <a:spLocks noChangeArrowheads="1"/>
          </p:cNvSpPr>
          <p:nvPr/>
        </p:nvSpPr>
        <p:spPr bwMode="auto">
          <a:xfrm>
            <a:off x="6587100" y="5944872"/>
            <a:ext cx="1933066" cy="670120"/>
          </a:xfrm>
          <a:prstGeom prst="rect">
            <a:avLst/>
          </a:prstGeom>
          <a:noFill/>
          <a:ln w="9525">
            <a:no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50000"/>
              </a:lnSpc>
            </a:pPr>
            <a:r>
              <a:rPr lang="en-GB" sz="2800" b="1" dirty="0" smtClean="0">
                <a:solidFill>
                  <a:srgbClr val="CC5D12"/>
                </a:solidFill>
              </a:rPr>
              <a:t>2 years</a:t>
            </a:r>
            <a:endParaRPr lang="ru-RU" sz="2800" b="1" dirty="0">
              <a:solidFill>
                <a:srgbClr val="CC5D12"/>
              </a:solidFill>
              <a:latin typeface="Book Antiqua" pitchFamily="18" charset="0"/>
            </a:endParaRPr>
          </a:p>
        </p:txBody>
      </p:sp>
      <p:sp>
        <p:nvSpPr>
          <p:cNvPr id="22" name="Прямоугольник 21"/>
          <p:cNvSpPr/>
          <p:nvPr/>
        </p:nvSpPr>
        <p:spPr>
          <a:xfrm>
            <a:off x="0" y="1127236"/>
            <a:ext cx="12192000" cy="140043"/>
          </a:xfrm>
          <a:prstGeom prst="rect">
            <a:avLst/>
          </a:prstGeom>
          <a:solidFill>
            <a:srgbClr val="CC5D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105354329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2112</Words>
  <Application>Microsoft Office PowerPoint</Application>
  <PresentationFormat>Произвольный</PresentationFormat>
  <Paragraphs>342</Paragraphs>
  <Slides>16</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           Teaching  </vt:lpstr>
      <vt:lpstr>Слайд 9</vt:lpstr>
      <vt:lpstr>Слайд 10</vt:lpstr>
      <vt:lpstr> </vt:lpstr>
      <vt:lpstr>Слайд 12</vt:lpstr>
      <vt:lpstr>Слайд 13</vt:lpstr>
      <vt:lpstr>Слайд 14</vt:lpstr>
      <vt:lpstr>Слайд 15</vt:lpstr>
      <vt:lpstr>   Thank you very much  e-mail: vupirova@sfu-kras.ru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Home-PK</cp:lastModifiedBy>
  <cp:revision>86</cp:revision>
  <cp:lastPrinted>2017-10-03T09:44:54Z</cp:lastPrinted>
  <dcterms:created xsi:type="dcterms:W3CDTF">2017-10-03T02:59:40Z</dcterms:created>
  <dcterms:modified xsi:type="dcterms:W3CDTF">2017-12-09T16:31:48Z</dcterms:modified>
</cp:coreProperties>
</file>