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2" r:id="rId3"/>
    <p:sldId id="257" r:id="rId4"/>
    <p:sldId id="264" r:id="rId5"/>
    <p:sldId id="263" r:id="rId6"/>
    <p:sldId id="261" r:id="rId7"/>
    <p:sldId id="260" r:id="rId8"/>
  </p:sldIdLst>
  <p:sldSz cx="10312400" cy="77343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36">
          <p15:clr>
            <a:srgbClr val="A4A3A4"/>
          </p15:clr>
        </p15:guide>
        <p15:guide id="2" pos="32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7"/>
  </p:normalViewPr>
  <p:slideViewPr>
    <p:cSldViewPr snapToGrid="0" snapToObjects="1">
      <p:cViewPr varScale="1">
        <p:scale>
          <a:sx n="76" d="100"/>
          <a:sy n="76" d="100"/>
        </p:scale>
        <p:origin x="-1512" y="-108"/>
      </p:cViewPr>
      <p:guideLst>
        <p:guide orient="horz" pos="2436"/>
        <p:guide pos="32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31364-F58D-4E2C-BF27-B7880957B861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4FA4F-B359-44B9-9DCE-487FA4DD1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528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7EF0A-EA0F-AB4C-B127-E0C5B5762EEB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40C00-B9F4-AB41-8FB2-C2768A3633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136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54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ц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774026" y="0"/>
            <a:ext cx="8772288" cy="1770610"/>
          </a:xfrm>
          <a:prstGeom prst="rect">
            <a:avLst/>
          </a:prstGeom>
        </p:spPr>
        <p:txBody>
          <a:bodyPr anchor="b"/>
          <a:lstStyle>
            <a:lvl1pPr>
              <a:defRPr sz="67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0072BC"/>
                </a:solidFill>
              </a:rPr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774026" y="1923806"/>
            <a:ext cx="7740255" cy="251475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0"/>
            </a:lvl1pPr>
          </a:lstStyle>
          <a:p>
            <a:pPr lvl="0">
              <a:defRPr sz="1800"/>
            </a:pPr>
            <a:r>
              <a:rPr sz="2700"/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7288738" y="7106518"/>
            <a:ext cx="2322077" cy="2819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710866" y="0"/>
            <a:ext cx="3328579" cy="2322195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Образец заголовка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710866" y="2322195"/>
            <a:ext cx="3328579" cy="541210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7385491" y="0"/>
            <a:ext cx="2225324" cy="738408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709523" y="412118"/>
            <a:ext cx="6546965" cy="732218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1290637" y="0"/>
            <a:ext cx="7739063" cy="3962400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1290637" y="4065587"/>
            <a:ext cx="7739063" cy="3668713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Шаблон стран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082887" y="0"/>
            <a:ext cx="8772288" cy="1770610"/>
          </a:xfrm>
          <a:prstGeom prst="rect">
            <a:avLst/>
          </a:prstGeom>
        </p:spPr>
        <p:txBody>
          <a:bodyPr anchor="b"/>
          <a:lstStyle>
            <a:lvl1pPr>
              <a:defRPr sz="6700" b="1">
                <a:latin typeface="Calibri" panose="020F0502020204030204" pitchFamily="34" charset="0"/>
              </a:defRPr>
            </a:lvl1pPr>
          </a:lstStyle>
          <a:p>
            <a:pPr lvl="0">
              <a:defRPr sz="1800"/>
            </a:pPr>
            <a:r>
              <a:rPr sz="6700" dirty="0" err="1"/>
              <a:t>Образец</a:t>
            </a:r>
            <a:r>
              <a:rPr sz="6700" dirty="0"/>
              <a:t> </a:t>
            </a:r>
            <a:r>
              <a:rPr sz="6700" dirty="0" err="1"/>
              <a:t>заголовка</a:t>
            </a:r>
            <a:endParaRPr sz="6700" dirty="0"/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082887" y="1772267"/>
            <a:ext cx="7740255" cy="251475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0">
                <a:solidFill>
                  <a:srgbClr val="535353"/>
                </a:solidFill>
                <a:latin typeface="Calibri" panose="020F0502020204030204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 err="1">
                <a:solidFill>
                  <a:srgbClr val="535353"/>
                </a:solidFill>
              </a:rPr>
              <a:t>Образец</a:t>
            </a:r>
            <a:r>
              <a:rPr sz="2700" dirty="0">
                <a:solidFill>
                  <a:srgbClr val="535353"/>
                </a:solidFill>
              </a:rPr>
              <a:t> </a:t>
            </a:r>
            <a:r>
              <a:rPr sz="2700" dirty="0" err="1">
                <a:solidFill>
                  <a:srgbClr val="535353"/>
                </a:solidFill>
              </a:rPr>
              <a:t>подзаголовка</a:t>
            </a:r>
            <a:endParaRPr sz="2700" dirty="0">
              <a:solidFill>
                <a:srgbClr val="535353"/>
              </a:solidFill>
            </a:endParaRP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7491938" y="7018699"/>
            <a:ext cx="2322077" cy="2819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1290637" y="0"/>
            <a:ext cx="7739063" cy="3962400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1290637" y="4065587"/>
            <a:ext cx="7739063" cy="3668713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290637" y="0"/>
            <a:ext cx="7739063" cy="3962400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1290637" y="4065587"/>
            <a:ext cx="7739063" cy="3668713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704148" y="0"/>
            <a:ext cx="8901293" cy="5149684"/>
          </a:xfrm>
          <a:prstGeom prst="rect">
            <a:avLst/>
          </a:prstGeom>
        </p:spPr>
        <p:txBody>
          <a:bodyPr anchor="b"/>
          <a:lstStyle>
            <a:lvl1pPr>
              <a:defRPr sz="6700"/>
            </a:lvl1pPr>
          </a:lstStyle>
          <a:p>
            <a:pPr lvl="0">
              <a:defRPr sz="1800"/>
            </a:pPr>
            <a:r>
              <a:rPr sz="6700"/>
              <a:t>Образец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704148" y="5180145"/>
            <a:ext cx="8901293" cy="255415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0"/>
            </a:lvl1pPr>
          </a:lstStyle>
          <a:p>
            <a:pPr lvl="0">
              <a:defRPr sz="1800"/>
            </a:pPr>
            <a:r>
              <a:rPr sz="2700"/>
              <a:t>Образец текста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709523" y="2060589"/>
            <a:ext cx="4386144" cy="567371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710866" y="412119"/>
            <a:ext cx="8901294" cy="149616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710869" y="1897534"/>
            <a:ext cx="4365986" cy="92995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700" b="1"/>
            </a:lvl1pPr>
          </a:lstStyle>
          <a:p>
            <a:pPr lvl="0">
              <a:defRPr sz="1800" b="0"/>
            </a:pPr>
            <a:r>
              <a:rPr sz="2700" b="1"/>
              <a:t>Образец текста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709523" y="412119"/>
            <a:ext cx="8901293" cy="149616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710866" y="0"/>
            <a:ext cx="3328579" cy="2322195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Образец заголовка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387488" y="1114512"/>
            <a:ext cx="5224672" cy="661978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 marL="815606" indent="-299610">
              <a:defRPr sz="3600"/>
            </a:lvl2pPr>
            <a:lvl3pPr marL="1375989" indent="-343997">
              <a:defRPr sz="3600"/>
            </a:lvl3pPr>
            <a:lvl4pPr marL="1970166" indent="-422178">
              <a:defRPr sz="3600"/>
            </a:lvl4pPr>
            <a:lvl5pPr marL="2486162" indent="-422178">
              <a:defRPr sz="3600"/>
            </a:lvl5pPr>
          </a:lstStyle>
          <a:p>
            <a:pPr lvl="0">
              <a:defRPr sz="1800"/>
            </a:pPr>
            <a:r>
              <a:rPr sz="3600"/>
              <a:t>Образец текста</a:t>
            </a:r>
          </a:p>
          <a:p>
            <a:pPr lvl="1">
              <a:defRPr sz="1800"/>
            </a:pPr>
            <a:r>
              <a:rPr sz="3600"/>
              <a:t>Второй уровень</a:t>
            </a:r>
          </a:p>
          <a:p>
            <a:pPr lvl="2">
              <a:defRPr sz="1800"/>
            </a:pPr>
            <a:r>
              <a:rPr sz="3600"/>
              <a:t>Третий уровень</a:t>
            </a:r>
          </a:p>
          <a:p>
            <a:pPr lvl="3">
              <a:defRPr sz="1800"/>
            </a:pPr>
            <a:r>
              <a:rPr sz="3600"/>
              <a:t>Четвертый уровень</a:t>
            </a:r>
          </a:p>
          <a:p>
            <a:pPr lvl="4">
              <a:defRPr sz="1800"/>
            </a:pPr>
            <a:r>
              <a:rPr sz="3600"/>
              <a:t>Пятый уровень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09523" y="259818"/>
            <a:ext cx="8901293" cy="1800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09523" y="2060589"/>
            <a:ext cx="8901293" cy="567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288738" y="7239526"/>
            <a:ext cx="2322077" cy="2819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3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</p:sldLayoutIdLst>
  <p:transition spd="med"/>
  <p:txStyles>
    <p:titleStyle>
      <a:lvl1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1pPr>
      <a:lvl2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2pPr>
      <a:lvl3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3pPr>
      <a:lvl4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4pPr>
      <a:lvl5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5pPr>
      <a:lvl6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6pPr>
      <a:lvl7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7pPr>
      <a:lvl8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8pPr>
      <a:lvl9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57998" indent="-257998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1pPr>
      <a:lvl2pPr marL="812215" indent="-296219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2pPr>
      <a:lvl3pPr marL="1395534" indent="-363542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3pPr>
      <a:lvl4pPr marL="1947884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4pPr>
      <a:lvl5pPr marL="2463880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5pPr>
      <a:lvl6pPr marL="2979876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6pPr>
      <a:lvl7pPr marL="3495871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7pPr>
      <a:lvl8pPr marL="4011867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8pPr>
      <a:lvl9pPr marL="4527863" indent="-399897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2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0320339" cy="5701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836" y="5924550"/>
            <a:ext cx="2433380" cy="1361356"/>
          </a:xfrm>
          <a:prstGeom prst="rect">
            <a:avLst/>
          </a:prstGeom>
        </p:spPr>
      </p:pic>
      <p:sp>
        <p:nvSpPr>
          <p:cNvPr id="6" name="Shape 179"/>
          <p:cNvSpPr txBox="1">
            <a:spLocks/>
          </p:cNvSpPr>
          <p:nvPr/>
        </p:nvSpPr>
        <p:spPr>
          <a:xfrm>
            <a:off x="8190689" y="6106563"/>
            <a:ext cx="1955260" cy="13016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endParaRPr lang="ru-RU" sz="1800" dirty="0" smtClean="0">
              <a:solidFill>
                <a:srgbClr val="000000"/>
              </a:solidFill>
            </a:endParaRPr>
          </a:p>
          <a:p>
            <a:pPr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endParaRPr lang="ru-RU" sz="1800" dirty="0">
              <a:solidFill>
                <a:srgbClr val="000000"/>
              </a:solidFill>
            </a:endParaRPr>
          </a:p>
          <a:p>
            <a:pPr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endParaRPr lang="ru-RU" sz="1800" dirty="0" smtClean="0">
              <a:solidFill>
                <a:srgbClr val="000000"/>
              </a:solidFill>
            </a:endParaRPr>
          </a:p>
          <a:p>
            <a:pPr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1800" dirty="0" smtClean="0">
                <a:solidFill>
                  <a:srgbClr val="000000"/>
                </a:solidFill>
              </a:rPr>
              <a:t>10 </a:t>
            </a:r>
            <a:r>
              <a:rPr lang="en-US" sz="1800" dirty="0"/>
              <a:t>October</a:t>
            </a:r>
            <a:r>
              <a:rPr lang="en-US" sz="1800" dirty="0" smtClean="0">
                <a:solidFill>
                  <a:srgbClr val="000000"/>
                </a:solidFill>
              </a:rPr>
              <a:t>, 201</a:t>
            </a:r>
            <a:r>
              <a:rPr lang="ru-RU" sz="1800" dirty="0" smtClean="0">
                <a:solidFill>
                  <a:srgbClr val="000000"/>
                </a:solidFill>
              </a:rPr>
              <a:t>7</a:t>
            </a:r>
            <a:endParaRPr lang="ru-RU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D:\Documents\подразделения\МИП золотарь\правильный вариант\английский\слайд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490"/>
          <a:stretch/>
        </p:blipFill>
        <p:spPr bwMode="auto">
          <a:xfrm>
            <a:off x="598732" y="3482363"/>
            <a:ext cx="9136063" cy="339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116" y="1400394"/>
            <a:ext cx="7740255" cy="303908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Переработка органических отходов очистных сооружений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en-US" altLang="ko-KR" sz="5400" dirty="0">
                <a:solidFill>
                  <a:srgbClr val="000000"/>
                </a:solidFill>
                <a:latin typeface="Calibri" charset="0"/>
              </a:rPr>
              <a:t>Technologies  and products for treatment facilities </a:t>
            </a:r>
            <a:br>
              <a:rPr lang="en-US" altLang="ko-KR" sz="5400" dirty="0">
                <a:solidFill>
                  <a:srgbClr val="000000"/>
                </a:solidFill>
                <a:latin typeface="Calibri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157929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781395" y="199505"/>
            <a:ext cx="9374281" cy="16957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500"/>
            </a:lvl1pPr>
          </a:lstStyle>
          <a:p>
            <a:pPr algn="just">
              <a:defRPr sz="1800"/>
            </a:pPr>
            <a:r>
              <a:rPr lang="ru-RU" sz="3600" dirty="0" smtClean="0"/>
              <a:t>Описание проекта    </a:t>
            </a:r>
            <a:r>
              <a:rPr lang="en-US" sz="3600" dirty="0" smtClean="0"/>
              <a:t>Description</a:t>
            </a:r>
            <a:r>
              <a:rPr lang="ru-RU" sz="3600" dirty="0" smtClean="0"/>
              <a:t> </a:t>
            </a:r>
            <a:r>
              <a:rPr lang="en-US" sz="3600" dirty="0" smtClean="0"/>
              <a:t>of a</a:t>
            </a:r>
            <a:r>
              <a:rPr lang="ru-RU" sz="3600" dirty="0" smtClean="0"/>
              <a:t> </a:t>
            </a:r>
            <a:r>
              <a:rPr lang="en-US" sz="3600" dirty="0" smtClean="0"/>
              <a:t>project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1400" dirty="0" smtClean="0">
                <a:solidFill>
                  <a:srgbClr val="000000"/>
                </a:solidFill>
              </a:rPr>
              <a:t/>
            </a:r>
            <a:br>
              <a:rPr lang="en-US" sz="1400" dirty="0" smtClean="0">
                <a:solidFill>
                  <a:srgbClr val="000000"/>
                </a:solidFill>
              </a:rPr>
            </a:br>
            <a:endParaRPr sz="1400" b="0" dirty="0"/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xfrm>
            <a:off x="5664750" y="1977418"/>
            <a:ext cx="3994816" cy="46903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tx1"/>
                </a:solidFill>
              </a:rPr>
              <a:t>Technologies and products have been developed that allow to process wastes from treatment plants (domestic sewage) into fertilizers and other useful </a:t>
            </a:r>
            <a:r>
              <a:rPr lang="en-US" sz="2800" dirty="0" smtClean="0">
                <a:solidFill>
                  <a:schemeClr val="tx1"/>
                </a:solidFill>
              </a:rPr>
              <a:t>products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</a:t>
            </a:fld>
            <a:endParaRPr sz="1300">
              <a:solidFill>
                <a:srgbClr val="888888"/>
              </a:solidFill>
            </a:endParaRPr>
          </a:p>
        </p:txBody>
      </p:sp>
      <p:sp>
        <p:nvSpPr>
          <p:cNvPr id="7" name="Shape 183"/>
          <p:cNvSpPr txBox="1">
            <a:spLocks/>
          </p:cNvSpPr>
          <p:nvPr/>
        </p:nvSpPr>
        <p:spPr>
          <a:xfrm>
            <a:off x="977701" y="1896472"/>
            <a:ext cx="4139048" cy="4852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0" indent="0" defTabSz="1031992">
              <a:lnSpc>
                <a:spcPct val="90000"/>
              </a:lnSpc>
              <a:spcBef>
                <a:spcPts val="1100"/>
              </a:spcBef>
              <a:buSzTx/>
              <a:buFontTx/>
              <a:buNone/>
              <a:defRPr sz="2700">
                <a:solidFill>
                  <a:srgbClr val="A7A7A7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defRPr>
            </a:lvl1pPr>
            <a:lvl2pPr marL="812215" indent="-296219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2pPr>
            <a:lvl3pPr marL="1395534" indent="-363542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3pPr>
            <a:lvl4pPr marL="1947884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4pPr>
            <a:lvl5pPr marL="2463880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5pPr>
            <a:lvl6pPr marL="2979876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6pPr>
            <a:lvl7pPr marL="3495871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7pPr>
            <a:lvl8pPr marL="4011867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8pPr>
            <a:lvl9pPr marL="4527863" indent="-399897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Разработаны технологии и продукты, позволяющие перерабатывать отходы очистных сооружений (бытовые стоки) в удобрения и другие полезные продукты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458" y="287409"/>
            <a:ext cx="9472790" cy="73399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800" dirty="0" smtClean="0"/>
              <a:t>Применение        </a:t>
            </a:r>
            <a:r>
              <a:rPr lang="en-US" sz="4800" dirty="0" smtClean="0"/>
              <a:t> </a:t>
            </a:r>
            <a:r>
              <a:rPr lang="ru-RU" sz="4800" dirty="0" smtClean="0"/>
              <a:t>       А</a:t>
            </a:r>
            <a:r>
              <a:rPr lang="en-US" sz="4800" dirty="0" err="1" smtClean="0"/>
              <a:t>pplication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63886" y="1021405"/>
            <a:ext cx="5049308" cy="585319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ts val="2700"/>
              </a:lnSpc>
              <a:spcBef>
                <a:spcPct val="0"/>
              </a:spcBef>
              <a:spcAft>
                <a:spcPct val="6000"/>
              </a:spcAft>
              <a:buClr>
                <a:srgbClr val="000000"/>
              </a:buClr>
            </a:pPr>
            <a:r>
              <a:rPr lang="en-US" altLang="ko-KR" sz="2800" dirty="0">
                <a:solidFill>
                  <a:srgbClr val="000000"/>
                </a:solidFill>
                <a:latin typeface="Calibri" charset="0"/>
              </a:rPr>
              <a:t>Difficulties connected with </a:t>
            </a:r>
            <a:r>
              <a:rPr lang="en-US" altLang="ko-KR" sz="2800" dirty="0" smtClean="0">
                <a:solidFill>
                  <a:srgbClr val="000000"/>
                </a:solidFill>
                <a:latin typeface="Calibri" charset="0"/>
              </a:rPr>
              <a:t>sludge:</a:t>
            </a:r>
          </a:p>
          <a:p>
            <a:pPr marL="457200" indent="-457200">
              <a:lnSpc>
                <a:spcPts val="2700"/>
              </a:lnSpc>
              <a:spcBef>
                <a:spcPct val="0"/>
              </a:spcBef>
              <a:spcAft>
                <a:spcPct val="600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altLang="ko-KR" sz="2800" dirty="0" smtClean="0">
                <a:solidFill>
                  <a:srgbClr val="000000"/>
                </a:solidFill>
                <a:latin typeface="Calibri" charset="0"/>
              </a:rPr>
              <a:t>Insufficient </a:t>
            </a:r>
            <a:r>
              <a:rPr lang="en-US" altLang="ko-KR" sz="2800" dirty="0">
                <a:solidFill>
                  <a:srgbClr val="000000"/>
                </a:solidFill>
                <a:latin typeface="Calibri" charset="0"/>
              </a:rPr>
              <a:t>division of drain and </a:t>
            </a:r>
            <a:r>
              <a:rPr lang="en-US" altLang="ko-KR" sz="2800" dirty="0" smtClean="0">
                <a:solidFill>
                  <a:srgbClr val="000000"/>
                </a:solidFill>
                <a:latin typeface="Calibri" charset="0"/>
              </a:rPr>
              <a:t>sediment</a:t>
            </a:r>
          </a:p>
          <a:p>
            <a:pPr marL="457200" indent="-457200">
              <a:lnSpc>
                <a:spcPts val="2700"/>
              </a:lnSpc>
              <a:spcBef>
                <a:spcPct val="0"/>
              </a:spcBef>
              <a:spcAft>
                <a:spcPct val="600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altLang="ko-KR" sz="2800" dirty="0" smtClean="0">
                <a:solidFill>
                  <a:srgbClr val="000000"/>
                </a:solidFill>
                <a:latin typeface="Calibri" charset="0"/>
              </a:rPr>
              <a:t>A </a:t>
            </a:r>
            <a:r>
              <a:rPr lang="en-US" altLang="ko-KR" sz="2800" dirty="0">
                <a:solidFill>
                  <a:srgbClr val="000000"/>
                </a:solidFill>
                <a:latin typeface="Calibri" charset="0"/>
              </a:rPr>
              <a:t>crust on the surface of drain, that should be </a:t>
            </a:r>
            <a:r>
              <a:rPr lang="en-US" altLang="ko-KR" sz="2800" dirty="0" smtClean="0">
                <a:solidFill>
                  <a:srgbClr val="000000"/>
                </a:solidFill>
                <a:latin typeface="Calibri" charset="0"/>
              </a:rPr>
              <a:t>removed</a:t>
            </a:r>
          </a:p>
          <a:p>
            <a:pPr marL="457200" indent="-457200">
              <a:lnSpc>
                <a:spcPts val="2700"/>
              </a:lnSpc>
              <a:spcBef>
                <a:spcPct val="0"/>
              </a:spcBef>
              <a:spcAft>
                <a:spcPct val="600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altLang="ko-KR" sz="2800" dirty="0" smtClean="0">
                <a:solidFill>
                  <a:srgbClr val="000000"/>
                </a:solidFill>
                <a:latin typeface="Calibri" charset="0"/>
              </a:rPr>
              <a:t>Odor </a:t>
            </a:r>
            <a:r>
              <a:rPr lang="en-US" altLang="ko-KR" sz="2800" dirty="0">
                <a:solidFill>
                  <a:srgbClr val="000000"/>
                </a:solidFill>
                <a:latin typeface="Calibri" charset="0"/>
              </a:rPr>
              <a:t>nuisances, source of </a:t>
            </a:r>
            <a:r>
              <a:rPr lang="en-US" altLang="ko-KR" sz="2800" dirty="0" smtClean="0">
                <a:solidFill>
                  <a:srgbClr val="000000"/>
                </a:solidFill>
                <a:latin typeface="Calibri" charset="0"/>
              </a:rPr>
              <a:t>infection</a:t>
            </a:r>
          </a:p>
          <a:p>
            <a:pPr>
              <a:lnSpc>
                <a:spcPts val="2700"/>
              </a:lnSpc>
              <a:spcBef>
                <a:spcPct val="0"/>
              </a:spcBef>
              <a:spcAft>
                <a:spcPct val="6000"/>
              </a:spcAft>
              <a:buClr>
                <a:srgbClr val="000000"/>
              </a:buClr>
            </a:pPr>
            <a:r>
              <a:rPr lang="en-US" altLang="ko-KR" sz="2800" b="1" dirty="0" smtClean="0">
                <a:solidFill>
                  <a:srgbClr val="000000"/>
                </a:solidFill>
                <a:latin typeface="Calibri" charset="0"/>
              </a:rPr>
              <a:t>Possible </a:t>
            </a:r>
            <a:r>
              <a:rPr lang="en-US" altLang="ko-KR" sz="2800" b="1" dirty="0">
                <a:solidFill>
                  <a:srgbClr val="000000"/>
                </a:solidFill>
                <a:latin typeface="Calibri" charset="0"/>
              </a:rPr>
              <a:t>solution: </a:t>
            </a:r>
            <a:r>
              <a:rPr lang="en-US" altLang="ko-KR" sz="2800" dirty="0">
                <a:solidFill>
                  <a:srgbClr val="000000"/>
                </a:solidFill>
                <a:latin typeface="Calibri" charset="0"/>
              </a:rPr>
              <a:t>application of some compounds, capable to split and </a:t>
            </a:r>
            <a:r>
              <a:rPr lang="en-US" altLang="ko-KR" sz="2800" dirty="0" smtClean="0">
                <a:solidFill>
                  <a:srgbClr val="000000"/>
                </a:solidFill>
                <a:latin typeface="Calibri" charset="0"/>
              </a:rPr>
              <a:t>disinfect</a:t>
            </a:r>
          </a:p>
          <a:p>
            <a:pPr>
              <a:lnSpc>
                <a:spcPts val="2700"/>
              </a:lnSpc>
              <a:spcBef>
                <a:spcPct val="0"/>
              </a:spcBef>
              <a:spcAft>
                <a:spcPct val="6000"/>
              </a:spcAft>
              <a:buClr>
                <a:srgbClr val="000000"/>
              </a:buClr>
            </a:pPr>
            <a:endParaRPr lang="en-US" altLang="ko-KR" sz="2800" dirty="0" smtClean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ts val="2700"/>
              </a:lnSpc>
              <a:spcBef>
                <a:spcPct val="0"/>
              </a:spcBef>
              <a:spcAft>
                <a:spcPct val="6000"/>
              </a:spcAft>
              <a:buClr>
                <a:srgbClr val="000000"/>
              </a:buClr>
            </a:pPr>
            <a:r>
              <a:rPr lang="en-US" altLang="ko-KR" sz="2800" dirty="0" smtClean="0">
                <a:solidFill>
                  <a:srgbClr val="000000"/>
                </a:solidFill>
                <a:latin typeface="Calibri" charset="0"/>
              </a:rPr>
              <a:t>Difficulties </a:t>
            </a:r>
            <a:r>
              <a:rPr lang="en-US" altLang="ko-KR" sz="2800" dirty="0">
                <a:solidFill>
                  <a:srgbClr val="000000"/>
                </a:solidFill>
                <a:latin typeface="Calibri" charset="0"/>
              </a:rPr>
              <a:t>connected with </a:t>
            </a:r>
            <a:r>
              <a:rPr lang="en-US" altLang="ko-KR" sz="2800" dirty="0" smtClean="0">
                <a:solidFill>
                  <a:srgbClr val="000000"/>
                </a:solidFill>
                <a:latin typeface="Calibri" charset="0"/>
              </a:rPr>
              <a:t>agriculture:</a:t>
            </a:r>
          </a:p>
          <a:p>
            <a:pPr marL="457200" indent="-457200">
              <a:lnSpc>
                <a:spcPts val="2700"/>
              </a:lnSpc>
              <a:spcBef>
                <a:spcPct val="0"/>
              </a:spcBef>
              <a:spcAft>
                <a:spcPct val="600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altLang="ko-KR" sz="2800" dirty="0" smtClean="0">
                <a:solidFill>
                  <a:srgbClr val="000000"/>
                </a:solidFill>
                <a:latin typeface="Calibri" charset="0"/>
              </a:rPr>
              <a:t>High </a:t>
            </a:r>
            <a:r>
              <a:rPr lang="en-US" altLang="ko-KR" sz="2800" dirty="0">
                <a:solidFill>
                  <a:srgbClr val="000000"/>
                </a:solidFill>
                <a:latin typeface="Calibri" charset="0"/>
              </a:rPr>
              <a:t>level of heavy metal content in soil Toxic drain and </a:t>
            </a:r>
            <a:r>
              <a:rPr lang="en-US" altLang="ko-KR" sz="2800" dirty="0" smtClean="0">
                <a:solidFill>
                  <a:srgbClr val="000000"/>
                </a:solidFill>
                <a:latin typeface="Calibri" charset="0"/>
              </a:rPr>
              <a:t>sediment</a:t>
            </a:r>
          </a:p>
          <a:p>
            <a:pPr marL="457200" indent="-457200">
              <a:lnSpc>
                <a:spcPts val="2700"/>
              </a:lnSpc>
              <a:spcBef>
                <a:spcPct val="0"/>
              </a:spcBef>
              <a:spcAft>
                <a:spcPct val="600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en-US" altLang="ko-KR" sz="2800" dirty="0" smtClean="0">
                <a:solidFill>
                  <a:srgbClr val="000000"/>
                </a:solidFill>
                <a:latin typeface="Calibri" charset="0"/>
              </a:rPr>
              <a:t>Necessity </a:t>
            </a:r>
            <a:r>
              <a:rPr lang="en-US" altLang="ko-KR" sz="2800" dirty="0">
                <a:solidFill>
                  <a:srgbClr val="000000"/>
                </a:solidFill>
                <a:latin typeface="Calibri" charset="0"/>
              </a:rPr>
              <a:t>to increase biological activity of drain and </a:t>
            </a:r>
            <a:r>
              <a:rPr lang="en-US" altLang="ko-KR" sz="2800" dirty="0" smtClean="0">
                <a:solidFill>
                  <a:srgbClr val="000000"/>
                </a:solidFill>
                <a:latin typeface="Calibri" charset="0"/>
              </a:rPr>
              <a:t>sediment</a:t>
            </a:r>
          </a:p>
          <a:p>
            <a:pPr>
              <a:lnSpc>
                <a:spcPts val="2700"/>
              </a:lnSpc>
              <a:spcBef>
                <a:spcPct val="0"/>
              </a:spcBef>
              <a:spcAft>
                <a:spcPct val="6000"/>
              </a:spcAft>
              <a:buClr>
                <a:srgbClr val="000000"/>
              </a:buClr>
            </a:pPr>
            <a:r>
              <a:rPr lang="en-US" altLang="ko-KR" sz="2800" b="1" dirty="0" smtClean="0">
                <a:solidFill>
                  <a:srgbClr val="000000"/>
                </a:solidFill>
                <a:latin typeface="Calibri" charset="0"/>
              </a:rPr>
              <a:t>Possible </a:t>
            </a:r>
            <a:r>
              <a:rPr lang="en-US" altLang="ko-KR" sz="2800" b="1" dirty="0">
                <a:solidFill>
                  <a:srgbClr val="000000"/>
                </a:solidFill>
                <a:latin typeface="Calibri" charset="0"/>
              </a:rPr>
              <a:t>solution: </a:t>
            </a:r>
            <a:r>
              <a:rPr lang="en-US" altLang="ko-KR" sz="2800" dirty="0">
                <a:solidFill>
                  <a:srgbClr val="000000"/>
                </a:solidFill>
                <a:latin typeface="Calibri" charset="0"/>
              </a:rPr>
              <a:t>development of a technology, which could manufacture of high-performance plant growth stimulants, organic and activated compost and soil for planting of greenery from drain and sediment</a:t>
            </a:r>
            <a:endParaRPr lang="ru-RU" dirty="0"/>
          </a:p>
          <a:p>
            <a:endParaRPr lang="ru-RU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469935" y="1117272"/>
            <a:ext cx="4108550" cy="4309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fontScale="92500" lnSpcReduction="10000"/>
          </a:bodyPr>
          <a:lstStyle>
            <a:lvl1pPr marL="0" indent="0" defTabSz="1031992">
              <a:lnSpc>
                <a:spcPct val="90000"/>
              </a:lnSpc>
              <a:spcBef>
                <a:spcPts val="1100"/>
              </a:spcBef>
              <a:buSzTx/>
              <a:buFontTx/>
              <a:buNone/>
              <a:defRPr sz="2700">
                <a:solidFill>
                  <a:srgbClr val="53535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defRPr>
            </a:lvl1pPr>
            <a:lvl2pPr marL="812215" indent="-296219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2pPr>
            <a:lvl3pPr marL="1395534" indent="-363542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3pPr>
            <a:lvl4pPr marL="1947884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4pPr>
            <a:lvl5pPr marL="2463880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5pPr>
            <a:lvl6pPr marL="2979876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6pPr>
            <a:lvl7pPr marL="3495871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7pPr>
            <a:lvl8pPr marL="4011867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8pPr>
            <a:lvl9pPr marL="4527863" indent="-399897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</a:rPr>
              <a:t>1. Отсутствие островка на иловых картах</a:t>
            </a:r>
          </a:p>
          <a:p>
            <a:endParaRPr lang="ru-RU" sz="2800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2. Уплотнение и обеззараживание иловых осадков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3. </a:t>
            </a:r>
            <a:r>
              <a:rPr lang="ru-RU" sz="2400" dirty="0">
                <a:solidFill>
                  <a:schemeClr val="tx1"/>
                </a:solidFill>
              </a:rPr>
              <a:t>Осаждение и выделение тяжелых </a:t>
            </a:r>
            <a:r>
              <a:rPr lang="ru-RU" sz="2400" dirty="0" smtClean="0">
                <a:solidFill>
                  <a:schemeClr val="tx1"/>
                </a:solidFill>
              </a:rPr>
              <a:t>металлов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4.</a:t>
            </a:r>
            <a:r>
              <a:rPr lang="ru-RU" sz="2400" dirty="0" smtClean="0">
                <a:solidFill>
                  <a:schemeClr val="tx1"/>
                </a:solidFill>
              </a:rPr>
              <a:t> Получение удобрений 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06443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47" y="332509"/>
            <a:ext cx="9533106" cy="132296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Преимущество</a:t>
            </a:r>
            <a:r>
              <a:rPr lang="en-US" sz="3200" dirty="0" smtClean="0"/>
              <a:t> </a:t>
            </a:r>
            <a:r>
              <a:rPr lang="ru-RU" sz="3200" dirty="0" smtClean="0"/>
              <a:t>проекта   </a:t>
            </a:r>
            <a:r>
              <a:rPr lang="en-US" sz="3200" dirty="0" smtClean="0"/>
              <a:t> Advantage of a project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9647" y="1517515"/>
            <a:ext cx="4260174" cy="496110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457200" indent="-457200" defTabSz="898974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kumimoji="1" lang="ru-RU" altLang="ko-KR" sz="2800" b="1" dirty="0">
                <a:solidFill>
                  <a:srgbClr val="000000"/>
                </a:solidFill>
                <a:ea typeface="HCR Dotum" charset="-127"/>
              </a:rPr>
              <a:t>Уплотнение активного ила до 2 раз</a:t>
            </a:r>
          </a:p>
          <a:p>
            <a:pPr marL="457200" indent="-457200" defTabSz="898974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kumimoji="1" lang="ru-RU" altLang="ko-KR" sz="2800" b="1" dirty="0">
                <a:solidFill>
                  <a:srgbClr val="000000"/>
                </a:solidFill>
                <a:ea typeface="HCR Dotum" charset="-127"/>
              </a:rPr>
              <a:t>Скорость уплотнения до 6 часов на 90%</a:t>
            </a:r>
          </a:p>
          <a:p>
            <a:pPr marL="457200" indent="-457200" defTabSz="898974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kumimoji="1" lang="ru-RU" altLang="ko-KR" sz="2800" b="1" dirty="0">
                <a:solidFill>
                  <a:srgbClr val="000000"/>
                </a:solidFill>
                <a:ea typeface="HCR Dotum" charset="-127"/>
              </a:rPr>
              <a:t>Препятствует образованию островка </a:t>
            </a:r>
            <a:br>
              <a:rPr kumimoji="1" lang="ru-RU" altLang="ko-KR" sz="2800" b="1" dirty="0">
                <a:solidFill>
                  <a:srgbClr val="000000"/>
                </a:solidFill>
                <a:ea typeface="HCR Dotum" charset="-127"/>
              </a:rPr>
            </a:br>
            <a:r>
              <a:rPr kumimoji="1" lang="ru-RU" altLang="ko-KR" sz="2800" b="1" dirty="0">
                <a:solidFill>
                  <a:srgbClr val="000000"/>
                </a:solidFill>
                <a:ea typeface="HCR Dotum" charset="-127"/>
              </a:rPr>
              <a:t>на иловой карте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dirty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5554367" y="1517515"/>
            <a:ext cx="4144109" cy="496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0" indent="0" defTabSz="1031992">
              <a:lnSpc>
                <a:spcPct val="90000"/>
              </a:lnSpc>
              <a:spcBef>
                <a:spcPts val="1100"/>
              </a:spcBef>
              <a:buSzTx/>
              <a:buFontTx/>
              <a:buNone/>
              <a:defRPr sz="2700">
                <a:solidFill>
                  <a:srgbClr val="535353"/>
                </a:solidFill>
                <a:latin typeface="Calibri" panose="020F0502020204030204" pitchFamily="34" charset="0"/>
              </a:defRPr>
            </a:lvl1pPr>
            <a:lvl2pPr marL="812215" indent="-296219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/>
            </a:lvl2pPr>
            <a:lvl3pPr marL="1395534" indent="-363542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/>
            </a:lvl3pPr>
            <a:lvl4pPr marL="1947884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/>
            </a:lvl4pPr>
            <a:lvl5pPr marL="2463880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/>
            </a:lvl5pPr>
            <a:lvl6pPr marL="2979876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/>
            </a:lvl6pPr>
            <a:lvl7pPr marL="3495871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/>
            </a:lvl7pPr>
            <a:lvl8pPr marL="4011867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/>
            </a:lvl8pPr>
            <a:lvl9pPr marL="4527863" indent="-399897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/>
            </a:lvl9pPr>
          </a:lstStyle>
          <a:p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chemeClr val="tx1"/>
                </a:solidFill>
              </a:rPr>
              <a:t>Sealing of active sludge to 2 times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chemeClr val="tx1"/>
                </a:solidFill>
              </a:rPr>
              <a:t>Densification rate 90% for 6 hours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chemeClr val="tx1"/>
                </a:solidFill>
              </a:rPr>
              <a:t>Prevents formation of new islands </a:t>
            </a:r>
            <a:br>
              <a:rPr lang="en-US" altLang="ko-KR" b="1" dirty="0">
                <a:solidFill>
                  <a:schemeClr val="tx1"/>
                </a:solidFill>
              </a:rPr>
            </a:br>
            <a:r>
              <a:rPr lang="en-US" altLang="ko-KR" b="1" dirty="0">
                <a:solidFill>
                  <a:schemeClr val="tx1"/>
                </a:solidFill>
              </a:rPr>
              <a:t>on sludge lagoon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431685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1082887" y="77114"/>
            <a:ext cx="8772288" cy="14662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500"/>
            </a:lvl1pPr>
          </a:lstStyle>
          <a:p>
            <a:pPr lvl="0" algn="ctr">
              <a:defRPr sz="1800"/>
            </a:pPr>
            <a:r>
              <a:rPr lang="ru-RU" sz="3200" dirty="0"/>
              <a:t>Переработка органических отходов очистных сооружений</a:t>
            </a:r>
            <a:br>
              <a:rPr lang="ru-RU" sz="3200" dirty="0"/>
            </a:br>
            <a:r>
              <a:rPr lang="en-US" altLang="ko-KR" sz="3200" dirty="0">
                <a:solidFill>
                  <a:srgbClr val="000000"/>
                </a:solidFill>
                <a:latin typeface="Calibri" charset="0"/>
              </a:rPr>
              <a:t>Technologies  and products for treatment facilities</a:t>
            </a:r>
            <a:endParaRPr sz="3200" dirty="0"/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6</a:t>
            </a:fld>
            <a:endParaRPr sz="1300">
              <a:solidFill>
                <a:srgbClr val="888888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83660" y="1772267"/>
            <a:ext cx="4474723" cy="4832814"/>
          </a:xfrm>
        </p:spPr>
        <p:txBody>
          <a:bodyPr>
            <a:normAutofit fontScale="92500" lnSpcReduction="10000"/>
          </a:bodyPr>
          <a:lstStyle/>
          <a:p>
            <a:pPr lvl="0" algn="l"/>
            <a:r>
              <a:rPr lang="ru-RU" sz="2800" b="1" dirty="0" smtClean="0">
                <a:solidFill>
                  <a:schemeClr val="tx1"/>
                </a:solidFill>
              </a:rPr>
              <a:t>Стадия развития проекта:</a:t>
            </a:r>
          </a:p>
          <a:p>
            <a:pPr lvl="0" algn="l"/>
            <a:r>
              <a:rPr lang="ru-RU" sz="2800" dirty="0" smtClean="0"/>
              <a:t>ОКР, ОТР</a:t>
            </a:r>
            <a:endParaRPr lang="ru-RU" sz="2800" dirty="0"/>
          </a:p>
          <a:p>
            <a:pPr lvl="0" algn="l"/>
            <a:endParaRPr lang="ru-RU" sz="2800" dirty="0"/>
          </a:p>
          <a:p>
            <a:pPr lvl="0" algn="l"/>
            <a:r>
              <a:rPr lang="ru-RU" sz="2800" b="1" dirty="0" smtClean="0">
                <a:solidFill>
                  <a:schemeClr val="tx1"/>
                </a:solidFill>
              </a:rPr>
              <a:t>Защита ИС:</a:t>
            </a:r>
          </a:p>
          <a:p>
            <a:pPr lvl="0" algn="l"/>
            <a:r>
              <a:rPr lang="ru-RU" sz="2800" dirty="0" smtClean="0"/>
              <a:t>Патенты РФ</a:t>
            </a:r>
          </a:p>
          <a:p>
            <a:pPr lvl="0" algn="l"/>
            <a:r>
              <a:rPr lang="ru-RU" sz="2800" b="1" dirty="0" smtClean="0">
                <a:solidFill>
                  <a:schemeClr val="tx1"/>
                </a:solidFill>
              </a:rPr>
              <a:t>Коммерческое предложение:</a:t>
            </a:r>
            <a:endParaRPr lang="ru-RU" sz="2800" b="1" dirty="0">
              <a:solidFill>
                <a:schemeClr val="tx1"/>
              </a:solidFill>
            </a:endParaRPr>
          </a:p>
          <a:p>
            <a:pPr lvl="0" algn="l"/>
            <a:r>
              <a:rPr lang="ru-RU" sz="2800" dirty="0" smtClean="0"/>
              <a:t>Оценка возможности организация совместного производства на территории Индии, адаптация технологий к местным особенностям</a:t>
            </a:r>
          </a:p>
          <a:p>
            <a:pPr lvl="0" algn="l"/>
            <a:endParaRPr lang="ru-RU" sz="2800" dirty="0"/>
          </a:p>
          <a:p>
            <a:endParaRPr lang="ru-RU" dirty="0"/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5194570" y="1739016"/>
            <a:ext cx="4631073" cy="5243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lnSpcReduction="10000"/>
          </a:bodyPr>
          <a:lstStyle>
            <a:lvl1pPr marL="0" indent="0" defTabSz="1031992">
              <a:lnSpc>
                <a:spcPct val="90000"/>
              </a:lnSpc>
              <a:spcBef>
                <a:spcPts val="1100"/>
              </a:spcBef>
              <a:buSzTx/>
              <a:buFontTx/>
              <a:buNone/>
              <a:defRPr sz="2700">
                <a:solidFill>
                  <a:srgbClr val="53535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defRPr>
            </a:lvl1pPr>
            <a:lvl2pPr marL="812215" indent="-296219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2pPr>
            <a:lvl3pPr marL="1395534" indent="-363542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3pPr>
            <a:lvl4pPr marL="1947884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4pPr>
            <a:lvl5pPr marL="2463880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5pPr>
            <a:lvl6pPr marL="2979876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6pPr>
            <a:lvl7pPr marL="3495871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7pPr>
            <a:lvl8pPr marL="4011867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8pPr>
            <a:lvl9pPr marL="4527863" indent="-399897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Stage of development of the project</a:t>
            </a:r>
            <a:r>
              <a:rPr lang="ru-RU" sz="2800" b="1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US" sz="2800" dirty="0"/>
              <a:t>design and technological </a:t>
            </a:r>
            <a:r>
              <a:rPr lang="en-US" sz="2800" dirty="0" smtClean="0"/>
              <a:t>work</a:t>
            </a:r>
            <a:endParaRPr lang="ru-RU" sz="2800" dirty="0" smtClean="0"/>
          </a:p>
          <a:p>
            <a:pPr algn="l"/>
            <a:r>
              <a:rPr lang="en-US" sz="2800" b="1" dirty="0" err="1" smtClean="0">
                <a:solidFill>
                  <a:schemeClr val="tx1"/>
                </a:solidFill>
              </a:rPr>
              <a:t>Defen</a:t>
            </a:r>
            <a:r>
              <a:rPr lang="ru-RU" sz="2800" b="1" dirty="0" smtClean="0">
                <a:solidFill>
                  <a:schemeClr val="tx1"/>
                </a:solidFill>
              </a:rPr>
              <a:t>с</a:t>
            </a:r>
            <a:r>
              <a:rPr lang="en-US" sz="2800" b="1" dirty="0" smtClean="0">
                <a:solidFill>
                  <a:schemeClr val="tx1"/>
                </a:solidFill>
              </a:rPr>
              <a:t>e of the  intellectual property</a:t>
            </a:r>
            <a:r>
              <a:rPr lang="ru-RU" sz="2800" b="1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US" sz="2800" dirty="0"/>
              <a:t>Patents of the Russian </a:t>
            </a:r>
            <a:r>
              <a:rPr lang="en-US" sz="2800" dirty="0" smtClean="0"/>
              <a:t>Federation</a:t>
            </a:r>
            <a:endParaRPr lang="ru-RU" sz="2800" dirty="0" smtClean="0"/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Business offer</a:t>
            </a:r>
            <a:r>
              <a:rPr lang="ru-RU" sz="2800" b="1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US" sz="2800" dirty="0"/>
              <a:t>Assessment of the possibility of organizing joint production in the territory of India, adapting technologies to local peculiarities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094847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673215" y="2028891"/>
            <a:ext cx="366542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000" b="1" dirty="0" smtClean="0">
                <a:solidFill>
                  <a:schemeClr val="bg1"/>
                </a:solidFill>
              </a:rPr>
              <a:t>Thank you</a:t>
            </a:r>
            <a:r>
              <a:rPr sz="6000" b="1" dirty="0" smtClean="0">
                <a:solidFill>
                  <a:schemeClr val="bg1"/>
                </a:solidFill>
              </a:rPr>
              <a:t>!</a:t>
            </a:r>
            <a:endParaRPr sz="6000" b="1" dirty="0">
              <a:solidFill>
                <a:schemeClr val="bg1"/>
              </a:solidFill>
            </a:endParaRPr>
          </a:p>
        </p:txBody>
      </p:sp>
      <p:sp>
        <p:nvSpPr>
          <p:cNvPr id="6" name="Shape 200"/>
          <p:cNvSpPr/>
          <p:nvPr/>
        </p:nvSpPr>
        <p:spPr>
          <a:xfrm>
            <a:off x="6790949" y="5314121"/>
            <a:ext cx="178580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en-US" sz="1400" b="1" dirty="0" smtClean="0">
                <a:solidFill>
                  <a:schemeClr val="bg1"/>
                </a:solidFill>
              </a:rPr>
              <a:t>National Research 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Tomsk </a:t>
            </a:r>
            <a:r>
              <a:rPr lang="en-US" sz="1400" b="1" dirty="0">
                <a:solidFill>
                  <a:schemeClr val="bg1"/>
                </a:solidFill>
              </a:rPr>
              <a:t>State University</a:t>
            </a:r>
            <a:endParaRPr sz="1400" b="1" dirty="0">
              <a:solidFill>
                <a:schemeClr val="bg1"/>
              </a:solidFill>
            </a:endParaRPr>
          </a:p>
        </p:txBody>
      </p:sp>
      <p:sp>
        <p:nvSpPr>
          <p:cNvPr id="8" name="Shape 200"/>
          <p:cNvSpPr/>
          <p:nvPr/>
        </p:nvSpPr>
        <p:spPr>
          <a:xfrm>
            <a:off x="6790949" y="5951482"/>
            <a:ext cx="2994920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</a:rPr>
              <a:t>36, </a:t>
            </a:r>
            <a:r>
              <a:rPr lang="en-US" sz="1200" dirty="0" err="1">
                <a:solidFill>
                  <a:schemeClr val="bg1"/>
                </a:solidFill>
              </a:rPr>
              <a:t>Lenina</a:t>
            </a:r>
            <a:r>
              <a:rPr lang="en-US" sz="1200" dirty="0">
                <a:solidFill>
                  <a:schemeClr val="bg1"/>
                </a:solidFill>
              </a:rPr>
              <a:t> Avenue, Tomsk, 634050, Russia</a:t>
            </a:r>
          </a:p>
          <a:p>
            <a:r>
              <a:rPr lang="en-US" sz="1200" dirty="0">
                <a:solidFill>
                  <a:schemeClr val="bg1"/>
                </a:solidFill>
              </a:rPr>
              <a:t>Tel.: +7 (3822) 529 852, fax: +7 (3822) 529 585</a:t>
            </a:r>
          </a:p>
          <a:p>
            <a:r>
              <a:rPr lang="en-US" sz="1200" dirty="0">
                <a:solidFill>
                  <a:schemeClr val="bg1"/>
                </a:solidFill>
              </a:rPr>
              <a:t>E-mail: </a:t>
            </a:r>
            <a:r>
              <a:rPr lang="en-US" sz="1200" dirty="0" smtClean="0">
                <a:solidFill>
                  <a:schemeClr val="bg1"/>
                </a:solidFill>
              </a:rPr>
              <a:t>rector@tsu.ru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www.tsu.ru</a:t>
            </a: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275" y="5313363"/>
            <a:ext cx="14224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323</Words>
  <Application>Microsoft Office PowerPoint</Application>
  <PresentationFormat>Произвольный</PresentationFormat>
  <Paragraphs>62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Default</vt:lpstr>
      <vt:lpstr>Слайд 1</vt:lpstr>
      <vt:lpstr>Переработка органических отходов очистных сооружений Technologies  and products for treatment facilities  </vt:lpstr>
      <vt:lpstr>Описание проекта    Description of a project  </vt:lpstr>
      <vt:lpstr>Применение                Аpplication</vt:lpstr>
      <vt:lpstr>Преимущество проекта    Advantage of a project </vt:lpstr>
      <vt:lpstr>Переработка органических отходов очистных сооружений Technologies  and products for treatment facilities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K10-2</dc:creator>
  <cp:lastModifiedBy>Home-PK</cp:lastModifiedBy>
  <cp:revision>16</cp:revision>
  <dcterms:modified xsi:type="dcterms:W3CDTF">2017-12-09T16:42:28Z</dcterms:modified>
</cp:coreProperties>
</file>