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4" r:id="rId5"/>
    <p:sldId id="263" r:id="rId6"/>
    <p:sldId id="261" r:id="rId7"/>
    <p:sldId id="260" r:id="rId8"/>
  </p:sldIdLst>
  <p:sldSz cx="10312400" cy="7734300"/>
  <p:notesSz cx="6797675" cy="987425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6">
          <p15:clr>
            <a:srgbClr val="A4A3A4"/>
          </p15:clr>
        </p15:guide>
        <p15:guide id="2" pos="3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9C9"/>
    <a:srgbClr val="003300"/>
    <a:srgbClr val="3A0377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512" y="-108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1364-F58D-4E2C-BF27-B7880957B86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FA4F-B359-44B9-9DCE-487FA4DD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36" y="5924550"/>
            <a:ext cx="2433380" cy="1361356"/>
          </a:xfrm>
          <a:prstGeom prst="rect">
            <a:avLst/>
          </a:prstGeom>
        </p:spPr>
      </p:pic>
      <p:sp>
        <p:nvSpPr>
          <p:cNvPr id="6" name="Shape 179"/>
          <p:cNvSpPr txBox="1">
            <a:spLocks/>
          </p:cNvSpPr>
          <p:nvPr/>
        </p:nvSpPr>
        <p:spPr>
          <a:xfrm>
            <a:off x="8190689" y="6106563"/>
            <a:ext cx="1955260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rgbClr val="000000"/>
                </a:solidFill>
              </a:rPr>
              <a:t>10 </a:t>
            </a:r>
            <a:r>
              <a:rPr lang="en-US" sz="1800" dirty="0"/>
              <a:t>October</a:t>
            </a:r>
            <a:r>
              <a:rPr lang="en-US" sz="1800" dirty="0" smtClean="0">
                <a:solidFill>
                  <a:srgbClr val="000000"/>
                </a:solidFill>
              </a:rPr>
              <a:t>, 201</a:t>
            </a:r>
            <a:r>
              <a:rPr lang="ru-RU" sz="1800" dirty="0" smtClean="0">
                <a:solidFill>
                  <a:srgbClr val="000000"/>
                </a:solidFill>
              </a:rPr>
              <a:t>7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2357" y="414339"/>
            <a:ext cx="8785981" cy="6460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 воды и грунта за счет биологической переработки органических техногенных отходов и отходов пластмасс/</a:t>
            </a:r>
          </a:p>
          <a:p>
            <a:pPr algn="ctr"/>
            <a:endParaRPr lang="ru-RU" sz="4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of water and soil due to biological processing of organic man-made waste and plastic waste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79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545883" y="329988"/>
            <a:ext cx="9061322" cy="4005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/>
            </a:lvl1pPr>
          </a:lstStyle>
          <a:p>
            <a:pPr algn="ctr">
              <a:defRPr sz="1800"/>
            </a:pP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ru-RU" sz="2700" dirty="0"/>
              <a:t>Описание </a:t>
            </a:r>
            <a:r>
              <a:rPr lang="ru-RU" sz="2700" dirty="0" smtClean="0"/>
              <a:t>проекта</a:t>
            </a:r>
            <a:r>
              <a:rPr lang="en-US" sz="2700" dirty="0" smtClean="0"/>
              <a:t>                                Description</a:t>
            </a:r>
            <a:r>
              <a:rPr lang="ru-RU" sz="2700" dirty="0" smtClean="0"/>
              <a:t> </a:t>
            </a:r>
            <a:r>
              <a:rPr lang="en-US" sz="2700" dirty="0"/>
              <a:t>of a</a:t>
            </a:r>
            <a:r>
              <a:rPr lang="ru-RU" sz="2700" dirty="0"/>
              <a:t> </a:t>
            </a:r>
            <a:r>
              <a:rPr lang="en-US" sz="2700" dirty="0" smtClean="0"/>
              <a:t>project</a:t>
            </a:r>
            <a:r>
              <a:rPr lang="ru-RU" sz="3600" dirty="0"/>
              <a:t/>
            </a:r>
            <a:br>
              <a:rPr lang="ru-RU" sz="3600" dirty="0"/>
            </a:br>
            <a:endParaRPr sz="1400" b="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424055" y="628650"/>
            <a:ext cx="4434320" cy="6779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Work is being carried out to clean water and soil from man-made organic contaminants and plastics wastes. Both individual substances and their mixtures of arbitrary composition are being treated: petroleum products, phenol, formaldehyde and other organic compounds of aliphatic, carbocyclic and heterocyclic series. Biological utilization of plastics is also carried out: polyethylene, polyvinyl chloride, polystyrene,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plexiglass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polyethyl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terephthalate, polycarbonate, rubber tires and all other types of plastics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Processing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of anthropogenic waste can be processed into protein-vitamin preparations, suitable for feeding agricultural animals and for biotechnological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production.</a:t>
            </a:r>
            <a:endParaRPr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300" dirty="0">
              <a:solidFill>
                <a:srgbClr val="888888"/>
              </a:solidFill>
            </a:endParaRPr>
          </a:p>
        </p:txBody>
      </p:sp>
      <p:sp>
        <p:nvSpPr>
          <p:cNvPr id="7" name="Shape 183"/>
          <p:cNvSpPr txBox="1">
            <a:spLocks/>
          </p:cNvSpPr>
          <p:nvPr/>
        </p:nvSpPr>
        <p:spPr>
          <a:xfrm>
            <a:off x="187036" y="642938"/>
            <a:ext cx="4985849" cy="651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A7A7A7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Проводятся работы по очистке воды и грунта от техногенных органических загрязнений и отходов пластмасс. Ведётся очистка как от отдельных веществ, так и их смесей произвольного состава: нефтепродукты, фенол, формальдегид и других органических соединений алифатического, карбоциклического и гетероциклического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рядов.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Так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же проводится биологическая утилизация пластмасс: полиэтилена, полихлорвинила, полистирола,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плексиглаза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полиэтилтерефталата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, поликарбоната, резиновых автопокрышек и всех других видов пластмасс, как в отдельности, так и смеси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Переработка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техногенных отходов может перерабатываться 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белково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– витаминные препараты, пригодные для подкормки сельскохозяйственных животных и для биотехнологического производства.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363" y="305038"/>
            <a:ext cx="9472790" cy="65175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Применение</a:t>
            </a:r>
            <a:r>
              <a:rPr lang="en-US" sz="3200" dirty="0" smtClean="0"/>
              <a:t> </a:t>
            </a:r>
            <a:r>
              <a:rPr lang="ru-RU" sz="3200" dirty="0" smtClean="0"/>
              <a:t>                            А</a:t>
            </a:r>
            <a:r>
              <a:rPr lang="en-US" sz="3200" dirty="0" err="1" smtClean="0"/>
              <a:t>pplication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1" y="1381991"/>
            <a:ext cx="4672012" cy="5135541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C00000"/>
                </a:solidFill>
              </a:rPr>
              <a:t>1.The following tasks are solved:  </a:t>
            </a:r>
            <a:endParaRPr lang="ru-RU" sz="2300" b="1" dirty="0">
              <a:solidFill>
                <a:srgbClr val="C00000"/>
              </a:solidFill>
            </a:endParaRPr>
          </a:p>
          <a:p>
            <a:pPr marL="514350" indent="-514350">
              <a:buAutoNum type="alphaLcParenR"/>
            </a:pPr>
            <a:r>
              <a:rPr lang="en-US" sz="2300" b="1" dirty="0">
                <a:solidFill>
                  <a:srgbClr val="C00000"/>
                </a:solidFill>
              </a:rPr>
              <a:t>water and soil are cleaned; </a:t>
            </a:r>
            <a:endParaRPr lang="ru-RU" sz="2300" b="1" dirty="0">
              <a:solidFill>
                <a:srgbClr val="C00000"/>
              </a:solidFill>
            </a:endParaRPr>
          </a:p>
          <a:p>
            <a:r>
              <a:rPr lang="en-US" sz="2300" b="1" dirty="0">
                <a:solidFill>
                  <a:srgbClr val="C00000"/>
                </a:solidFill>
              </a:rPr>
              <a:t>b) man-made waste is used as a substrate for obtaining biotechnological products. </a:t>
            </a:r>
            <a:endParaRPr lang="en-US" sz="2300" b="1" dirty="0" smtClean="0">
              <a:solidFill>
                <a:srgbClr val="C00000"/>
              </a:solidFill>
            </a:endParaRPr>
          </a:p>
          <a:p>
            <a:endParaRPr lang="ru-RU" sz="2300" b="1" dirty="0">
              <a:solidFill>
                <a:srgbClr val="C00000"/>
              </a:solidFill>
            </a:endParaRPr>
          </a:p>
          <a:p>
            <a:r>
              <a:rPr lang="en-US" sz="2300" b="1" dirty="0">
                <a:solidFill>
                  <a:srgbClr val="C00000"/>
                </a:solidFill>
              </a:rPr>
              <a:t>2. It is used in oil fields, oil pipeline routes, toxic waste landfills. </a:t>
            </a:r>
            <a:endParaRPr lang="ru-RU" sz="2300" b="1" dirty="0">
              <a:solidFill>
                <a:srgbClr val="C00000"/>
              </a:solidFill>
            </a:endParaRPr>
          </a:p>
          <a:p>
            <a:r>
              <a:rPr lang="en-US" sz="2300" b="1" dirty="0">
                <a:solidFill>
                  <a:srgbClr val="C00000"/>
                </a:solidFill>
              </a:rPr>
              <a:t>3. Consumer: extractive oil and gas industry, petrochemical synthesis enterprises, plastics production, solid waste municipal dumps.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45472" y="1381991"/>
            <a:ext cx="4613563" cy="552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70000" lnSpcReduction="20000"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3300" b="1" dirty="0" smtClean="0">
                <a:solidFill>
                  <a:srgbClr val="C00000"/>
                </a:solidFill>
              </a:rPr>
              <a:t>1.Решаются следующие задачи:</a:t>
            </a:r>
          </a:p>
          <a:p>
            <a:r>
              <a:rPr lang="ru-RU" sz="3300" b="1" dirty="0" smtClean="0">
                <a:solidFill>
                  <a:srgbClr val="C00000"/>
                </a:solidFill>
              </a:rPr>
              <a:t> а) проводится очистка воды и грунта;</a:t>
            </a:r>
          </a:p>
          <a:p>
            <a:r>
              <a:rPr lang="ru-RU" sz="3300" b="1" dirty="0">
                <a:solidFill>
                  <a:srgbClr val="C00000"/>
                </a:solidFill>
              </a:rPr>
              <a:t>б</a:t>
            </a:r>
            <a:r>
              <a:rPr lang="ru-RU" sz="3300" b="1" dirty="0" smtClean="0">
                <a:solidFill>
                  <a:srgbClr val="C00000"/>
                </a:solidFill>
              </a:rPr>
              <a:t>) техногенные отходы используются в качестве субстрата для получения биотехнологических продуктов.</a:t>
            </a:r>
          </a:p>
          <a:p>
            <a:r>
              <a:rPr lang="ru-RU" sz="3300" b="1" dirty="0" smtClean="0">
                <a:solidFill>
                  <a:srgbClr val="C00000"/>
                </a:solidFill>
              </a:rPr>
              <a:t>2. Применяется на нефтепромыслах, трассах нефтепроводов, полигонах токсичных отходов.</a:t>
            </a:r>
          </a:p>
          <a:p>
            <a:r>
              <a:rPr lang="ru-RU" sz="3300" b="1" dirty="0" smtClean="0">
                <a:solidFill>
                  <a:srgbClr val="C00000"/>
                </a:solidFill>
              </a:rPr>
              <a:t>3. Потребитель: добывающая нефтегазовая промышленность, предприятия нефтехимического синтеза, производство пластмасс, свалки твердых бытовых отходов.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24064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9723"/>
            <a:ext cx="9829737" cy="510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Преимущество</a:t>
            </a:r>
            <a:r>
              <a:rPr lang="en-US" sz="3100" dirty="0" smtClean="0"/>
              <a:t> </a:t>
            </a:r>
            <a:r>
              <a:rPr lang="ru-RU" sz="3100" dirty="0" smtClean="0"/>
              <a:t>проекта                 </a:t>
            </a:r>
            <a:r>
              <a:rPr lang="en-US" sz="3100" dirty="0" smtClean="0"/>
              <a:t>Advantage of a project</a:t>
            </a:r>
            <a:r>
              <a:rPr lang="en-US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357" y="993186"/>
            <a:ext cx="4333009" cy="510702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Патентный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поиск показал отсутствие аналогов в мировой практике. Технология позволяет очищать воду и грунты от любых органических загрязнений и перерабатывать любые пластмассы</a:t>
            </a:r>
            <a:endParaRPr lang="ru-RU" sz="2500" b="1" dirty="0" smtClean="0">
              <a:solidFill>
                <a:srgbClr val="3A037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54368" y="1517515"/>
            <a:ext cx="3031913" cy="496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53401" y="1373742"/>
            <a:ext cx="4376336" cy="407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Patent search showed the absence of analogues in world practice. The technology allows you to clean water and soils from any organic contaminants and recycle any 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31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61828" y="232757"/>
            <a:ext cx="9710872" cy="5673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2800" dirty="0" smtClean="0"/>
              <a:t>Название проекта</a:t>
            </a:r>
            <a:r>
              <a:rPr lang="en-US" sz="2800" dirty="0" smtClean="0"/>
              <a:t>/</a:t>
            </a:r>
            <a:r>
              <a:rPr lang="ru-RU" sz="2800" dirty="0" smtClean="0"/>
              <a:t>продукта</a:t>
            </a:r>
            <a:r>
              <a:rPr lang="ru-RU" sz="2800" dirty="0"/>
              <a:t> </a:t>
            </a:r>
            <a:r>
              <a:rPr lang="ru-RU" sz="2800" dirty="0" smtClean="0"/>
              <a:t>          </a:t>
            </a:r>
            <a:r>
              <a:rPr lang="en-US" sz="2800" dirty="0" smtClean="0"/>
              <a:t>Name of a project/product</a:t>
            </a:r>
            <a:endParaRPr sz="2800" dirty="0"/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300">
              <a:solidFill>
                <a:srgbClr val="88888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5642" y="1200150"/>
            <a:ext cx="4941651" cy="5541118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sz="2800" b="1" dirty="0" smtClean="0"/>
              <a:t>Стадия развития проекта:</a:t>
            </a:r>
          </a:p>
          <a:p>
            <a:pPr lvl="0" algn="l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Очистка воды и грунта от нефти и нефтепродуктов ведется в течение 30 лет. Очищено более 3 мл. грунта. Очистка от органических отходов ведется в течение 5 лет. Очищено около 10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тыс.тонн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грунта. Переработка пластмасс  ведется на уровне лабораторных пилотных испытаний. </a:t>
            </a:r>
          </a:p>
          <a:p>
            <a:pPr lvl="0" algn="l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Получено 3 Патента РФ на данный проект.</a:t>
            </a:r>
          </a:p>
          <a:p>
            <a:pPr algn="l"/>
            <a:r>
              <a:rPr lang="ru-RU" sz="2800" b="1" dirty="0"/>
              <a:t>Коммерческое предложение:</a:t>
            </a:r>
          </a:p>
          <a:p>
            <a:pPr lvl="0" algn="l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проводить очистку загрязненных территорий в любом климатическом регионе.</a:t>
            </a:r>
          </a:p>
          <a:p>
            <a:pPr lvl="0" algn="l"/>
            <a:endParaRPr lang="ru-RU" sz="2800" dirty="0"/>
          </a:p>
          <a:p>
            <a:endParaRPr lang="ru-RU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372100" y="1143000"/>
            <a:ext cx="4629150" cy="546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20000"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800" b="1" dirty="0" smtClean="0"/>
              <a:t>Stage of development of the project</a:t>
            </a:r>
            <a:r>
              <a:rPr lang="ru-RU" sz="2800" b="1" dirty="0" smtClean="0"/>
              <a:t>:</a:t>
            </a:r>
          </a:p>
          <a:p>
            <a:pPr algn="l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Purification of water and soil from oil and oil products is carried out for 30 years. Purified more than 3 ml. of the soil. Cleaning from organic waste is carried out for 5 years. About 10 thousand tons of soil were cleaned. The processing of plastics is carried out at the level of laboratory pilot testing.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800" b="1" dirty="0" err="1" smtClean="0"/>
              <a:t>Defen</a:t>
            </a:r>
            <a:r>
              <a:rPr lang="ru-RU" sz="2800" b="1" dirty="0" smtClean="0"/>
              <a:t>с</a:t>
            </a:r>
            <a:r>
              <a:rPr lang="en-US" sz="2800" b="1" dirty="0" smtClean="0"/>
              <a:t>e of the  intellectual property</a:t>
            </a:r>
            <a:r>
              <a:rPr lang="ru-RU" sz="2800" b="1" dirty="0" smtClean="0"/>
              <a:t>:</a:t>
            </a:r>
          </a:p>
          <a:p>
            <a:pPr algn="l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3 patents of the Russian Federation for the given project are received.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800" b="1" dirty="0" smtClean="0"/>
              <a:t>Business offer</a:t>
            </a:r>
            <a:r>
              <a:rPr lang="ru-RU" sz="2800" b="1" dirty="0" smtClean="0"/>
              <a:t>:</a:t>
            </a:r>
          </a:p>
          <a:p>
            <a:pPr algn="l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We can clean up contaminated areas in any climatic region.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84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36654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b="1" dirty="0" smtClean="0">
                <a:solidFill>
                  <a:schemeClr val="bg1"/>
                </a:solidFill>
              </a:rPr>
              <a:t>Thank you</a:t>
            </a:r>
            <a:r>
              <a:rPr sz="6000" b="1" dirty="0" smtClean="0">
                <a:solidFill>
                  <a:schemeClr val="bg1"/>
                </a:solidFill>
              </a:rPr>
              <a:t>!</a:t>
            </a:r>
            <a:endParaRPr sz="6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40" y="5314120"/>
            <a:ext cx="1422400" cy="1627767"/>
          </a:xfrm>
          <a:prstGeom prst="rect">
            <a:avLst/>
          </a:prstGeom>
        </p:spPr>
      </p:pic>
      <p:sp>
        <p:nvSpPr>
          <p:cNvPr id="6" name="Shape 200"/>
          <p:cNvSpPr/>
          <p:nvPr/>
        </p:nvSpPr>
        <p:spPr>
          <a:xfrm>
            <a:off x="6790949" y="5314121"/>
            <a:ext cx="17858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National Research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Tomsk </a:t>
            </a:r>
            <a:r>
              <a:rPr lang="en-US" sz="1400" b="1" dirty="0">
                <a:solidFill>
                  <a:schemeClr val="bg1"/>
                </a:solidFill>
              </a:rPr>
              <a:t>State University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6790949" y="5951482"/>
            <a:ext cx="299492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36, </a:t>
            </a:r>
            <a:r>
              <a:rPr lang="en-US" sz="1200" dirty="0" err="1">
                <a:solidFill>
                  <a:schemeClr val="bg1"/>
                </a:solidFill>
              </a:rPr>
              <a:t>Lenina</a:t>
            </a:r>
            <a:r>
              <a:rPr lang="en-US" sz="1200" dirty="0">
                <a:solidFill>
                  <a:schemeClr val="bg1"/>
                </a:solidFill>
              </a:rPr>
              <a:t> Avenue, Tomsk, 634050, Russia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Tel.: +7 (3822) 529 852, fax: +7 (3822) 529 585</a:t>
            </a:r>
          </a:p>
          <a:p>
            <a:r>
              <a:rPr lang="en-US" sz="1200" dirty="0">
                <a:solidFill>
                  <a:schemeClr val="bg1"/>
                </a:solidFill>
              </a:rPr>
              <a:t>E-mail: </a:t>
            </a:r>
            <a:r>
              <a:rPr lang="en-US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</TotalTime>
  <Words>559</Words>
  <Application>Microsoft Office PowerPoint</Application>
  <PresentationFormat>Произвольный</PresentationFormat>
  <Paragraphs>54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</vt:lpstr>
      <vt:lpstr>Слайд 1</vt:lpstr>
      <vt:lpstr>Слайд 2</vt:lpstr>
      <vt:lpstr> Описание проекта                                Description of a project </vt:lpstr>
      <vt:lpstr>Применение                             Аpplication</vt:lpstr>
      <vt:lpstr>Преимущество проекта                 Advantage of a project  </vt:lpstr>
      <vt:lpstr>Название проекта/продукта           Name of a project/product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Home-PK</cp:lastModifiedBy>
  <cp:revision>51</cp:revision>
  <cp:lastPrinted>2017-10-03T10:45:13Z</cp:lastPrinted>
  <dcterms:modified xsi:type="dcterms:W3CDTF">2017-12-09T16:39:14Z</dcterms:modified>
</cp:coreProperties>
</file>